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0" r:id="rId3"/>
    <p:sldId id="294" r:id="rId4"/>
    <p:sldId id="292" r:id="rId5"/>
    <p:sldId id="293" r:id="rId6"/>
    <p:sldId id="295" r:id="rId7"/>
    <p:sldId id="298" r:id="rId8"/>
    <p:sldId id="299" r:id="rId9"/>
    <p:sldId id="268" r:id="rId10"/>
    <p:sldId id="285" r:id="rId11"/>
    <p:sldId id="300" r:id="rId12"/>
    <p:sldId id="26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59">
          <p15:clr>
            <a:srgbClr val="9AA0A6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962D9-A0E3-4618-BF87-F1C56AFB801B}">
  <a:tblStyle styleId="{D9A962D9-A0E3-4618-BF87-F1C56AFB801B}" styleName="Table_0">
    <a:wholeTbl>
      <a:tcTxStyle b="off" i="off">
        <a:font>
          <a:latin typeface="National 2 Light"/>
          <a:ea typeface="National 2 Light"/>
          <a:cs typeface="National 2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884F173-3BBF-47CB-AD1C-24C8A6A5EC3B}" styleName="Table_1">
    <a:wholeTbl>
      <a:tcTxStyle b="off" i="off">
        <a:font>
          <a:latin typeface="National 2 Light"/>
          <a:ea typeface="National 2 Light"/>
          <a:cs typeface="National 2 Light"/>
        </a:font>
        <a:schemeClr val="dk1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>
        <a:font>
          <a:latin typeface="National 2 Light"/>
          <a:ea typeface="National 2 Light"/>
          <a:cs typeface="National 2 Light"/>
        </a:font>
        <a:schemeClr val="dk1"/>
      </a:tcTxStyle>
      <a:tcStyle>
        <a:tcBdr/>
        <a:fill>
          <a:solidFill>
            <a:srgbClr val="F9FCFC"/>
          </a:solidFill>
        </a:fill>
      </a:tcStyle>
    </a:band2H>
    <a:band1V>
      <a:tcTxStyle b="off" i="off"/>
      <a:tcStyle>
        <a:tcBdr/>
      </a:tcStyle>
    </a:band1V>
    <a:band2V>
      <a:tcTxStyle b="off" i="off">
        <a:font>
          <a:latin typeface="National 2 Light"/>
          <a:ea typeface="National 2 Light"/>
          <a:cs typeface="National 2 Light"/>
        </a:font>
        <a:schemeClr val="dk1"/>
      </a:tcTxStyle>
      <a:tcStyle>
        <a:tcBdr/>
        <a:fill>
          <a:solidFill>
            <a:srgbClr val="F9FCFC"/>
          </a:solidFill>
        </a:fill>
      </a:tcStyle>
    </a:band2V>
    <a:lastCol>
      <a:tcTxStyle b="on" i="off">
        <a:font>
          <a:latin typeface="National 2"/>
          <a:ea typeface="National 2"/>
          <a:cs typeface="National 2"/>
        </a:font>
        <a:schemeClr val="dk1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CFC"/>
          </a:solidFill>
        </a:fill>
      </a:tcStyle>
    </a:lastCol>
    <a:firstCol>
      <a:tcTxStyle b="on" i="off">
        <a:font>
          <a:latin typeface="National 2"/>
          <a:ea typeface="National 2"/>
          <a:cs typeface="National 2"/>
        </a:font>
        <a:schemeClr val="dk1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CFC"/>
          </a:solidFill>
        </a:fill>
      </a:tcStyle>
    </a:firstCol>
    <a:lastRow>
      <a:tcTxStyle b="on" i="off">
        <a:font>
          <a:latin typeface="National 2"/>
          <a:ea typeface="National 2"/>
          <a:cs typeface="National 2"/>
        </a:font>
        <a:schemeClr val="dk1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National 2"/>
          <a:ea typeface="National 2"/>
          <a:cs typeface="National 2"/>
        </a:font>
        <a:schemeClr val="dk1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707"/>
  </p:normalViewPr>
  <p:slideViewPr>
    <p:cSldViewPr snapToGrid="0">
      <p:cViewPr varScale="1">
        <p:scale>
          <a:sx n="255" d="100"/>
          <a:sy n="255" d="100"/>
        </p:scale>
        <p:origin x="1560" y="200"/>
      </p:cViewPr>
      <p:guideLst>
        <p:guide orient="horz" pos="15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a6d8ced98_0_6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g8a6d8ced98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51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326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8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569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585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00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35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33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t="179" b="189"/>
          <a:stretch/>
        </p:blipFill>
        <p:spPr>
          <a:xfrm>
            <a:off x="0" y="0"/>
            <a:ext cx="1223663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75488" y="1509133"/>
            <a:ext cx="112470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5488" y="3566160"/>
            <a:ext cx="112470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253" y="4968870"/>
            <a:ext cx="1448414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4">
  <p:cSld name="Title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2209800" y="4846320"/>
            <a:ext cx="77724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2209800" y="621792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5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87" y="1831658"/>
            <a:ext cx="2896826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Divider1">
  <p:cSld name="Light Divider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75488" y="2377440"/>
            <a:ext cx="112470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Divider5">
  <p:cSld name="Light Divider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75488" y="2377440"/>
            <a:ext cx="112470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marL="914400" lvl="1" indent="-4191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2011680" y="6492240"/>
            <a:ext cx="822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48288" y="6492240"/>
            <a:ext cx="27432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488" y="6382825"/>
            <a:ext cx="1280160" cy="327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7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5488" y="365125"/>
            <a:ext cx="11247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5488" y="1825625"/>
            <a:ext cx="11247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  <a:defRPr sz="2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–"/>
              <a:defRPr sz="2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–"/>
              <a:defRPr sz="2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–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5488" y="6492240"/>
            <a:ext cx="2743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492240"/>
            <a:ext cx="41148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979408" y="6492240"/>
            <a:ext cx="2743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angserver.org/#implementations-server" TargetMode="External"/><Relationship Id="rId3" Type="http://schemas.openxmlformats.org/officeDocument/2006/relationships/hyperlink" Target="https://microsoft.github.io/language-server-protocol/" TargetMode="External"/><Relationship Id="rId7" Type="http://schemas.openxmlformats.org/officeDocument/2006/relationships/hyperlink" Target="https://docs.microsoft.com/en-us/visualstudio/extensibility/adding-an-lsp-extension?view=vs-202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crosoft.github.io/language-server-protocol/implementors/tools/" TargetMode="External"/><Relationship Id="rId5" Type="http://schemas.openxmlformats.org/officeDocument/2006/relationships/hyperlink" Target="https://microsoft.github.io/language-server-protocol/implementors/servers/" TargetMode="External"/><Relationship Id="rId4" Type="http://schemas.openxmlformats.org/officeDocument/2006/relationships/hyperlink" Target="https://code.visualstudio.com/api/language-extensions/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language-extensions/programmatic-language-featur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de.visualstudio.com/api/language-extensions/overview#programmatic-language-features" TargetMode="External"/><Relationship Id="rId4" Type="http://schemas.openxmlformats.org/officeDocument/2006/relationships/hyperlink" Target="https://code.visualstudio.com/api/language-extensions/overview#declarative-language-featur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language-extensions/programmatic-language-featur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icrosoft.github.io/language-server-protocol/" TargetMode="External"/><Relationship Id="rId4" Type="http://schemas.openxmlformats.org/officeDocument/2006/relationships/hyperlink" Target="https://code.visualstudio.com/api/references/vscode-api#langua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a-ide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475488" y="3566160"/>
            <a:ext cx="11247120" cy="100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 dirty="0"/>
              <a:t>A case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reusability</a:t>
            </a:r>
            <a:r>
              <a:rPr lang="es-ES" dirty="0"/>
              <a:t> and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sharing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162" name="Google Shape;162;p27"/>
          <p:cNvSpPr txBox="1"/>
          <p:nvPr/>
        </p:nvSpPr>
        <p:spPr>
          <a:xfrm>
            <a:off x="475488" y="1508760"/>
            <a:ext cx="112470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Language </a:t>
            </a:r>
            <a:r>
              <a:rPr lang="en-US" sz="4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4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>
            <a:spLocks noGrp="1"/>
          </p:cNvSpPr>
          <p:nvPr>
            <p:ph type="title"/>
          </p:nvPr>
        </p:nvSpPr>
        <p:spPr>
          <a:xfrm>
            <a:off x="475488" y="2377440"/>
            <a:ext cx="112470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Resources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288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/>
            <a:r>
              <a:rPr lang="en-GB" sz="1600" b="1" dirty="0"/>
              <a:t>LSP/LSIF</a:t>
            </a:r>
            <a:r>
              <a:rPr lang="en-GB" sz="1600" dirty="0"/>
              <a:t>: </a:t>
            </a:r>
            <a:r>
              <a:rPr lang="en-GB" sz="1600" dirty="0">
                <a:hlinkClick r:id="rId3"/>
              </a:rPr>
              <a:t>https://microsoft.github.io/language-server-protocol/</a:t>
            </a:r>
            <a:r>
              <a:rPr lang="en-GB" sz="1600" dirty="0"/>
              <a:t> </a:t>
            </a:r>
          </a:p>
          <a:p>
            <a:pPr marL="228600" lvl="1" indent="-280035"/>
            <a:r>
              <a:rPr lang="en-GB" sz="1600" b="1" dirty="0" err="1"/>
              <a:t>VSCode</a:t>
            </a:r>
            <a:r>
              <a:rPr lang="en-GB" sz="1600" b="1" dirty="0"/>
              <a:t> Language extensions</a:t>
            </a:r>
            <a:r>
              <a:rPr lang="en-GB" sz="1600" dirty="0"/>
              <a:t>: </a:t>
            </a:r>
            <a:r>
              <a:rPr lang="en-GB" sz="1600" dirty="0">
                <a:hlinkClick r:id="rId4"/>
              </a:rPr>
              <a:t>https://code.visualstudio.com/api/language-extensions/overview</a:t>
            </a:r>
            <a:r>
              <a:rPr lang="en-GB" sz="1600" dirty="0"/>
              <a:t> </a:t>
            </a:r>
          </a:p>
          <a:p>
            <a:pPr marL="228600" lvl="1" indent="-280035"/>
            <a:r>
              <a:rPr lang="en-GB" sz="1600" b="1" dirty="0"/>
              <a:t>Language Server implementations</a:t>
            </a:r>
            <a:r>
              <a:rPr lang="en-GB" sz="1600" dirty="0"/>
              <a:t>: </a:t>
            </a:r>
            <a:r>
              <a:rPr lang="en-GB" sz="1600" dirty="0">
                <a:hlinkClick r:id="rId5"/>
              </a:rPr>
              <a:t>https://microsoft.github.io/language-server-protocol/implementors/servers/</a:t>
            </a:r>
            <a:r>
              <a:rPr lang="en-GB" sz="1600" dirty="0"/>
              <a:t> </a:t>
            </a:r>
          </a:p>
          <a:p>
            <a:pPr marL="228600" lvl="1" indent="-280035"/>
            <a:r>
              <a:rPr lang="en-GB" sz="1600" b="1" dirty="0"/>
              <a:t>LSP supporting tools</a:t>
            </a:r>
            <a:r>
              <a:rPr lang="en-GB" sz="1600" dirty="0"/>
              <a:t>: </a:t>
            </a:r>
            <a:r>
              <a:rPr lang="en-GB" sz="1600" dirty="0">
                <a:hlinkClick r:id="rId6"/>
              </a:rPr>
              <a:t>https://microsoft.github.io/language-server-protocol/implementors/tools/</a:t>
            </a:r>
            <a:r>
              <a:rPr lang="en-GB" sz="1600" dirty="0"/>
              <a:t> </a:t>
            </a:r>
          </a:p>
          <a:p>
            <a:pPr marL="228600" lvl="1" indent="-280035"/>
            <a:r>
              <a:rPr lang="en-GB" sz="1600" b="1" dirty="0"/>
              <a:t>LSP extensions for VS 2022</a:t>
            </a:r>
            <a:r>
              <a:rPr lang="en-GB" sz="1600" dirty="0"/>
              <a:t>: </a:t>
            </a:r>
            <a:r>
              <a:rPr lang="en-GB" sz="1600" dirty="0">
                <a:hlinkClick r:id="rId7"/>
              </a:rPr>
              <a:t>https://docs.microsoft.com/en-us/visualstudio/extensibility/adding-an-lsp-extension?view=vs-2022</a:t>
            </a:r>
            <a:r>
              <a:rPr lang="en-GB" sz="1600" dirty="0"/>
              <a:t> </a:t>
            </a:r>
          </a:p>
          <a:p>
            <a:pPr marL="228600" lvl="1" indent="-280035"/>
            <a:r>
              <a:rPr lang="en-GB" sz="1600" b="1" dirty="0"/>
              <a:t>Language server capabilities implemented by language</a:t>
            </a:r>
            <a:r>
              <a:rPr lang="en-GB" sz="1600" dirty="0"/>
              <a:t>: </a:t>
            </a:r>
            <a:r>
              <a:rPr lang="en-GB" sz="1600" dirty="0">
                <a:hlinkClick r:id="rId8"/>
              </a:rPr>
              <a:t>https://langserver.org/#implementations-server</a:t>
            </a:r>
            <a:r>
              <a:rPr lang="en-GB" sz="1600" dirty="0"/>
              <a:t> </a:t>
            </a:r>
          </a:p>
          <a:p>
            <a:pPr marL="228600" lvl="1" indent="-280035"/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680E-96E3-BE26-7F11-5C3870F072BB}"/>
              </a:ext>
            </a:extLst>
          </p:cNvPr>
          <p:cNvSpPr txBox="1"/>
          <p:nvPr/>
        </p:nvSpPr>
        <p:spPr>
          <a:xfrm>
            <a:off x="10108668" y="6444734"/>
            <a:ext cx="16139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r">
              <a:buNone/>
            </a:pPr>
            <a:r>
              <a:rPr lang="en-GB" sz="600" dirty="0"/>
              <a:t>* All links were visited on 2022-07-04</a:t>
            </a:r>
          </a:p>
        </p:txBody>
      </p:sp>
    </p:spTree>
    <p:extLst>
      <p:ext uri="{BB962C8B-B14F-4D97-AF65-F5344CB8AC3E}">
        <p14:creationId xmlns:p14="http://schemas.microsoft.com/office/powerpoint/2010/main" val="658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2209800" y="4846320"/>
            <a:ext cx="77724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dirty="0"/>
              <a:t>Thanks!</a:t>
            </a:r>
            <a:endParaRPr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2209800" y="621792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IDE Integration team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VSCode</a:t>
            </a:r>
            <a:r>
              <a:rPr lang="es-ES" dirty="0"/>
              <a:t> </a:t>
            </a:r>
            <a:r>
              <a:rPr lang="es-ES" dirty="0" err="1"/>
              <a:t>regarding</a:t>
            </a:r>
            <a:r>
              <a:rPr lang="es-ES" dirty="0"/>
              <a:t> </a:t>
            </a:r>
            <a:r>
              <a:rPr lang="es-ES" b="1" i="1" dirty="0" err="1"/>
              <a:t>Language</a:t>
            </a:r>
            <a:r>
              <a:rPr lang="es-ES" b="1" i="1" dirty="0"/>
              <a:t> Server </a:t>
            </a:r>
            <a:r>
              <a:rPr lang="es-ES" dirty="0" err="1"/>
              <a:t>support</a:t>
            </a:r>
            <a:r>
              <a:rPr lang="es-ES" dirty="0"/>
              <a:t>.</a:t>
            </a:r>
          </a:p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/>
              <a:t>Learn about the possibilities of avoiding </a:t>
            </a:r>
            <a:r>
              <a:rPr lang="en-US" b="1" dirty="0"/>
              <a:t>code duplication between IDEs</a:t>
            </a:r>
            <a:r>
              <a:rPr lang="en-US" dirty="0"/>
              <a:t>, especially between </a:t>
            </a:r>
            <a:r>
              <a:rPr lang="en-US" dirty="0" err="1"/>
              <a:t>VSCode</a:t>
            </a:r>
            <a:r>
              <a:rPr lang="en-US" dirty="0"/>
              <a:t> and VS.</a:t>
            </a:r>
            <a:endParaRPr dirty="0"/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947BABD-1B9D-99AE-8C37-D4DB3059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75192"/>
            <a:ext cx="6858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Language Extensions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ES" dirty="0" err="1"/>
              <a:t>VSCode</a:t>
            </a:r>
            <a:r>
              <a:rPr lang="es-ES" dirty="0"/>
              <a:t> </a:t>
            </a:r>
            <a:r>
              <a:rPr lang="es-ES" dirty="0" err="1"/>
              <a:t>offers</a:t>
            </a:r>
            <a:r>
              <a:rPr lang="es-ES" dirty="0"/>
              <a:t> a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enable</a:t>
            </a:r>
            <a:r>
              <a:rPr lang="es-ES" dirty="0"/>
              <a:t> </a:t>
            </a:r>
            <a:r>
              <a:rPr lang="es-ES" b="1" dirty="0" err="1"/>
              <a:t>rich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endParaRPr lang="es-ES" b="1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Syntax</a:t>
            </a:r>
            <a:r>
              <a:rPr lang="es-ES" dirty="0"/>
              <a:t> </a:t>
            </a:r>
            <a:r>
              <a:rPr lang="es-ES" dirty="0" err="1"/>
              <a:t>Highlighting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Snippet</a:t>
            </a:r>
            <a:r>
              <a:rPr lang="es-ES" dirty="0"/>
              <a:t> &amp;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completion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Hover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Refactoring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Codelenses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>
                <a:hlinkClick r:id="rId3"/>
              </a:rPr>
              <a:t>…</a:t>
            </a:r>
            <a:endParaRPr dirty="0"/>
          </a:p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/>
              <a:t>Some of these features can be added in a </a:t>
            </a:r>
            <a:r>
              <a:rPr lang="en-US" dirty="0">
                <a:hlinkClick r:id="rId4"/>
              </a:rPr>
              <a:t>declarative</a:t>
            </a:r>
            <a:r>
              <a:rPr lang="en-US" dirty="0"/>
              <a:t> way but most of them must be supported </a:t>
            </a:r>
            <a:r>
              <a:rPr lang="en-US" dirty="0">
                <a:hlinkClick r:id="rId5"/>
              </a:rPr>
              <a:t>programmatically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3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ES" dirty="0"/>
              <a:t>Programmatic language features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ES" dirty="0" err="1"/>
              <a:t>These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most</a:t>
            </a:r>
            <a:r>
              <a:rPr lang="es-ES" b="1" dirty="0"/>
              <a:t> </a:t>
            </a:r>
            <a:r>
              <a:rPr lang="es-ES" b="1" dirty="0" err="1"/>
              <a:t>interesting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dirty="0"/>
              <a:t>:</a:t>
            </a:r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Diagnostics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Hover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Definition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References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Codelenses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/>
              <a:t>Symbols</a:t>
            </a:r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CodeActions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 err="1"/>
              <a:t>Format</a:t>
            </a:r>
            <a:endParaRPr lang="es-ES" dirty="0"/>
          </a:p>
          <a:p>
            <a:pPr marL="685800" lvl="2" indent="-280035">
              <a:spcBef>
                <a:spcPts val="0"/>
              </a:spcBef>
              <a:buSzPts val="3000"/>
            </a:pPr>
            <a:r>
              <a:rPr lang="es-ES" dirty="0">
                <a:hlinkClick r:id="rId3"/>
              </a:rPr>
              <a:t>…</a:t>
            </a:r>
            <a:endParaRPr dirty="0"/>
          </a:p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 err="1"/>
              <a:t>VSCode</a:t>
            </a:r>
            <a:r>
              <a:rPr lang="en-US" dirty="0"/>
              <a:t> provides the </a:t>
            </a:r>
            <a:r>
              <a:rPr lang="en-US" dirty="0" err="1">
                <a:hlinkClick r:id="rId4"/>
              </a:rPr>
              <a:t>vscode.languages</a:t>
            </a:r>
            <a:r>
              <a:rPr lang="en-US" dirty="0">
                <a:hlinkClick r:id="rId4"/>
              </a:rPr>
              <a:t>.* API</a:t>
            </a:r>
            <a:r>
              <a:rPr lang="en-US" dirty="0"/>
              <a:t>.</a:t>
            </a:r>
          </a:p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/>
              <a:t>You can also use a </a:t>
            </a:r>
            <a:r>
              <a:rPr lang="en-US" b="1" dirty="0"/>
              <a:t>Language Server </a:t>
            </a:r>
            <a:r>
              <a:rPr lang="en-US" dirty="0"/>
              <a:t>that speaks </a:t>
            </a:r>
            <a:r>
              <a:rPr lang="en-US" dirty="0">
                <a:hlinkClick r:id="rId5"/>
              </a:rPr>
              <a:t>Language Server Protocol</a:t>
            </a:r>
            <a:r>
              <a:rPr lang="en-US" dirty="0"/>
              <a:t> (LSP).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8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ES" dirty="0"/>
              <a:t>Language Server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/>
              <a:t>A </a:t>
            </a:r>
            <a:r>
              <a:rPr lang="en-US" b="1" dirty="0"/>
              <a:t>Language Server </a:t>
            </a:r>
            <a:r>
              <a:rPr lang="en-US" dirty="0"/>
              <a:t>is meant to provide the language-specific smarts and communicate with development tools over a protocol that enables inter-process communication.</a:t>
            </a:r>
          </a:p>
          <a:p>
            <a:pPr marL="228600" lvl="1" indent="-2800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dirty="0"/>
              <a:t>It </a:t>
            </a:r>
            <a:r>
              <a:rPr lang="en-US" b="1" dirty="0"/>
              <a:t>runs in a separate process </a:t>
            </a:r>
            <a:r>
              <a:rPr lang="en-US" dirty="0"/>
              <a:t>and development tools communicate with the server using a language protocol over </a:t>
            </a:r>
            <a:r>
              <a:rPr lang="en-US" b="1" dirty="0"/>
              <a:t>JSON-RPC</a:t>
            </a:r>
            <a:r>
              <a:rPr lang="en-US" dirty="0"/>
              <a:t>.</a:t>
            </a:r>
          </a:p>
          <a:p>
            <a:pPr marL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16B4323-58D9-F7BF-8D6C-0110536E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66" y="3973436"/>
            <a:ext cx="5154668" cy="21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4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ES" dirty="0"/>
              <a:t>Language Server Protocol (LSP)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/>
            <a:r>
              <a:rPr lang="en-GB" dirty="0"/>
              <a:t>The idea behind the </a:t>
            </a:r>
            <a:r>
              <a:rPr lang="en-GB" b="1" dirty="0"/>
              <a:t>Language Server Protocol </a:t>
            </a:r>
            <a:r>
              <a:rPr lang="en-GB" i="1" dirty="0"/>
              <a:t>(LSP)</a:t>
            </a:r>
            <a:r>
              <a:rPr lang="en-GB" dirty="0"/>
              <a:t> is to standardize the protocol for how such servers and development tools communicate. </a:t>
            </a:r>
          </a:p>
          <a:p>
            <a:pPr marL="228600" lvl="1" indent="-280035"/>
            <a:r>
              <a:rPr lang="en-GB" dirty="0"/>
              <a:t>This way, a single </a:t>
            </a:r>
            <a:r>
              <a:rPr lang="en-GB" b="1" dirty="0"/>
              <a:t>Language Server </a:t>
            </a:r>
            <a:r>
              <a:rPr lang="en-GB" dirty="0"/>
              <a:t>can be re-used in multiple development tools, which in turn can support multiple languages with minimal effort.</a:t>
            </a:r>
          </a:p>
          <a:p>
            <a:pPr marL="228600" lvl="1" indent="-280035"/>
            <a:r>
              <a:rPr lang="en-GB" dirty="0"/>
              <a:t>LSP defines </a:t>
            </a:r>
            <a:r>
              <a:rPr lang="en-GB" b="1" dirty="0"/>
              <a:t>capabilities</a:t>
            </a:r>
            <a:r>
              <a:rPr lang="en-GB" dirty="0"/>
              <a:t>.</a:t>
            </a:r>
          </a:p>
          <a:p>
            <a:pPr marL="228600" lvl="1" indent="-280035"/>
            <a:r>
              <a:rPr lang="en-GB" dirty="0"/>
              <a:t>A development tool and a language server announce their </a:t>
            </a:r>
            <a:r>
              <a:rPr lang="en-GB" b="1" dirty="0"/>
              <a:t>supported features </a:t>
            </a:r>
            <a:r>
              <a:rPr lang="en-GB" dirty="0"/>
              <a:t>using capabilities.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73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VSCode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API vs </a:t>
            </a:r>
            <a:r>
              <a:rPr lang="es-ES" dirty="0" err="1"/>
              <a:t>Language</a:t>
            </a:r>
            <a:r>
              <a:rPr lang="es-ES" dirty="0"/>
              <a:t> Server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/>
            <a:r>
              <a:rPr lang="en-GB" dirty="0"/>
              <a:t>Generally speaking using the </a:t>
            </a:r>
            <a:r>
              <a:rPr lang="en-GB" b="1" dirty="0"/>
              <a:t>Language API is easier </a:t>
            </a:r>
            <a:r>
              <a:rPr lang="en-GB" dirty="0"/>
              <a:t>if you just want to focus on </a:t>
            </a:r>
            <a:r>
              <a:rPr lang="en-GB" b="1" dirty="0" err="1"/>
              <a:t>VSCode</a:t>
            </a:r>
            <a:r>
              <a:rPr lang="en-GB" dirty="0"/>
              <a:t>.</a:t>
            </a:r>
          </a:p>
          <a:p>
            <a:pPr marL="228600" lvl="1" indent="-280035"/>
            <a:r>
              <a:rPr lang="en-GB" b="1" dirty="0"/>
              <a:t>Language Servers </a:t>
            </a:r>
            <a:r>
              <a:rPr lang="en-GB" dirty="0"/>
              <a:t>are more flexible and foster </a:t>
            </a:r>
            <a:r>
              <a:rPr lang="en-GB" b="1" dirty="0"/>
              <a:t>feature reusability </a:t>
            </a:r>
            <a:r>
              <a:rPr lang="en-GB" dirty="0"/>
              <a:t>among different IDEs.</a:t>
            </a:r>
          </a:p>
          <a:p>
            <a:pPr marL="228600" lvl="1" indent="-280035"/>
            <a:r>
              <a:rPr lang="en-GB" b="1" dirty="0"/>
              <a:t>Language Servers </a:t>
            </a:r>
            <a:r>
              <a:rPr lang="en-GB" dirty="0"/>
              <a:t>run in separated process so they don’t affect IDE’s </a:t>
            </a:r>
            <a:r>
              <a:rPr lang="en-GB" b="1" dirty="0"/>
              <a:t>performance</a:t>
            </a:r>
            <a:r>
              <a:rPr lang="en-GB" dirty="0"/>
              <a:t>.</a:t>
            </a:r>
          </a:p>
        </p:txBody>
      </p:sp>
      <p:graphicFrame>
        <p:nvGraphicFramePr>
          <p:cNvPr id="4" name="Google Shape;340;p52">
            <a:extLst>
              <a:ext uri="{FF2B5EF4-FFF2-40B4-BE49-F238E27FC236}">
                <a16:creationId xmlns:a16="http://schemas.microsoft.com/office/drawing/2014/main" id="{A368FBF6-F656-3574-FE7D-A14374ED5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297685"/>
              </p:ext>
            </p:extLst>
          </p:nvPr>
        </p:nvGraphicFramePr>
        <p:xfrm>
          <a:off x="591115" y="4620638"/>
          <a:ext cx="10465769" cy="981375"/>
        </p:xfrm>
        <a:graphic>
          <a:graphicData uri="http://schemas.openxmlformats.org/drawingml/2006/table">
            <a:tbl>
              <a:tblPr firstRow="1" firstCol="1">
                <a:noFill/>
                <a:tableStyleId>{9884F173-3BBF-47CB-AD1C-24C8A6A5EC3B}</a:tableStyleId>
              </a:tblPr>
              <a:tblGrid>
                <a:gridCol w="17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Separated Process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 multiple IDEs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Extend LSP capabilities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Extension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 API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TypeScript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 Server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Any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0650" marR="80650" marT="40325" marB="403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75488" y="228600"/>
            <a:ext cx="1124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Language</a:t>
            </a:r>
            <a:r>
              <a:rPr lang="es-ES" dirty="0"/>
              <a:t> Server </a:t>
            </a:r>
            <a:r>
              <a:rPr lang="es-ES" dirty="0" err="1"/>
              <a:t>limitations</a:t>
            </a:r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475488" y="1371600"/>
            <a:ext cx="1124712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1" indent="-280035"/>
            <a:r>
              <a:rPr lang="en-GB" dirty="0"/>
              <a:t>In order to support </a:t>
            </a:r>
            <a:r>
              <a:rPr lang="en-GB" b="1" dirty="0" err="1"/>
              <a:t>VSCode</a:t>
            </a:r>
            <a:r>
              <a:rPr lang="en-GB" b="1" dirty="0"/>
              <a:t> web extensions</a:t>
            </a:r>
            <a:r>
              <a:rPr lang="en-GB" dirty="0"/>
              <a:t> or </a:t>
            </a:r>
            <a:r>
              <a:rPr lang="en-GB" b="1" dirty="0">
                <a:hlinkClick r:id="rId3"/>
              </a:rPr>
              <a:t>Theia</a:t>
            </a:r>
            <a:r>
              <a:rPr lang="en-GB" b="1" dirty="0"/>
              <a:t> based editors</a:t>
            </a:r>
            <a:r>
              <a:rPr lang="en-GB" dirty="0"/>
              <a:t>, the Language Server should be written in </a:t>
            </a:r>
            <a:r>
              <a:rPr lang="en-GB" b="1" dirty="0"/>
              <a:t>TS/JS </a:t>
            </a:r>
            <a:r>
              <a:rPr lang="en-GB" dirty="0"/>
              <a:t>or compiled to </a:t>
            </a:r>
            <a:r>
              <a:rPr lang="en-GB" b="1" dirty="0"/>
              <a:t>WASM </a:t>
            </a:r>
            <a:r>
              <a:rPr lang="en-GB" dirty="0"/>
              <a:t>(Rust).</a:t>
            </a:r>
          </a:p>
          <a:p>
            <a:pPr marL="228600" lvl="1" indent="-280035"/>
            <a:r>
              <a:rPr lang="en-GB" b="1" dirty="0"/>
              <a:t>Not all development tools support the same capabilities </a:t>
            </a:r>
            <a:r>
              <a:rPr lang="en-GB" dirty="0"/>
              <a:t>(e.g. VS lacks </a:t>
            </a:r>
            <a:r>
              <a:rPr lang="en-GB" dirty="0" err="1"/>
              <a:t>Codelens</a:t>
            </a:r>
            <a:r>
              <a:rPr lang="en-GB" dirty="0"/>
              <a:t> support at the moment).</a:t>
            </a:r>
          </a:p>
        </p:txBody>
      </p:sp>
    </p:spTree>
    <p:extLst>
      <p:ext uri="{BB962C8B-B14F-4D97-AF65-F5344CB8AC3E}">
        <p14:creationId xmlns:p14="http://schemas.microsoft.com/office/powerpoint/2010/main" val="3376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475488" y="2377440"/>
            <a:ext cx="112470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dirty="0"/>
              <a:t>DEMO </a:t>
            </a:r>
            <a:endParaRPr dirty="0"/>
          </a:p>
        </p:txBody>
      </p:sp>
      <p:sp>
        <p:nvSpPr>
          <p:cNvPr id="4" name="Google Shape;230;p39">
            <a:extLst>
              <a:ext uri="{FF2B5EF4-FFF2-40B4-BE49-F238E27FC236}">
                <a16:creationId xmlns:a16="http://schemas.microsoft.com/office/drawing/2014/main" id="{BB00F56C-37AD-3911-A83A-393C3CA38B94}"/>
              </a:ext>
            </a:extLst>
          </p:cNvPr>
          <p:cNvSpPr txBox="1">
            <a:spLocks/>
          </p:cNvSpPr>
          <p:nvPr/>
        </p:nvSpPr>
        <p:spPr>
          <a:xfrm>
            <a:off x="469512" y="3657599"/>
            <a:ext cx="7692143" cy="40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dirty="0" err="1"/>
              <a:t>VSCode</a:t>
            </a:r>
            <a:r>
              <a:rPr lang="en-US" sz="1800" b="0" dirty="0"/>
              <a:t> extension consuming a Language Server (Rust) to detect log lines.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s and Dividers">
  <a:themeElements>
    <a:clrScheme name="DataDogHQ colors">
      <a:dk1>
        <a:srgbClr val="000000"/>
      </a:dk1>
      <a:lt1>
        <a:srgbClr val="FFFFFF"/>
      </a:lt1>
      <a:dk2>
        <a:srgbClr val="34005E"/>
      </a:dk2>
      <a:lt2>
        <a:srgbClr val="E7E6E6"/>
      </a:lt2>
      <a:accent1>
        <a:srgbClr val="632CA6"/>
      </a:accent1>
      <a:accent2>
        <a:srgbClr val="3D95FF"/>
      </a:accent2>
      <a:accent3>
        <a:srgbClr val="00C3C3"/>
      </a:accent3>
      <a:accent4>
        <a:srgbClr val="FFAA00"/>
      </a:accent4>
      <a:accent5>
        <a:srgbClr val="FF6D56"/>
      </a:accent5>
      <a:accent6>
        <a:srgbClr val="FF0078"/>
      </a:accent6>
      <a:hlink>
        <a:srgbClr val="3D92FF"/>
      </a:hlink>
      <a:folHlink>
        <a:srgbClr val="0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508</Words>
  <Application>Microsoft Macintosh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Calibri</vt:lpstr>
      <vt:lpstr>Arial</vt:lpstr>
      <vt:lpstr>Covers and Dividers</vt:lpstr>
      <vt:lpstr>PowerPoint Presentation</vt:lpstr>
      <vt:lpstr>Motivation</vt:lpstr>
      <vt:lpstr>Language Extensions</vt:lpstr>
      <vt:lpstr>Programmatic language features</vt:lpstr>
      <vt:lpstr>Language Server</vt:lpstr>
      <vt:lpstr>Language Server Protocol (LSP)</vt:lpstr>
      <vt:lpstr>VSCode Language API vs Language Server</vt:lpstr>
      <vt:lpstr>Language Server limitations</vt:lpstr>
      <vt:lpstr>DEMO </vt:lpstr>
      <vt:lpstr>Appendix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Roberto Huertas</cp:lastModifiedBy>
  <cp:revision>11</cp:revision>
  <dcterms:modified xsi:type="dcterms:W3CDTF">2022-07-04T13:54:00Z</dcterms:modified>
</cp:coreProperties>
</file>