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6" r:id="rId6"/>
    <p:sldId id="267" r:id="rId7"/>
    <p:sldId id="271" r:id="rId8"/>
    <p:sldId id="268" r:id="rId9"/>
    <p:sldId id="272" r:id="rId10"/>
    <p:sldId id="270" r:id="rId11"/>
    <p:sldId id="274" r:id="rId12"/>
    <p:sldId id="273" r:id="rId13"/>
    <p:sldId id="275" r:id="rId14"/>
    <p:sldId id="261" r:id="rId15"/>
    <p:sldId id="262" r:id="rId16"/>
    <p:sldId id="265" r:id="rId17"/>
    <p:sldId id="277" r:id="rId18"/>
    <p:sldId id="280" r:id="rId19"/>
    <p:sldId id="281" r:id="rId20"/>
    <p:sldId id="282" r:id="rId21"/>
    <p:sldId id="276" r:id="rId22"/>
    <p:sldId id="258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54"/>
    <a:srgbClr val="B1184B"/>
    <a:srgbClr val="B1182D"/>
    <a:srgbClr val="791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D9CEF-582B-4CF8-B495-0652E925A2BE}" v="6" dt="2018-06-03T14:33:50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89636" autoAdjust="0"/>
  </p:normalViewPr>
  <p:slideViewPr>
    <p:cSldViewPr snapToGrid="0">
      <p:cViewPr varScale="1">
        <p:scale>
          <a:sx n="79" d="100"/>
          <a:sy n="79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uertas" userId="2e9e20c1856681bc" providerId="LiveId" clId="{76844F09-E121-DC49-BDEF-7B9051B1F829}"/>
    <pc:docChg chg="undo custSel addSld modSld sldOrd">
      <pc:chgData name="Roberto Huertas" userId="2e9e20c1856681bc" providerId="LiveId" clId="{76844F09-E121-DC49-BDEF-7B9051B1F829}" dt="2018-06-03T20:30:22.112" v="196" actId="20577"/>
      <pc:docMkLst>
        <pc:docMk/>
      </pc:docMkLst>
      <pc:sldChg chg="addSp modSp">
        <pc:chgData name="Roberto Huertas" userId="2e9e20c1856681bc" providerId="LiveId" clId="{76844F09-E121-DC49-BDEF-7B9051B1F829}" dt="2018-06-03T20:27:22.858" v="171" actId="27636"/>
        <pc:sldMkLst>
          <pc:docMk/>
          <pc:sldMk cId="2048857452" sldId="256"/>
        </pc:sldMkLst>
        <pc:spChg chg="add mod">
          <ac:chgData name="Roberto Huertas" userId="2e9e20c1856681bc" providerId="LiveId" clId="{76844F09-E121-DC49-BDEF-7B9051B1F829}" dt="2018-06-03T20:26:39.342" v="162" actId="20577"/>
          <ac:spMkLst>
            <pc:docMk/>
            <pc:sldMk cId="2048857452" sldId="256"/>
            <ac:spMk id="4" creationId="{98B0C6F1-3FB5-E149-AFD7-9017175BBC5C}"/>
          </ac:spMkLst>
        </pc:spChg>
        <pc:spChg chg="mod">
          <ac:chgData name="Roberto Huertas" userId="2e9e20c1856681bc" providerId="LiveId" clId="{76844F09-E121-DC49-BDEF-7B9051B1F829}" dt="2018-06-03T20:27:22.858" v="171" actId="27636"/>
          <ac:spMkLst>
            <pc:docMk/>
            <pc:sldMk cId="2048857452" sldId="256"/>
            <ac:spMk id="5" creationId="{8422CBC1-AF49-456C-AC3C-456F3B784630}"/>
          </ac:spMkLst>
        </pc:spChg>
      </pc:sldChg>
      <pc:sldChg chg="modSp">
        <pc:chgData name="Roberto Huertas" userId="2e9e20c1856681bc" providerId="LiveId" clId="{76844F09-E121-DC49-BDEF-7B9051B1F829}" dt="2018-06-03T20:12:25.189" v="18" actId="1076"/>
        <pc:sldMkLst>
          <pc:docMk/>
          <pc:sldMk cId="3960948978" sldId="261"/>
        </pc:sldMkLst>
        <pc:picChg chg="mod">
          <ac:chgData name="Roberto Huertas" userId="2e9e20c1856681bc" providerId="LiveId" clId="{76844F09-E121-DC49-BDEF-7B9051B1F829}" dt="2018-06-03T20:12:25.189" v="18" actId="1076"/>
          <ac:picMkLst>
            <pc:docMk/>
            <pc:sldMk cId="3960948978" sldId="261"/>
            <ac:picMk id="9" creationId="{E08EA512-C59F-40F7-BDB8-2B9412212F98}"/>
          </ac:picMkLst>
        </pc:picChg>
        <pc:picChg chg="mod">
          <ac:chgData name="Roberto Huertas" userId="2e9e20c1856681bc" providerId="LiveId" clId="{76844F09-E121-DC49-BDEF-7B9051B1F829}" dt="2018-06-03T20:11:15.131" v="3" actId="1038"/>
          <ac:picMkLst>
            <pc:docMk/>
            <pc:sldMk cId="3960948978" sldId="261"/>
            <ac:picMk id="10" creationId="{9CAB0B9F-C100-46EB-8C15-09834AE9665A}"/>
          </ac:picMkLst>
        </pc:picChg>
      </pc:sldChg>
      <pc:sldChg chg="modSp">
        <pc:chgData name="Roberto Huertas" userId="2e9e20c1856681bc" providerId="LiveId" clId="{76844F09-E121-DC49-BDEF-7B9051B1F829}" dt="2018-06-03T20:11:40.335" v="6" actId="1076"/>
        <pc:sldMkLst>
          <pc:docMk/>
          <pc:sldMk cId="2817775805" sldId="262"/>
        </pc:sldMkLst>
        <pc:picChg chg="mod">
          <ac:chgData name="Roberto Huertas" userId="2e9e20c1856681bc" providerId="LiveId" clId="{76844F09-E121-DC49-BDEF-7B9051B1F829}" dt="2018-06-03T20:11:33.856" v="5" actId="1076"/>
          <ac:picMkLst>
            <pc:docMk/>
            <pc:sldMk cId="2817775805" sldId="262"/>
            <ac:picMk id="4" creationId="{5E8D280B-185B-4C0F-AFC3-6EA56AADB030}"/>
          </ac:picMkLst>
        </pc:picChg>
        <pc:picChg chg="mod">
          <ac:chgData name="Roberto Huertas" userId="2e9e20c1856681bc" providerId="LiveId" clId="{76844F09-E121-DC49-BDEF-7B9051B1F829}" dt="2018-06-03T20:11:40.335" v="6" actId="1076"/>
          <ac:picMkLst>
            <pc:docMk/>
            <pc:sldMk cId="2817775805" sldId="262"/>
            <ac:picMk id="5" creationId="{C7565079-384D-4713-9D49-E4A3BDCB34A8}"/>
          </ac:picMkLst>
        </pc:picChg>
      </pc:sldChg>
      <pc:sldChg chg="modSp">
        <pc:chgData name="Roberto Huertas" userId="2e9e20c1856681bc" providerId="LiveId" clId="{76844F09-E121-DC49-BDEF-7B9051B1F829}" dt="2018-06-03T20:11:55.958" v="13" actId="20577"/>
        <pc:sldMkLst>
          <pc:docMk/>
          <pc:sldMk cId="2961013296" sldId="265"/>
        </pc:sldMkLst>
        <pc:spChg chg="mod">
          <ac:chgData name="Roberto Huertas" userId="2e9e20c1856681bc" providerId="LiveId" clId="{76844F09-E121-DC49-BDEF-7B9051B1F829}" dt="2018-06-03T20:11:55.958" v="13" actId="20577"/>
          <ac:spMkLst>
            <pc:docMk/>
            <pc:sldMk cId="2961013296" sldId="265"/>
            <ac:spMk id="17" creationId="{79E5CC37-0105-4FF1-AE00-57F50F8CCF76}"/>
          </ac:spMkLst>
        </pc:spChg>
      </pc:sldChg>
      <pc:sldChg chg="modSp modAnim">
        <pc:chgData name="Roberto Huertas" userId="2e9e20c1856681bc" providerId="LiveId" clId="{76844F09-E121-DC49-BDEF-7B9051B1F829}" dt="2018-06-03T20:30:22.112" v="196" actId="20577"/>
        <pc:sldMkLst>
          <pc:docMk/>
          <pc:sldMk cId="3059296652" sldId="276"/>
        </pc:sldMkLst>
        <pc:spChg chg="mod">
          <ac:chgData name="Roberto Huertas" userId="2e9e20c1856681bc" providerId="LiveId" clId="{76844F09-E121-DC49-BDEF-7B9051B1F829}" dt="2018-06-03T20:12:59.457" v="34" actId="20577"/>
          <ac:spMkLst>
            <pc:docMk/>
            <pc:sldMk cId="3059296652" sldId="276"/>
            <ac:spMk id="2" creationId="{7B2A1CC7-2DD6-4662-86B3-DBDE87AEF114}"/>
          </ac:spMkLst>
        </pc:spChg>
        <pc:spChg chg="mod">
          <ac:chgData name="Roberto Huertas" userId="2e9e20c1856681bc" providerId="LiveId" clId="{76844F09-E121-DC49-BDEF-7B9051B1F829}" dt="2018-06-03T20:30:22.112" v="196" actId="20577"/>
          <ac:spMkLst>
            <pc:docMk/>
            <pc:sldMk cId="3059296652" sldId="276"/>
            <ac:spMk id="3" creationId="{C64452FB-E30A-4AD7-8BE7-38ED315EAE4A}"/>
          </ac:spMkLst>
        </pc:spChg>
      </pc:sldChg>
      <pc:sldChg chg="modSp add ord">
        <pc:chgData name="Roberto Huertas" userId="2e9e20c1856681bc" providerId="LiveId" clId="{76844F09-E121-DC49-BDEF-7B9051B1F829}" dt="2018-06-03T20:17:21.197" v="49" actId="20577"/>
        <pc:sldMkLst>
          <pc:docMk/>
          <pc:sldMk cId="1030553221" sldId="277"/>
        </pc:sldMkLst>
        <pc:spChg chg="mod">
          <ac:chgData name="Roberto Huertas" userId="2e9e20c1856681bc" providerId="LiveId" clId="{76844F09-E121-DC49-BDEF-7B9051B1F829}" dt="2018-06-03T20:17:15.513" v="48" actId="20577"/>
          <ac:spMkLst>
            <pc:docMk/>
            <pc:sldMk cId="1030553221" sldId="277"/>
            <ac:spMk id="2" creationId="{61D97718-5F89-AB4D-B596-666F064918E5}"/>
          </ac:spMkLst>
        </pc:spChg>
      </pc:sldChg>
      <pc:sldChg chg="modSp add">
        <pc:chgData name="Roberto Huertas" userId="2e9e20c1856681bc" providerId="LiveId" clId="{76844F09-E121-DC49-BDEF-7B9051B1F829}" dt="2018-06-03T20:18:31.823" v="62" actId="20577"/>
        <pc:sldMkLst>
          <pc:docMk/>
          <pc:sldMk cId="2707332307" sldId="278"/>
        </pc:sldMkLst>
        <pc:spChg chg="mod">
          <ac:chgData name="Roberto Huertas" userId="2e9e20c1856681bc" providerId="LiveId" clId="{76844F09-E121-DC49-BDEF-7B9051B1F829}" dt="2018-06-03T20:18:31.823" v="62" actId="20577"/>
          <ac:spMkLst>
            <pc:docMk/>
            <pc:sldMk cId="2707332307" sldId="278"/>
            <ac:spMk id="2" creationId="{FE050046-760E-574D-B87F-8EBC10E33BCE}"/>
          </ac:spMkLst>
        </pc:spChg>
      </pc:sldChg>
      <pc:sldChg chg="modSp add">
        <pc:chgData name="Roberto Huertas" userId="2e9e20c1856681bc" providerId="LiveId" clId="{76844F09-E121-DC49-BDEF-7B9051B1F829}" dt="2018-06-03T20:28:18.034" v="188" actId="255"/>
        <pc:sldMkLst>
          <pc:docMk/>
          <pc:sldMk cId="1770618453" sldId="279"/>
        </pc:sldMkLst>
        <pc:spChg chg="mod">
          <ac:chgData name="Roberto Huertas" userId="2e9e20c1856681bc" providerId="LiveId" clId="{76844F09-E121-DC49-BDEF-7B9051B1F829}" dt="2018-06-03T20:28:18.034" v="188" actId="255"/>
          <ac:spMkLst>
            <pc:docMk/>
            <pc:sldMk cId="1770618453" sldId="279"/>
            <ac:spMk id="2" creationId="{EAE46F61-27C9-6542-BAA3-99143393551E}"/>
          </ac:spMkLst>
        </pc:spChg>
        <pc:spChg chg="mod">
          <ac:chgData name="Roberto Huertas" userId="2e9e20c1856681bc" providerId="LiveId" clId="{76844F09-E121-DC49-BDEF-7B9051B1F829}" dt="2018-06-03T20:19:16.132" v="77" actId="255"/>
          <ac:spMkLst>
            <pc:docMk/>
            <pc:sldMk cId="1770618453" sldId="279"/>
            <ac:spMk id="3" creationId="{84A3C240-C532-CF4A-86EB-0264DD93FC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2446-47B7-438E-8B32-E4BDF8BF007A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D8B4-3114-4970-B9E3-07EEE9C3E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7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87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403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45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82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57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4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/>
              <a:t>En la primera charla de MadRust, ejemplo fantástico de implementación en Python, C y Rust para zero cost.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827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If you have a crash, you may have a pretty idea of where this comes from…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27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11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4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73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/>
              <a:t>Mirar la charla de Rust Madrid: Ejemplos de Ownership y Borrowing.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74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Mutation and aliasing is the key to this kind of errors, so let’s not use them at the same time!!  In rust we have Ownership and Borrowing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25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36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Deterministic destruction: al salir del scope se llama a los destructores de las variables poseídas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59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58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E6F4-EE32-4A60-A887-38087A86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16A31-A8B2-4072-B28F-2BB79F6C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91B8-DA46-456D-A17C-CDAB37E6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4C05-29D4-40EE-96AE-914E768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C089-84A5-4692-A692-0A5E9656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0DD5-26AB-4D60-89E1-8926A114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A851-9961-413F-B7D4-0A6D8253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6890-215E-4F07-BF6F-CC919F6E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521A-3A8F-4BD5-9BC8-41BA79B6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60B4-85C9-42AA-B267-2A8DB69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88376-D279-4FC8-916D-923AEEA2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2CB3E-D2C4-498F-88D7-BF9F9549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96FC-3DE2-4ED5-8594-07752CB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12F2-BB6B-4964-A395-75B6F0AD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6A4A-284A-45C1-BF7B-C68F578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72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54C-80F5-413F-B5CA-7FDAE33C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073A-AEED-48C9-AB36-09E37C5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A8C9-5EB0-4583-B48C-BF11275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5C23-BC54-49BE-A4DE-26DE834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E458-C6F2-48BD-B2DC-68A345E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2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C79-C4C7-485D-91A7-BDFE364B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3C2F-935E-49A3-B617-298E5091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7F00-A405-41FA-92F7-DE70FF48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6140-25F3-4047-B66E-3C57130D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D3F1-CF5A-46EA-9162-90188A63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8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C5D4-6C84-485D-9633-C2448271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64F5-3B95-4377-B28D-92C7048B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742A7-B6D3-4523-B5A6-42987025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A040-919C-4CD4-849B-63051A8E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2AB9-A942-4B4A-83D4-06303D18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7FCA-5012-4C76-8237-C203714E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7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48C8-D21F-4691-9758-2303300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20E6-EC0D-4007-A805-2816F39C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81FF-A505-4545-ABEC-43E00C62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88FF-27B7-4101-978D-C711FB324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1462C-AA5E-441F-9FAF-CDDCD7EB6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C57E6-49A8-476F-9D86-5FEB682C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E2BDC-A6D5-4C41-B237-9858BFFC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09EEF-BEAD-4A54-AD39-7AF759F3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5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6BA1-CCE9-46D6-A1D9-B16951C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E5E43-C407-4E59-8E43-F49404CE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07F4-C2EA-44A7-A65C-9A5F9D24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5513C-A75C-4ECD-AE8D-7A55E97A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2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38F84-5977-41A5-99E8-8B677107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18EC4-7D10-4D1C-8C37-EE5540C1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7C65-9D06-4591-8503-AB74FBD1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40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6E6-2DAC-40A8-948F-9198988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EC46-10BF-43AC-B654-3AC02F5D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2CBB-9BA7-4048-AA69-E8376F03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EFC-D55F-4A62-8054-8856D6FC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4242-46FE-4FEF-B169-BA0259B0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A32CF-7FDC-4ECB-85FB-64CA022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93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4D58-4C3D-4F0E-A6A6-F736F4AA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9F7A4-3D02-4705-B3A5-EEEAE8D10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31E3-CF53-49F9-80BC-004AF5D66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4923-7610-497B-9A9E-32069411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C780-0559-4F16-8DB4-119CFE32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CE3F8-D06D-40DC-8B3D-DA35A04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19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1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2385-6B1A-4328-A8AB-D4F3562F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49E9-B84D-4064-ADA9-215566EA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5D1F-BA5E-4416-B30D-378A8AF46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0321-2522-45D4-ABE7-762504E7207C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96F5-7D5D-4E5F-BA45-B93044A9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BD1F-1DCC-476E-9859-531E4E111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7D13D-EDD6-4E49-B593-C01D9034A2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56" y="617344"/>
            <a:ext cx="2321044" cy="8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-qnPj-AeY&amp;t=4s" TargetMode="External"/><Relationship Id="rId2" Type="http://schemas.openxmlformats.org/officeDocument/2006/relationships/hyperlink" Target="https://www.youtube.com/watch?v=_jMSrMex6R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g1dCNIQajg" TargetMode="External"/><Relationship Id="rId5" Type="http://schemas.openxmlformats.org/officeDocument/2006/relationships/hyperlink" Target="https://doc.rust-lang.org/book/second-edition/" TargetMode="External"/><Relationship Id="rId4" Type="http://schemas.openxmlformats.org/officeDocument/2006/relationships/hyperlink" Target="https://hacks.mozilla.org/2015/05/diving-into-rust-for-the-first-tim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22CBC1-AF49-456C-AC3C-456F3B78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0661" y="2258008"/>
            <a:ext cx="4864359" cy="2679539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Rust</a:t>
            </a:r>
            <a:r>
              <a:rPr lang="ca-ES" dirty="0"/>
              <a:t>:</a:t>
            </a:r>
            <a:br>
              <a:rPr lang="ca-ES" dirty="0"/>
            </a:br>
            <a:r>
              <a:rPr lang="ca-ES" dirty="0"/>
              <a:t>A </a:t>
            </a:r>
            <a:r>
              <a:rPr lang="ca-ES" dirty="0" err="1"/>
              <a:t>gentle</a:t>
            </a:r>
            <a:r>
              <a:rPr lang="ca-ES" dirty="0"/>
              <a:t> </a:t>
            </a:r>
            <a:r>
              <a:rPr lang="ca-ES" dirty="0" err="1"/>
              <a:t>introduction</a:t>
            </a:r>
            <a:endParaRPr lang="es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0C0C5-7D5E-4E1E-A0FA-6A99C6DC1694}"/>
              </a:ext>
            </a:extLst>
          </p:cNvPr>
          <p:cNvCxnSpPr/>
          <p:nvPr/>
        </p:nvCxnSpPr>
        <p:spPr>
          <a:xfrm>
            <a:off x="4226767" y="2258008"/>
            <a:ext cx="0" cy="24446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4">
            <a:extLst>
              <a:ext uri="{FF2B5EF4-FFF2-40B4-BE49-F238E27FC236}">
                <a16:creationId xmlns:a16="http://schemas.microsoft.com/office/drawing/2014/main" id="{98B0C6F1-3FB5-E149-AFD7-9017175BBC5C}"/>
              </a:ext>
            </a:extLst>
          </p:cNvPr>
          <p:cNvSpPr txBox="1">
            <a:spLocks/>
          </p:cNvSpPr>
          <p:nvPr/>
        </p:nvSpPr>
        <p:spPr>
          <a:xfrm>
            <a:off x="6885680" y="4776998"/>
            <a:ext cx="2155450" cy="321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1400" dirty="0" err="1"/>
              <a:t>by</a:t>
            </a:r>
            <a:r>
              <a:rPr lang="ca-ES" sz="1800" dirty="0"/>
              <a:t> @</a:t>
            </a:r>
            <a:r>
              <a:rPr lang="ca-ES" sz="1200" dirty="0" err="1"/>
              <a:t>robertohuertasm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04885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F5143F8-D7B6-4A31-BFEA-04B60887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95" y="1936581"/>
            <a:ext cx="3286125" cy="1571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778C1-423B-425C-B95C-07BD7C25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Borrowing</a:t>
            </a:r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0F60860-3DBC-47B3-AF58-7BA7FA23A4B2}"/>
              </a:ext>
            </a:extLst>
          </p:cNvPr>
          <p:cNvGraphicFramePr>
            <a:graphicFrameLocks/>
          </p:cNvGraphicFramePr>
          <p:nvPr/>
        </p:nvGraphicFramePr>
        <p:xfrm>
          <a:off x="5299269" y="3546328"/>
          <a:ext cx="1420197" cy="139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6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AA9D44-3D7D-4215-97EF-4BE4A3F933FA}"/>
              </a:ext>
            </a:extLst>
          </p:cNvPr>
          <p:cNvCxnSpPr>
            <a:cxnSpLocks/>
          </p:cNvCxnSpPr>
          <p:nvPr/>
        </p:nvCxnSpPr>
        <p:spPr>
          <a:xfrm>
            <a:off x="5041744" y="3544141"/>
            <a:ext cx="0" cy="1387736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73D6D9-1653-4BC3-9A9E-29A89F1C07DB}"/>
              </a:ext>
            </a:extLst>
          </p:cNvPr>
          <p:cNvSpPr/>
          <p:nvPr/>
        </p:nvSpPr>
        <p:spPr>
          <a:xfrm>
            <a:off x="4417471" y="4110837"/>
            <a:ext cx="495511" cy="270574"/>
          </a:xfrm>
          <a:prstGeom prst="rect">
            <a:avLst/>
          </a:prstGeom>
          <a:solidFill>
            <a:srgbClr val="B1182D"/>
          </a:solidFill>
          <a:ln>
            <a:solidFill>
              <a:srgbClr val="B11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C055DE1-0380-4A61-B598-ACBBE5652AE3}"/>
              </a:ext>
            </a:extLst>
          </p:cNvPr>
          <p:cNvSpPr/>
          <p:nvPr/>
        </p:nvSpPr>
        <p:spPr>
          <a:xfrm>
            <a:off x="418517" y="2144587"/>
            <a:ext cx="419683" cy="236440"/>
          </a:xfrm>
          <a:prstGeom prst="rightArrow">
            <a:avLst/>
          </a:prstGeom>
          <a:solidFill>
            <a:srgbClr val="E43C54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967DD98-9CA2-42AF-90DF-EB7B74FFD6B4}"/>
              </a:ext>
            </a:extLst>
          </p:cNvPr>
          <p:cNvGraphicFramePr>
            <a:graphicFrameLocks/>
          </p:cNvGraphicFramePr>
          <p:nvPr/>
        </p:nvGraphicFramePr>
        <p:xfrm>
          <a:off x="7227363" y="3544141"/>
          <a:ext cx="1420197" cy="933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[0]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E3B974-C53B-439C-A9DE-686E86B228C1}"/>
              </a:ext>
            </a:extLst>
          </p:cNvPr>
          <p:cNvCxnSpPr>
            <a:cxnSpLocks/>
          </p:cNvCxnSpPr>
          <p:nvPr/>
        </p:nvCxnSpPr>
        <p:spPr>
          <a:xfrm>
            <a:off x="6472511" y="3780809"/>
            <a:ext cx="892885" cy="0"/>
          </a:xfrm>
          <a:prstGeom prst="straightConnector1">
            <a:avLst/>
          </a:prstGeom>
          <a:ln w="25400" cap="rnd">
            <a:solidFill>
              <a:schemeClr val="bg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7668A-D508-4D23-8549-C1E3DF3F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363" y="1946943"/>
            <a:ext cx="4010025" cy="800100"/>
          </a:xfrm>
          <a:prstGeom prst="rect">
            <a:avLst/>
          </a:prstGeom>
        </p:spPr>
      </p:pic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EB4A696-0D15-4FB6-BB98-3A2CBDBD2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823906"/>
              </p:ext>
            </p:extLst>
          </p:nvPr>
        </p:nvGraphicFramePr>
        <p:xfrm>
          <a:off x="5299268" y="5171134"/>
          <a:ext cx="1420197" cy="46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lib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</a:tbl>
          </a:graphicData>
        </a:graphic>
      </p:graphicFrame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E19788-5B6B-4698-96F4-04119918E2D4}"/>
              </a:ext>
            </a:extLst>
          </p:cNvPr>
          <p:cNvCxnSpPr>
            <a:cxnSpLocks/>
            <a:stCxn id="20" idx="1"/>
            <a:endCxn id="8" idx="2"/>
          </p:cNvCxnSpPr>
          <p:nvPr/>
        </p:nvCxnSpPr>
        <p:spPr>
          <a:xfrm rot="10800000">
            <a:off x="4665228" y="4381411"/>
            <a:ext cx="634041" cy="1022988"/>
          </a:xfrm>
          <a:prstGeom prst="bentConnector2">
            <a:avLst/>
          </a:prstGeom>
          <a:ln w="25400">
            <a:solidFill>
              <a:schemeClr val="bg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310A72D-D2DC-4833-B3FB-0E8A9ECB4A14}"/>
              </a:ext>
            </a:extLst>
          </p:cNvPr>
          <p:cNvSpPr/>
          <p:nvPr/>
        </p:nvSpPr>
        <p:spPr>
          <a:xfrm>
            <a:off x="1128485" y="4568572"/>
            <a:ext cx="2565919" cy="1069093"/>
          </a:xfrm>
          <a:prstGeom prst="rect">
            <a:avLst/>
          </a:prstGeom>
          <a:solidFill>
            <a:srgbClr val="B1184B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Cannot be mutated but can be read from outside publish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F69472-B4DA-4B4C-A3DD-DF4CDA00DEB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83538" y="4246124"/>
            <a:ext cx="633933" cy="390422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535CD42D-444F-405C-B460-A7B062D9B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427148"/>
              </p:ext>
            </p:extLst>
          </p:nvPr>
        </p:nvGraphicFramePr>
        <p:xfrm>
          <a:off x="7227362" y="4468632"/>
          <a:ext cx="1420197" cy="46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0222 0.0638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6389 L 0.00143 0.0967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10093 L 0.51406 -0.0240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99" y="-59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7 -0.02407 L 0.51315 0.0435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0.04352 L 0.00222 0.1266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41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12662 L 0.00222 0.1599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074D-9D9F-4888-AC6B-0FC0B27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Ownership &amp; Borrowing</a:t>
            </a:r>
            <a:endParaRPr lang="es-E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1E78B-C3AE-4C71-AF82-E6D51EECD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81944"/>
          <a:ext cx="10515600" cy="2912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81962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267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0819250"/>
                    </a:ext>
                  </a:extLst>
                </a:gridCol>
              </a:tblGrid>
              <a:tr h="993311"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Ownership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Alias?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Mutate?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425"/>
                  </a:ext>
                </a:extLst>
              </a:tr>
              <a:tr h="63954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64973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Shared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629838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&amp;mut 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Mutable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2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CA3D68-741B-4896-9E85-AA870E0E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1" y="1911836"/>
            <a:ext cx="3324225" cy="164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778C1-423B-425C-B95C-07BD7C25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Mutable Borrowing</a:t>
            </a:r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0F60860-3DBC-47B3-AF58-7BA7FA23A4B2}"/>
              </a:ext>
            </a:extLst>
          </p:cNvPr>
          <p:cNvGraphicFramePr>
            <a:graphicFrameLocks/>
          </p:cNvGraphicFramePr>
          <p:nvPr/>
        </p:nvGraphicFramePr>
        <p:xfrm>
          <a:off x="5299269" y="3546328"/>
          <a:ext cx="1420197" cy="139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6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AA9D44-3D7D-4215-97EF-4BE4A3F933FA}"/>
              </a:ext>
            </a:extLst>
          </p:cNvPr>
          <p:cNvCxnSpPr>
            <a:cxnSpLocks/>
          </p:cNvCxnSpPr>
          <p:nvPr/>
        </p:nvCxnSpPr>
        <p:spPr>
          <a:xfrm>
            <a:off x="5041744" y="3544141"/>
            <a:ext cx="0" cy="1387736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73D6D9-1653-4BC3-9A9E-29A89F1C07DB}"/>
              </a:ext>
            </a:extLst>
          </p:cNvPr>
          <p:cNvSpPr/>
          <p:nvPr/>
        </p:nvSpPr>
        <p:spPr>
          <a:xfrm>
            <a:off x="4417471" y="4110837"/>
            <a:ext cx="495511" cy="270574"/>
          </a:xfrm>
          <a:prstGeom prst="rect">
            <a:avLst/>
          </a:prstGeom>
          <a:solidFill>
            <a:srgbClr val="B1182D"/>
          </a:solidFill>
          <a:ln>
            <a:solidFill>
              <a:srgbClr val="B11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C055DE1-0380-4A61-B598-ACBBE5652AE3}"/>
              </a:ext>
            </a:extLst>
          </p:cNvPr>
          <p:cNvSpPr/>
          <p:nvPr/>
        </p:nvSpPr>
        <p:spPr>
          <a:xfrm>
            <a:off x="418517" y="2144587"/>
            <a:ext cx="419683" cy="236440"/>
          </a:xfrm>
          <a:prstGeom prst="rightArrow">
            <a:avLst/>
          </a:prstGeom>
          <a:solidFill>
            <a:srgbClr val="E43C54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967DD98-9CA2-42AF-90DF-EB7B74FFD6B4}"/>
              </a:ext>
            </a:extLst>
          </p:cNvPr>
          <p:cNvGraphicFramePr>
            <a:graphicFrameLocks/>
          </p:cNvGraphicFramePr>
          <p:nvPr/>
        </p:nvGraphicFramePr>
        <p:xfrm>
          <a:off x="7227363" y="3544141"/>
          <a:ext cx="1420197" cy="933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[0]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E3B974-C53B-439C-A9DE-686E86B228C1}"/>
              </a:ext>
            </a:extLst>
          </p:cNvPr>
          <p:cNvCxnSpPr>
            <a:cxnSpLocks/>
          </p:cNvCxnSpPr>
          <p:nvPr/>
        </p:nvCxnSpPr>
        <p:spPr>
          <a:xfrm>
            <a:off x="6472511" y="3780809"/>
            <a:ext cx="892885" cy="0"/>
          </a:xfrm>
          <a:prstGeom prst="straightConnector1">
            <a:avLst/>
          </a:prstGeom>
          <a:ln w="25400" cap="rnd">
            <a:solidFill>
              <a:schemeClr val="bg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EB4A696-0D15-4FB6-BB98-3A2CBDBD2C6B}"/>
              </a:ext>
            </a:extLst>
          </p:cNvPr>
          <p:cNvGraphicFramePr>
            <a:graphicFrameLocks/>
          </p:cNvGraphicFramePr>
          <p:nvPr/>
        </p:nvGraphicFramePr>
        <p:xfrm>
          <a:off x="5299268" y="5171134"/>
          <a:ext cx="1420197" cy="46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lib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</a:tbl>
          </a:graphicData>
        </a:graphic>
      </p:graphicFrame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E19788-5B6B-4698-96F4-04119918E2D4}"/>
              </a:ext>
            </a:extLst>
          </p:cNvPr>
          <p:cNvCxnSpPr>
            <a:cxnSpLocks/>
            <a:stCxn id="20" idx="1"/>
            <a:endCxn id="8" idx="2"/>
          </p:cNvCxnSpPr>
          <p:nvPr/>
        </p:nvCxnSpPr>
        <p:spPr>
          <a:xfrm rot="10800000">
            <a:off x="4665228" y="4381411"/>
            <a:ext cx="634041" cy="1022988"/>
          </a:xfrm>
          <a:prstGeom prst="bentConnector2">
            <a:avLst/>
          </a:prstGeom>
          <a:ln w="25400">
            <a:solidFill>
              <a:schemeClr val="bg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310A72D-D2DC-4833-B3FB-0E8A9ECB4A14}"/>
              </a:ext>
            </a:extLst>
          </p:cNvPr>
          <p:cNvSpPr/>
          <p:nvPr/>
        </p:nvSpPr>
        <p:spPr>
          <a:xfrm>
            <a:off x="1128485" y="4568572"/>
            <a:ext cx="2565919" cy="835828"/>
          </a:xfrm>
          <a:prstGeom prst="rect">
            <a:avLst/>
          </a:prstGeom>
          <a:solidFill>
            <a:srgbClr val="B1184B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Cannot be accessed outside add_book</a:t>
            </a:r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F69472-B4DA-4B4C-A3DD-DF4CDA00DEB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83538" y="4246124"/>
            <a:ext cx="633933" cy="390422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67927A-E1C3-4261-8F63-5E0E496BE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363" y="1998030"/>
            <a:ext cx="3257550" cy="762000"/>
          </a:xfrm>
          <a:prstGeom prst="rect">
            <a:avLst/>
          </a:prstGeom>
        </p:spPr>
      </p:pic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D6532605-E149-47D7-92B6-21C842FC7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840611"/>
              </p:ext>
            </p:extLst>
          </p:nvPr>
        </p:nvGraphicFramePr>
        <p:xfrm>
          <a:off x="7227362" y="4468632"/>
          <a:ext cx="1420197" cy="46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E6FC52A4-8FE0-429D-B3C3-6B1B814CB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447990"/>
              </p:ext>
            </p:extLst>
          </p:nvPr>
        </p:nvGraphicFramePr>
        <p:xfrm>
          <a:off x="7227361" y="4935163"/>
          <a:ext cx="1420197" cy="46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2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0222 0.0638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6389 L 0.00143 0.0967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6389 L 0.51407 -0.024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95" y="-62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7 -0.02407 L 0.51315 0.0435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0.04352 L 0.00222 0.12662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414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2454 L 0.00039 0.1608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29" grpId="0" animBg="1"/>
      <p:bldP spid="2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074D-9D9F-4888-AC6B-0FC0B27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Ownership &amp; Borrowing</a:t>
            </a:r>
            <a:endParaRPr lang="es-E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1E78B-C3AE-4C71-AF82-E6D51EECD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81944"/>
          <a:ext cx="10515600" cy="2912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81962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267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0819250"/>
                    </a:ext>
                  </a:extLst>
                </a:gridCol>
              </a:tblGrid>
              <a:tr h="993311"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Ownership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Alias?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Mutate?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425"/>
                  </a:ext>
                </a:extLst>
              </a:tr>
              <a:tr h="63954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64973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Shared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629838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&amp;mut 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Mutable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3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F8C9-0178-4644-BEDB-D3CB5044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Concurrency &amp; Parallelism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071-3EB0-43B8-9C8A-61AD6E9B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/>
              <a:t>No data race conditions</a:t>
            </a:r>
          </a:p>
          <a:p>
            <a:r>
              <a:rPr lang="ca-ES"/>
              <a:t>Paralellism via libraries (Rayon)</a:t>
            </a:r>
          </a:p>
          <a:p>
            <a:endParaRPr lang="ca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8EA512-C59F-40F7-BDB8-2B9412212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07" y="2905280"/>
            <a:ext cx="3035709" cy="3035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AB0B9F-C100-46EB-8C15-09834AE9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66" y="3009467"/>
            <a:ext cx="3914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139B-4F67-428F-A4FA-FB8DDC14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Performance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D1CF-7B03-49BB-99E8-45C3E2B2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/>
              <a:t>Minimal runtime</a:t>
            </a:r>
          </a:p>
          <a:p>
            <a:r>
              <a:rPr lang="ca-ES"/>
              <a:t>No garbage collector</a:t>
            </a:r>
          </a:p>
          <a:p>
            <a:r>
              <a:rPr lang="ca-ES"/>
              <a:t>Zero-cost high level abstractions</a:t>
            </a:r>
          </a:p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D280B-185B-4C0F-AFC3-6EA56AAD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3601243"/>
            <a:ext cx="39528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65079-384D-4713-9D49-E4A3BDCB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80" y="3601244"/>
            <a:ext cx="3914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6FBB-DF2D-489D-A742-D22E1B40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Zero-cost abstractions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5CD4-DC87-4F44-AFE1-246E48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914108"/>
            <a:ext cx="1869359" cy="28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/>
              <a:t>Ruby: 964K iter/sec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2FA838-22A4-4EE5-9732-B07667F2BBCA}"/>
              </a:ext>
            </a:extLst>
          </p:cNvPr>
          <p:cNvSpPr txBox="1">
            <a:spLocks/>
          </p:cNvSpPr>
          <p:nvPr/>
        </p:nvSpPr>
        <p:spPr>
          <a:xfrm>
            <a:off x="723900" y="5024756"/>
            <a:ext cx="1687462" cy="33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/>
              <a:t>Rust: 11M iter/sec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F6AAA4-D28C-4D11-BC66-D5F72FF7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17" y="3201469"/>
            <a:ext cx="2952750" cy="1152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B8562-4607-46F6-B7A5-AC6A64C9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977706"/>
            <a:ext cx="6972300" cy="27432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84D501-06AB-409E-A65D-383EEEA27D9A}"/>
              </a:ext>
            </a:extLst>
          </p:cNvPr>
          <p:cNvSpPr txBox="1">
            <a:spLocks/>
          </p:cNvSpPr>
          <p:nvPr/>
        </p:nvSpPr>
        <p:spPr>
          <a:xfrm>
            <a:off x="4297461" y="1690688"/>
            <a:ext cx="1578079" cy="36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/>
              <a:t>C: 10.5M iter/sec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862F2-3864-47F1-A7A3-091373331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7" y="1987803"/>
            <a:ext cx="3133725" cy="6953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CDAB54-1917-40A2-A8D6-668CD6666170}"/>
              </a:ext>
            </a:extLst>
          </p:cNvPr>
          <p:cNvSpPr txBox="1">
            <a:spLocks/>
          </p:cNvSpPr>
          <p:nvPr/>
        </p:nvSpPr>
        <p:spPr>
          <a:xfrm>
            <a:off x="750940" y="1690688"/>
            <a:ext cx="1815280" cy="29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/>
              <a:t>Ruby: 50K iter/sec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FDEB5-5B7A-46DC-8862-3CBF597DF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17" y="5357441"/>
            <a:ext cx="4267200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9648F4-31B6-49E1-9499-CA2B111E3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14" y="4993033"/>
            <a:ext cx="1471766" cy="147176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E5CC37-0105-4FF1-AE00-57F50F8CCF76}"/>
              </a:ext>
            </a:extLst>
          </p:cNvPr>
          <p:cNvSpPr txBox="1">
            <a:spLocks/>
          </p:cNvSpPr>
          <p:nvPr/>
        </p:nvSpPr>
        <p:spPr>
          <a:xfrm>
            <a:off x="8712145" y="5007924"/>
            <a:ext cx="1578079" cy="36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 err="1"/>
              <a:t>Learn</a:t>
            </a:r>
            <a:r>
              <a:rPr lang="es-ES" sz="1400" dirty="0"/>
              <a:t> more:</a:t>
            </a:r>
          </a:p>
        </p:txBody>
      </p:sp>
    </p:spTree>
    <p:extLst>
      <p:ext uri="{BB962C8B-B14F-4D97-AF65-F5344CB8AC3E}">
        <p14:creationId xmlns:p14="http://schemas.microsoft.com/office/powerpoint/2010/main" val="29610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7718-5F89-AB4D-B596-666F0649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Unsafe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97C8-6E1D-954A-AEAF-E722C518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4267"/>
          </a:xfrm>
        </p:spPr>
        <p:txBody>
          <a:bodyPr>
            <a:normAutofit/>
          </a:bodyPr>
          <a:lstStyle/>
          <a:p>
            <a:pPr marL="0" indent="0" defTabSz="360000">
              <a:buNone/>
            </a:pPr>
            <a:r>
              <a:rPr lang="es-ES" b="1"/>
              <a:t>unsafe</a:t>
            </a:r>
            <a:r>
              <a:rPr lang="es-ES"/>
              <a:t> {</a:t>
            </a:r>
          </a:p>
          <a:p>
            <a:pPr marL="0" indent="0" defTabSz="360000">
              <a:buNone/>
            </a:pPr>
            <a:r>
              <a:rPr lang="es-ES"/>
              <a:t>	… </a:t>
            </a:r>
            <a:r>
              <a:rPr lang="es-ES" sz="1600"/>
              <a:t>// you can break the rules here</a:t>
            </a:r>
          </a:p>
          <a:p>
            <a:pPr marL="0" indent="0" defTabSz="360000">
              <a:buNone/>
            </a:pPr>
            <a:r>
              <a:rPr lang="es-ES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55A78C-D85F-4D74-9298-AED2D23F94CE}"/>
              </a:ext>
            </a:extLst>
          </p:cNvPr>
          <p:cNvSpPr txBox="1">
            <a:spLocks/>
          </p:cNvSpPr>
          <p:nvPr/>
        </p:nvSpPr>
        <p:spPr>
          <a:xfrm>
            <a:off x="838200" y="3583706"/>
            <a:ext cx="10515600" cy="270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Ownership / borrowing / traits give tools to enforce </a:t>
            </a:r>
            <a:r>
              <a:rPr lang="es-ES" b="1"/>
              <a:t>safe abstraction boundaries</a:t>
            </a:r>
            <a:r>
              <a:rPr lang="es-ES"/>
              <a:t>.</a:t>
            </a:r>
          </a:p>
          <a:p>
            <a:r>
              <a:rPr lang="es-ES"/>
              <a:t>Normally used when dealing with C or C++ bindings.</a:t>
            </a:r>
          </a:p>
          <a:p>
            <a:r>
              <a:rPr lang="es-ES"/>
              <a:t>Rust compiler (~350K LoC) has </a:t>
            </a:r>
            <a:r>
              <a:rPr lang="es-ES" b="1"/>
              <a:t>approx. 4% unsafe code</a:t>
            </a:r>
            <a:r>
              <a:rPr lang="es-ES"/>
              <a:t>, much of which is in the LLVM bindings.</a:t>
            </a:r>
          </a:p>
        </p:txBody>
      </p:sp>
    </p:spTree>
    <p:extLst>
      <p:ext uri="{BB962C8B-B14F-4D97-AF65-F5344CB8AC3E}">
        <p14:creationId xmlns:p14="http://schemas.microsoft.com/office/powerpoint/2010/main" val="10305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0C4E-87C8-4C97-ADEC-76E56535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Cargo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C7D8-D6F1-46AE-A858-28C9E0F0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Dependency manager</a:t>
            </a:r>
          </a:p>
          <a:p>
            <a:r>
              <a:rPr lang="es-ES"/>
              <a:t>Project scaffolding</a:t>
            </a:r>
          </a:p>
          <a:p>
            <a:r>
              <a:rPr lang="es-ES"/>
              <a:t>Compilation</a:t>
            </a:r>
          </a:p>
          <a:p>
            <a:r>
              <a:rPr lang="es-ES"/>
              <a:t>Package publication</a:t>
            </a:r>
          </a:p>
          <a:p>
            <a:r>
              <a:rPr lang="es-ES"/>
              <a:t>Tests</a:t>
            </a:r>
          </a:p>
          <a:p>
            <a:r>
              <a:rPr lang="es-ES"/>
              <a:t>Documentation</a:t>
            </a:r>
          </a:p>
          <a:p>
            <a:r>
              <a:rPr lang="es-ES"/>
              <a:t>… $ cargo 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3A9CC-DECB-448C-8CC1-818E0C7A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61" y="1964245"/>
            <a:ext cx="5343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16C6-9351-4B98-879C-AF67DC78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Crates.io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750A-D396-4729-8D2E-7195CFDE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crates.io: </a:t>
            </a:r>
            <a:r>
              <a:rPr lang="es-ES">
                <a:hlinkClick r:id="rId2"/>
              </a:rPr>
              <a:t>https://crates.io</a:t>
            </a:r>
            <a:r>
              <a:rPr lang="es-ES"/>
              <a:t> (16,169 Crates in stock)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05B18-6A0E-4A20-810E-6B4BC3C9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50847"/>
            <a:ext cx="6497913" cy="36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>
                <a:solidFill>
                  <a:schemeClr val="bg1"/>
                </a:solidFill>
              </a:rPr>
              <a:t>What is Rust?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a-ES" sz="3200">
                <a:solidFill>
                  <a:schemeClr val="bg1"/>
                </a:solidFill>
              </a:rPr>
              <a:t>Rust is a system programming language that runs blazingly fast, prevents segfaults, and guarantees thread safety.</a:t>
            </a:r>
            <a:endParaRPr lang="es-E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A53-709F-4BDD-8CF8-90186D52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Rustup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7D04-C9C8-442C-B8A2-93679FE9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Toolchain manager (Stable, Beta, Nightly)</a:t>
            </a:r>
          </a:p>
          <a:p>
            <a:r>
              <a:rPr lang="es-ES"/>
              <a:t>Target manager (WASM compilation, Windows, Linux…)</a:t>
            </a:r>
          </a:p>
          <a:p>
            <a:r>
              <a:rPr lang="es-ES"/>
              <a:t>Local and Global configuration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C7-2DD6-4662-86B3-DBDE87AE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52FB-E30A-4AD7-8BE7-38ED315E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ES" b="1" dirty="0"/>
              <a:t>Zero-</a:t>
            </a:r>
            <a:r>
              <a:rPr lang="es-ES" b="1" dirty="0" err="1"/>
              <a:t>cost</a:t>
            </a:r>
            <a:r>
              <a:rPr lang="es-ES" b="1" dirty="0"/>
              <a:t> </a:t>
            </a:r>
            <a:r>
              <a:rPr lang="es-ES" b="1" dirty="0" err="1"/>
              <a:t>abstractions</a:t>
            </a:r>
            <a:endParaRPr lang="es-ES" b="1" dirty="0"/>
          </a:p>
          <a:p>
            <a:pPr marL="0" indent="0" algn="ctr">
              <a:buNone/>
            </a:pPr>
            <a:r>
              <a:rPr lang="es-ES" dirty="0"/>
              <a:t>+</a:t>
            </a:r>
          </a:p>
          <a:p>
            <a:pPr marL="0" indent="0" algn="ctr">
              <a:buNone/>
            </a:pPr>
            <a:r>
              <a:rPr lang="es-ES" b="1" dirty="0" err="1"/>
              <a:t>Memory</a:t>
            </a:r>
            <a:r>
              <a:rPr lang="es-ES" b="1" dirty="0"/>
              <a:t> safety</a:t>
            </a:r>
          </a:p>
          <a:p>
            <a:pPr marL="0" indent="0" algn="ctr">
              <a:buNone/>
            </a:pPr>
            <a:r>
              <a:rPr lang="es-ES" dirty="0"/>
              <a:t>+</a:t>
            </a:r>
          </a:p>
          <a:p>
            <a:pPr marL="0" indent="0" algn="ctr">
              <a:buNone/>
            </a:pPr>
            <a:r>
              <a:rPr lang="es-ES" b="1" dirty="0"/>
              <a:t>Data </a:t>
            </a:r>
            <a:r>
              <a:rPr lang="es-ES" b="1" dirty="0" err="1"/>
              <a:t>race</a:t>
            </a:r>
            <a:r>
              <a:rPr lang="es-ES" b="1" dirty="0"/>
              <a:t> </a:t>
            </a:r>
            <a:r>
              <a:rPr lang="es-ES" b="1" dirty="0" err="1"/>
              <a:t>freedom</a:t>
            </a:r>
            <a:endParaRPr lang="es-ES" b="1" dirty="0"/>
          </a:p>
          <a:p>
            <a:pPr marL="0" indent="0" algn="ctr">
              <a:buNone/>
            </a:pPr>
            <a:r>
              <a:rPr lang="es-ES" dirty="0"/>
              <a:t>=</a:t>
            </a:r>
          </a:p>
          <a:p>
            <a:pPr marL="0" indent="0" algn="ctr">
              <a:buNone/>
            </a:pPr>
            <a:r>
              <a:rPr lang="es-ES" b="1" u="sng" dirty="0" err="1"/>
              <a:t>Confident</a:t>
            </a:r>
            <a:r>
              <a:rPr lang="es-ES" b="1" u="sng" dirty="0"/>
              <a:t> and </a:t>
            </a:r>
            <a:r>
              <a:rPr lang="es-ES" b="1" u="sng" dirty="0" err="1"/>
              <a:t>productive</a:t>
            </a:r>
            <a:r>
              <a:rPr lang="es-ES" b="1" u="sng" dirty="0"/>
              <a:t> </a:t>
            </a:r>
            <a:r>
              <a:rPr lang="es-ES" b="1" u="sng" dirty="0" err="1"/>
              <a:t>programming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59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16E9-7545-4385-B612-3A7E7EB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Other features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24C1-ABF1-43E2-9F7F-6DCE1C8A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/>
              <a:t>Move semantics</a:t>
            </a:r>
          </a:p>
          <a:p>
            <a:r>
              <a:rPr lang="ca-ES"/>
              <a:t>Trait-based generics</a:t>
            </a:r>
          </a:p>
          <a:p>
            <a:r>
              <a:rPr lang="ca-ES"/>
              <a:t>Pattern matching</a:t>
            </a:r>
          </a:p>
          <a:p>
            <a:r>
              <a:rPr lang="ca-ES"/>
              <a:t>Efficient C bindings</a:t>
            </a:r>
          </a:p>
          <a:p>
            <a:r>
              <a:rPr lang="ca-ES"/>
              <a:t>Functional friendly</a:t>
            </a:r>
          </a:p>
          <a:p>
            <a:r>
              <a:rPr lang="ca-ES"/>
              <a:t>Integrated tests</a:t>
            </a:r>
          </a:p>
          <a:p>
            <a:r>
              <a:rPr lang="ca-ES"/>
              <a:t>Macros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33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0046-760E-574D-B87F-8EBC10E3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Bibliography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E745-141C-9246-B54E-639C16B7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Niko Matsakis</a:t>
            </a:r>
            <a:r>
              <a:rPr lang="en-US" sz="2000"/>
              <a:t>. (2017). Rust: Hack without fear!. 2018-06-05, C++ Now </a:t>
            </a:r>
            <a:r>
              <a:rPr lang="en-US" sz="2000">
                <a:solidFill>
                  <a:srgbClr val="E43C54"/>
                </a:solidFill>
                <a:hlinkClick r:id="rId2"/>
              </a:rPr>
              <a:t>https://www.youtube.com/watch?v=_jMSrMex6R0</a:t>
            </a:r>
            <a:endParaRPr lang="en-US" sz="2000">
              <a:solidFill>
                <a:srgbClr val="E43C54"/>
              </a:solidFill>
            </a:endParaRPr>
          </a:p>
          <a:p>
            <a:r>
              <a:rPr lang="es-ES" sz="2000" b="1"/>
              <a:t>S</a:t>
            </a:r>
            <a:r>
              <a:rPr lang="en-US" sz="2000" b="1"/>
              <a:t>unjay Varma</a:t>
            </a:r>
            <a:r>
              <a:rPr lang="en-US" sz="2000"/>
              <a:t>.</a:t>
            </a:r>
            <a:r>
              <a:rPr lang="en-US" sz="2000" b="1"/>
              <a:t> </a:t>
            </a:r>
            <a:r>
              <a:rPr lang="en-US" sz="2000"/>
              <a:t>(2018). An introduction to Rust. 2018-06-05, Rust KW Meetup </a:t>
            </a:r>
            <a:r>
              <a:rPr lang="en-US" sz="2000">
                <a:hlinkClick r:id="rId3"/>
              </a:rPr>
              <a:t>https://www.youtube.com/watch?v=bG-qnPj-AeY&amp;t=4s</a:t>
            </a:r>
            <a:endParaRPr lang="en-US" sz="2000"/>
          </a:p>
          <a:p>
            <a:r>
              <a:rPr lang="en-US" sz="2000" b="1"/>
              <a:t>Szmozsánszky István</a:t>
            </a:r>
            <a:r>
              <a:rPr lang="en-US" sz="2000"/>
              <a:t>. (2015). Diving into rust for the first time. 2018-06-05, Mozilla Hacks </a:t>
            </a:r>
            <a:r>
              <a:rPr lang="en-US" sz="2000">
                <a:hlinkClick r:id="rId4"/>
              </a:rPr>
              <a:t>https://hacks.mozilla.org/2015/05/diving-into-rust-for-the-first-time/</a:t>
            </a:r>
            <a:r>
              <a:rPr lang="en-US" sz="2000"/>
              <a:t> </a:t>
            </a:r>
          </a:p>
          <a:p>
            <a:r>
              <a:rPr lang="en-US" sz="2000" b="1"/>
              <a:t>Rustlang</a:t>
            </a:r>
            <a:r>
              <a:rPr lang="en-US" sz="2000"/>
              <a:t>. (2018). The book. 2018-06-05, Rustlang </a:t>
            </a:r>
            <a:r>
              <a:rPr lang="en-US" sz="2000">
                <a:hlinkClick r:id="rId5"/>
              </a:rPr>
              <a:t>https://doc.rust-lang.org/book/second-edition/</a:t>
            </a:r>
            <a:endParaRPr lang="en-US" sz="2000"/>
          </a:p>
          <a:p>
            <a:r>
              <a:rPr lang="en-US" sz="2000" b="1"/>
              <a:t>Juan Gómez</a:t>
            </a:r>
            <a:r>
              <a:rPr lang="en-US" sz="2000"/>
              <a:t>. (2018). ¿Por qué Rust?. 2018-06-05, MadRust </a:t>
            </a:r>
            <a:r>
              <a:rPr lang="en-US" sz="2000">
                <a:hlinkClick r:id="rId6"/>
              </a:rPr>
              <a:t>https://www.youtube.com/watch?v=Mg1dCNIQajg</a:t>
            </a:r>
            <a:r>
              <a:rPr lang="en-US" sz="2000"/>
              <a:t>   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70733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6F61-27C9-6542-BAA3-99143393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@</a:t>
            </a:r>
            <a:r>
              <a:rPr lang="es-ES" sz="1600" dirty="0" err="1"/>
              <a:t>robertohuertasm</a:t>
            </a:r>
            <a:endParaRPr lang="es-E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240-C532-CF4A-86EB-0264DD93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000" dirty="0" err="1"/>
              <a:t>Thanks</a:t>
            </a:r>
            <a:r>
              <a:rPr lang="es-ES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06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C275-FDAF-4B87-8F54-632BC456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Focus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7C7F-394E-460C-B44A-2EFE4820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/>
              <a:t>Memory Safety</a:t>
            </a:r>
          </a:p>
          <a:p>
            <a:r>
              <a:rPr lang="ca-ES"/>
              <a:t>Concurrency &amp; Parallelism</a:t>
            </a:r>
          </a:p>
          <a:p>
            <a:r>
              <a:rPr lang="ca-ES"/>
              <a:t>Performance</a:t>
            </a:r>
          </a:p>
          <a:p>
            <a:pPr marL="0" indent="0">
              <a:buNone/>
            </a:pP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68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5838-30D3-42B2-96E7-03B9A57D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Safety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84C0-66DA-4A39-9DAF-E263651E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/>
              <a:t>C and C++ are </a:t>
            </a:r>
            <a:r>
              <a:rPr lang="ca-ES" b="1"/>
              <a:t>potentially</a:t>
            </a:r>
            <a:r>
              <a:rPr lang="ca-ES"/>
              <a:t> unsafe:</a:t>
            </a:r>
          </a:p>
          <a:p>
            <a:pPr lvl="1"/>
            <a:r>
              <a:rPr lang="ca-ES"/>
              <a:t>Dangling pointers</a:t>
            </a:r>
          </a:p>
          <a:p>
            <a:pPr lvl="1"/>
            <a:r>
              <a:rPr lang="ca-ES"/>
              <a:t>Null references</a:t>
            </a:r>
          </a:p>
          <a:p>
            <a:pPr lvl="1"/>
            <a:r>
              <a:rPr lang="ca-ES"/>
              <a:t>Memory leaks</a:t>
            </a:r>
          </a:p>
          <a:p>
            <a:pPr lvl="1"/>
            <a:r>
              <a:rPr lang="ca-ES"/>
              <a:t>Data race conditions</a:t>
            </a:r>
          </a:p>
          <a:p>
            <a:r>
              <a:rPr lang="ca-ES"/>
              <a:t>Rust </a:t>
            </a:r>
            <a:r>
              <a:rPr lang="ca-ES" b="1"/>
              <a:t>guarantees memory safety </a:t>
            </a:r>
            <a:r>
              <a:rPr lang="ca-ES"/>
              <a:t>in compilation time through </a:t>
            </a:r>
            <a:r>
              <a:rPr lang="ca-ES" i="1"/>
              <a:t>Ownership</a:t>
            </a:r>
            <a:r>
              <a:rPr lang="ca-ES"/>
              <a:t> and </a:t>
            </a:r>
            <a:r>
              <a:rPr lang="ca-ES" i="1"/>
              <a:t>Borrowing</a:t>
            </a:r>
            <a:r>
              <a:rPr lang="ca-ES"/>
              <a:t>.</a:t>
            </a:r>
          </a:p>
          <a:p>
            <a:r>
              <a:rPr lang="ca-ES"/>
              <a:t>As a consequence, there are </a:t>
            </a:r>
            <a:r>
              <a:rPr lang="ca-ES" b="1"/>
              <a:t>no data race conditions</a:t>
            </a:r>
          </a:p>
          <a:p>
            <a:r>
              <a:rPr lang="ca-ES" b="1"/>
              <a:t>No null </a:t>
            </a:r>
            <a:r>
              <a:rPr lang="ca-ES"/>
              <a:t>(</a:t>
            </a:r>
            <a:r>
              <a:rPr lang="ca-ES" i="1"/>
              <a:t>Option&lt;T&gt;</a:t>
            </a:r>
            <a:r>
              <a:rPr lang="ca-ES"/>
              <a:t>) and </a:t>
            </a:r>
            <a:r>
              <a:rPr lang="ca-ES" b="1"/>
              <a:t>no exception </a:t>
            </a:r>
            <a:r>
              <a:rPr lang="ca-ES"/>
              <a:t>(</a:t>
            </a:r>
            <a:r>
              <a:rPr lang="ca-ES" i="1"/>
              <a:t>Result&lt;T&gt;</a:t>
            </a:r>
            <a:r>
              <a:rPr lang="ca-ES"/>
              <a:t>) </a:t>
            </a:r>
          </a:p>
          <a:p>
            <a:r>
              <a:rPr lang="ca-ES" b="1"/>
              <a:t>Inmutability </a:t>
            </a:r>
            <a:r>
              <a:rPr lang="ca-ES"/>
              <a:t>by default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7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038-4B31-42EE-BB9C-E40DB182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Safety (C++)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B5C1-222E-4782-9238-44ECF8EF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000">
              <a:buNone/>
            </a:pPr>
            <a:r>
              <a:rPr lang="es-ES" sz="2000" b="1"/>
              <a:t>void</a:t>
            </a:r>
            <a:r>
              <a:rPr lang="es-ES" sz="2000"/>
              <a:t> example() {</a:t>
            </a:r>
          </a:p>
          <a:p>
            <a:pPr marL="0" indent="0" defTabSz="360000">
              <a:buNone/>
            </a:pPr>
            <a:r>
              <a:rPr lang="es-ES" sz="2000"/>
              <a:t>	vector&lt;string&gt; vector;</a:t>
            </a:r>
          </a:p>
          <a:p>
            <a:pPr marL="0" indent="0" defTabSz="360000">
              <a:buNone/>
            </a:pPr>
            <a:r>
              <a:rPr lang="es-ES" sz="2000"/>
              <a:t>	…</a:t>
            </a:r>
          </a:p>
          <a:p>
            <a:pPr marL="0" indent="0" defTabSz="360000">
              <a:buNone/>
            </a:pPr>
            <a:r>
              <a:rPr lang="es-ES" sz="2000"/>
              <a:t>	</a:t>
            </a:r>
            <a:r>
              <a:rPr lang="es-ES" sz="2000" b="1"/>
              <a:t>auto</a:t>
            </a:r>
            <a:r>
              <a:rPr lang="es-ES" sz="2000"/>
              <a:t>&amp; elem = vector[0];</a:t>
            </a:r>
          </a:p>
          <a:p>
            <a:pPr marL="0" indent="0" defTabSz="360000">
              <a:buNone/>
            </a:pPr>
            <a:r>
              <a:rPr lang="es-ES" sz="2000"/>
              <a:t>	vector.push_back(some_string);</a:t>
            </a:r>
          </a:p>
          <a:p>
            <a:pPr marL="0" indent="0" defTabSz="360000">
              <a:buNone/>
            </a:pPr>
            <a:r>
              <a:rPr lang="es-ES" sz="2000"/>
              <a:t>	cout &lt;&lt; elem;</a:t>
            </a:r>
          </a:p>
          <a:p>
            <a:pPr marL="0" indent="0" defTabSz="360000">
              <a:buNone/>
            </a:pPr>
            <a:r>
              <a:rPr lang="es-ES" sz="2000"/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0BC2D32-45D5-40AE-8E9E-F6CDF72F7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182227"/>
              </p:ext>
            </p:extLst>
          </p:nvPr>
        </p:nvGraphicFramePr>
        <p:xfrm>
          <a:off x="5561045" y="3596261"/>
          <a:ext cx="1420197" cy="233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669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elem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975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BDB44B1-6521-4817-B4FC-4BA16D849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345086"/>
              </p:ext>
            </p:extLst>
          </p:nvPr>
        </p:nvGraphicFramePr>
        <p:xfrm>
          <a:off x="7747323" y="4148659"/>
          <a:ext cx="1420197" cy="466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[0]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661C90B-24CA-4D42-BED3-879BAE9E7F9A}"/>
              </a:ext>
            </a:extLst>
          </p:cNvPr>
          <p:cNvSpPr/>
          <p:nvPr/>
        </p:nvSpPr>
        <p:spPr>
          <a:xfrm>
            <a:off x="345234" y="3111709"/>
            <a:ext cx="419683" cy="236440"/>
          </a:xfrm>
          <a:prstGeom prst="rightArrow">
            <a:avLst/>
          </a:prstGeom>
          <a:solidFill>
            <a:srgbClr val="E43C54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88A879C-FD41-40B2-882F-24468E986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617164"/>
              </p:ext>
            </p:extLst>
          </p:nvPr>
        </p:nvGraphicFramePr>
        <p:xfrm>
          <a:off x="7747323" y="2645178"/>
          <a:ext cx="1420197" cy="933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[0]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96749-1C62-4FDB-A57F-8E09EA77B2EA}"/>
              </a:ext>
            </a:extLst>
          </p:cNvPr>
          <p:cNvCxnSpPr/>
          <p:nvPr/>
        </p:nvCxnSpPr>
        <p:spPr>
          <a:xfrm>
            <a:off x="6802014" y="4290543"/>
            <a:ext cx="1119674" cy="0"/>
          </a:xfrm>
          <a:prstGeom prst="straightConnector1">
            <a:avLst/>
          </a:prstGeom>
          <a:ln w="25400" cap="rnd">
            <a:solidFill>
              <a:schemeClr val="bg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95DB1-0B3B-4AC7-BDFD-0D3A8C6959C6}"/>
              </a:ext>
            </a:extLst>
          </p:cNvPr>
          <p:cNvCxnSpPr>
            <a:cxnSpLocks/>
          </p:cNvCxnSpPr>
          <p:nvPr/>
        </p:nvCxnSpPr>
        <p:spPr>
          <a:xfrm flipV="1">
            <a:off x="6802014" y="4481468"/>
            <a:ext cx="1119674" cy="1207484"/>
          </a:xfrm>
          <a:prstGeom prst="straightConnector1">
            <a:avLst/>
          </a:prstGeom>
          <a:ln w="25400" cap="rnd">
            <a:solidFill>
              <a:schemeClr val="bg1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DE4430-95F2-474C-888C-7011A45F2FD0}"/>
              </a:ext>
            </a:extLst>
          </p:cNvPr>
          <p:cNvCxnSpPr>
            <a:cxnSpLocks/>
          </p:cNvCxnSpPr>
          <p:nvPr/>
        </p:nvCxnSpPr>
        <p:spPr>
          <a:xfrm flipV="1">
            <a:off x="6802014" y="3111709"/>
            <a:ext cx="1119674" cy="1178834"/>
          </a:xfrm>
          <a:prstGeom prst="straightConnector1">
            <a:avLst/>
          </a:prstGeom>
          <a:ln w="25400" cap="rnd">
            <a:solidFill>
              <a:schemeClr val="bg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FA41E9-BF97-4EF8-B133-3D8097D8F358}"/>
              </a:ext>
            </a:extLst>
          </p:cNvPr>
          <p:cNvSpPr/>
          <p:nvPr/>
        </p:nvSpPr>
        <p:spPr>
          <a:xfrm>
            <a:off x="7747323" y="5076321"/>
            <a:ext cx="2565919" cy="1091682"/>
          </a:xfrm>
          <a:prstGeom prst="rect">
            <a:avLst/>
          </a:prstGeom>
          <a:solidFill>
            <a:srgbClr val="B1182D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Dangling pointer: </a:t>
            </a:r>
            <a:r>
              <a:rPr lang="en-US"/>
              <a:t>pointer to freed 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88CC0-AE80-431D-8C0B-2D94C6ECD3F9}"/>
              </a:ext>
            </a:extLst>
          </p:cNvPr>
          <p:cNvSpPr/>
          <p:nvPr/>
        </p:nvSpPr>
        <p:spPr>
          <a:xfrm>
            <a:off x="4540703" y="1430610"/>
            <a:ext cx="2565919" cy="726609"/>
          </a:xfrm>
          <a:prstGeom prst="rect">
            <a:avLst/>
          </a:prstGeom>
          <a:solidFill>
            <a:srgbClr val="B1182D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Mutating </a:t>
            </a:r>
            <a:r>
              <a:rPr lang="en-US"/>
              <a:t>the vector freed old contents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2BF50-9332-420A-AE65-9FF0675DE9B4}"/>
              </a:ext>
            </a:extLst>
          </p:cNvPr>
          <p:cNvCxnSpPr>
            <a:cxnSpLocks/>
          </p:cNvCxnSpPr>
          <p:nvPr/>
        </p:nvCxnSpPr>
        <p:spPr>
          <a:xfrm flipH="1">
            <a:off x="4540703" y="2071396"/>
            <a:ext cx="208579" cy="1352939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D24E1-93D1-4291-BC67-9FC15ABBFFD3}"/>
              </a:ext>
            </a:extLst>
          </p:cNvPr>
          <p:cNvSpPr/>
          <p:nvPr/>
        </p:nvSpPr>
        <p:spPr>
          <a:xfrm>
            <a:off x="8025201" y="4874860"/>
            <a:ext cx="2565919" cy="1033363"/>
          </a:xfrm>
          <a:prstGeom prst="rect">
            <a:avLst/>
          </a:prstGeom>
          <a:solidFill>
            <a:srgbClr val="B1182D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Aliasing:  </a:t>
            </a:r>
            <a:r>
              <a:rPr lang="en-US"/>
              <a:t>more than one pointer to the same memory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663257-862B-4C9E-A6AB-268C74BC4F2C}"/>
              </a:ext>
            </a:extLst>
          </p:cNvPr>
          <p:cNvCxnSpPr>
            <a:cxnSpLocks/>
          </p:cNvCxnSpPr>
          <p:nvPr/>
        </p:nvCxnSpPr>
        <p:spPr>
          <a:xfrm>
            <a:off x="5217459" y="4066391"/>
            <a:ext cx="0" cy="1387736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C41333F-BBD7-4D42-BD80-673218EDE752}"/>
              </a:ext>
            </a:extLst>
          </p:cNvPr>
          <p:cNvSpPr/>
          <p:nvPr/>
        </p:nvSpPr>
        <p:spPr>
          <a:xfrm>
            <a:off x="4219650" y="4633088"/>
            <a:ext cx="894296" cy="270574"/>
          </a:xfrm>
          <a:prstGeom prst="rect">
            <a:avLst/>
          </a:prstGeom>
          <a:solidFill>
            <a:srgbClr val="B1182D"/>
          </a:solidFill>
          <a:ln>
            <a:solidFill>
              <a:srgbClr val="B11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6165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0052 0.0534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8" grpId="1" animBg="1"/>
      <p:bldP spid="1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77F-B410-43FB-BE4E-A7306BA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30F6-33C6-402A-8D39-8793279B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Mutation</a:t>
            </a:r>
            <a:r>
              <a:rPr lang="en-US" sz="4000"/>
              <a:t> and </a:t>
            </a:r>
            <a:r>
              <a:rPr lang="en-US" sz="4000" b="1"/>
              <a:t>aliasing</a:t>
            </a:r>
            <a:r>
              <a:rPr lang="en-US" sz="4000"/>
              <a:t> at the same time are the source of memory safety issues so…</a:t>
            </a:r>
          </a:p>
          <a:p>
            <a:pPr marL="0" indent="0" algn="ctr">
              <a:buNone/>
            </a:pPr>
            <a:r>
              <a:rPr lang="en-US" sz="4000"/>
              <a:t>let’s try not to use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83064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074D-9D9F-4888-AC6B-0FC0B27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Ownership &amp; Borrowing</a:t>
            </a:r>
            <a:endParaRPr lang="es-E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1E78B-C3AE-4C71-AF82-E6D51EECD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81944"/>
          <a:ext cx="10515600" cy="2912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81962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267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0819250"/>
                    </a:ext>
                  </a:extLst>
                </a:gridCol>
              </a:tblGrid>
              <a:tr h="993311"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Ownership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Alias?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Mutate?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425"/>
                  </a:ext>
                </a:extLst>
              </a:tr>
              <a:tr h="63954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64973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Shared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629838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&amp;mut 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Mutable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78C1-423B-425C-B95C-07BD7C25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Ownership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4CCE1-5F94-4083-95AC-25E142553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0230" y="1905841"/>
            <a:ext cx="399097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67973-B82E-42C2-9C7D-609CED52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98" y="1905841"/>
            <a:ext cx="3343275" cy="1638300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0F60860-3DBC-47B3-AF58-7BA7FA23A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339458"/>
              </p:ext>
            </p:extLst>
          </p:nvPr>
        </p:nvGraphicFramePr>
        <p:xfrm>
          <a:off x="5299269" y="3546328"/>
          <a:ext cx="1420197" cy="139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6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AA9D44-3D7D-4215-97EF-4BE4A3F933FA}"/>
              </a:ext>
            </a:extLst>
          </p:cNvPr>
          <p:cNvCxnSpPr>
            <a:cxnSpLocks/>
          </p:cNvCxnSpPr>
          <p:nvPr/>
        </p:nvCxnSpPr>
        <p:spPr>
          <a:xfrm>
            <a:off x="5041744" y="3544141"/>
            <a:ext cx="0" cy="1387736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73D6D9-1653-4BC3-9A9E-29A89F1C07DB}"/>
              </a:ext>
            </a:extLst>
          </p:cNvPr>
          <p:cNvSpPr/>
          <p:nvPr/>
        </p:nvSpPr>
        <p:spPr>
          <a:xfrm>
            <a:off x="4417471" y="4110837"/>
            <a:ext cx="495511" cy="270574"/>
          </a:xfrm>
          <a:prstGeom prst="rect">
            <a:avLst/>
          </a:prstGeom>
          <a:solidFill>
            <a:srgbClr val="B1182D"/>
          </a:solidFill>
          <a:ln>
            <a:solidFill>
              <a:srgbClr val="B11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C055DE1-0380-4A61-B598-ACBBE5652AE3}"/>
              </a:ext>
            </a:extLst>
          </p:cNvPr>
          <p:cNvSpPr/>
          <p:nvPr/>
        </p:nvSpPr>
        <p:spPr>
          <a:xfrm>
            <a:off x="418517" y="2144587"/>
            <a:ext cx="419683" cy="236440"/>
          </a:xfrm>
          <a:prstGeom prst="rightArrow">
            <a:avLst/>
          </a:prstGeom>
          <a:solidFill>
            <a:srgbClr val="E43C54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967DD98-9CA2-42AF-90DF-EB7B74FFD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056566"/>
              </p:ext>
            </p:extLst>
          </p:nvPr>
        </p:nvGraphicFramePr>
        <p:xfrm>
          <a:off x="7227363" y="3544141"/>
          <a:ext cx="1420197" cy="933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[0]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E3B974-C53B-439C-A9DE-686E86B228C1}"/>
              </a:ext>
            </a:extLst>
          </p:cNvPr>
          <p:cNvCxnSpPr>
            <a:cxnSpLocks/>
          </p:cNvCxnSpPr>
          <p:nvPr/>
        </p:nvCxnSpPr>
        <p:spPr>
          <a:xfrm>
            <a:off x="6472511" y="3780809"/>
            <a:ext cx="892885" cy="0"/>
          </a:xfrm>
          <a:prstGeom prst="straightConnector1">
            <a:avLst/>
          </a:prstGeom>
          <a:ln w="25400" cap="rnd">
            <a:solidFill>
              <a:schemeClr val="bg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331932D9-03AD-450E-9D9B-78E49619B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357921"/>
              </p:ext>
            </p:extLst>
          </p:nvPr>
        </p:nvGraphicFramePr>
        <p:xfrm>
          <a:off x="5299269" y="4993826"/>
          <a:ext cx="1420197" cy="139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197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>
                          <a:solidFill>
                            <a:schemeClr val="bg1"/>
                          </a:solidFill>
                          <a:latin typeface="Fira Sans" panose="020B0503050000020004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366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0DE925-9661-42C1-989F-2E43F59FBA97}"/>
              </a:ext>
            </a:extLst>
          </p:cNvPr>
          <p:cNvCxnSpPr>
            <a:cxnSpLocks/>
          </p:cNvCxnSpPr>
          <p:nvPr/>
        </p:nvCxnSpPr>
        <p:spPr>
          <a:xfrm flipV="1">
            <a:off x="6472510" y="4010672"/>
            <a:ext cx="971782" cy="1245728"/>
          </a:xfrm>
          <a:prstGeom prst="straightConnector1">
            <a:avLst/>
          </a:prstGeom>
          <a:ln w="25400" cap="rnd">
            <a:solidFill>
              <a:schemeClr val="bg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3237C-B408-4E5B-B472-9DC700D55625}"/>
              </a:ext>
            </a:extLst>
          </p:cNvPr>
          <p:cNvSpPr/>
          <p:nvPr/>
        </p:nvSpPr>
        <p:spPr>
          <a:xfrm>
            <a:off x="1426516" y="4010672"/>
            <a:ext cx="2565919" cy="726609"/>
          </a:xfrm>
          <a:prstGeom prst="rect">
            <a:avLst/>
          </a:prstGeom>
          <a:solidFill>
            <a:srgbClr val="B1184B"/>
          </a:solidFill>
          <a:ln>
            <a:solidFill>
              <a:srgbClr val="791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Error: </a:t>
            </a:r>
            <a:r>
              <a:rPr lang="en-US"/>
              <a:t>use of moved value ‘lib’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F61BA-554D-45A3-87A0-DCA3FEC5D061}"/>
              </a:ext>
            </a:extLst>
          </p:cNvPr>
          <p:cNvCxnSpPr>
            <a:cxnSpLocks/>
          </p:cNvCxnSpPr>
          <p:nvPr/>
        </p:nvCxnSpPr>
        <p:spPr>
          <a:xfrm flipV="1">
            <a:off x="2923501" y="3285960"/>
            <a:ext cx="0" cy="602426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0222 0.0638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6389 L 0.00143 0.0967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6389 L 0.51407 -0.0240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95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7 -0.02407 L 0.51315 0.0435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0.04352 L 0.00222 0.12662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074D-9D9F-4888-AC6B-0FC0B27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Ownership &amp; Borrowing</a:t>
            </a:r>
            <a:endParaRPr lang="es-E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1E78B-C3AE-4C71-AF82-E6D51EECD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81944"/>
          <a:ext cx="10515600" cy="2912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64838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81962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267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0819250"/>
                    </a:ext>
                  </a:extLst>
                </a:gridCol>
              </a:tblGrid>
              <a:tr h="993311"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Ownership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Alias?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baseline="0">
                          <a:solidFill>
                            <a:schemeClr val="bg1"/>
                          </a:solidFill>
                        </a:rPr>
                        <a:t>Mutate?</a:t>
                      </a:r>
                      <a:endParaRPr lang="es-ES" sz="2400" b="1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1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425"/>
                  </a:ext>
                </a:extLst>
              </a:tr>
              <a:tr h="63954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2473"/>
                  </a:ext>
                </a:extLst>
              </a:tr>
              <a:tr h="649735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Shared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71084"/>
                  </a:ext>
                </a:extLst>
              </a:tr>
              <a:tr h="629838"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&amp;mut T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Mutable reference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s-ES" baseline="0">
                        <a:solidFill>
                          <a:schemeClr val="bg1"/>
                        </a:solidFill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3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2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0000"/>
      </a:hlink>
      <a:folHlink>
        <a:srgbClr val="954F72"/>
      </a:folHlink>
    </a:clrScheme>
    <a:fontScheme name="Rust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1074</TotalTime>
  <Words>795</Words>
  <Application>Microsoft Office PowerPoint</Application>
  <PresentationFormat>Widescreen</PresentationFormat>
  <Paragraphs>213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Fira Sans</vt:lpstr>
      <vt:lpstr>Office Theme</vt:lpstr>
      <vt:lpstr>Rust: A gentle introduction</vt:lpstr>
      <vt:lpstr>What is Rust?</vt:lpstr>
      <vt:lpstr>Focus</vt:lpstr>
      <vt:lpstr>Safety</vt:lpstr>
      <vt:lpstr>Safety (C++)</vt:lpstr>
      <vt:lpstr>Safety</vt:lpstr>
      <vt:lpstr>Ownership &amp; Borrowing</vt:lpstr>
      <vt:lpstr>Ownership</vt:lpstr>
      <vt:lpstr>Ownership &amp; Borrowing</vt:lpstr>
      <vt:lpstr>Borrowing</vt:lpstr>
      <vt:lpstr>Ownership &amp; Borrowing</vt:lpstr>
      <vt:lpstr>Mutable Borrowing</vt:lpstr>
      <vt:lpstr>Ownership &amp; Borrowing</vt:lpstr>
      <vt:lpstr>Concurrency &amp; Parallelism</vt:lpstr>
      <vt:lpstr>Performance</vt:lpstr>
      <vt:lpstr>Zero-cost abstractions</vt:lpstr>
      <vt:lpstr>Unsafe</vt:lpstr>
      <vt:lpstr>Cargo</vt:lpstr>
      <vt:lpstr>Crates.io</vt:lpstr>
      <vt:lpstr>Rustup</vt:lpstr>
      <vt:lpstr>Conclusion</vt:lpstr>
      <vt:lpstr>Other features</vt:lpstr>
      <vt:lpstr>Bibliography</vt:lpstr>
      <vt:lpstr>@robertohuertasm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Rust</dc:title>
  <dc:creator>Roberto Huertas</dc:creator>
  <cp:lastModifiedBy>Roberto Huertas</cp:lastModifiedBy>
  <cp:revision>25</cp:revision>
  <dcterms:created xsi:type="dcterms:W3CDTF">2018-06-02T15:54:40Z</dcterms:created>
  <dcterms:modified xsi:type="dcterms:W3CDTF">2018-06-03T21:43:08Z</dcterms:modified>
</cp:coreProperties>
</file>