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314" r:id="rId5"/>
    <p:sldId id="327" r:id="rId6"/>
    <p:sldId id="315" r:id="rId7"/>
    <p:sldId id="336" r:id="rId8"/>
    <p:sldId id="337" r:id="rId9"/>
    <p:sldId id="321" r:id="rId10"/>
    <p:sldId id="324" r:id="rId11"/>
    <p:sldId id="325" r:id="rId12"/>
    <p:sldId id="322" r:id="rId13"/>
    <p:sldId id="328" r:id="rId14"/>
    <p:sldId id="329" r:id="rId15"/>
    <p:sldId id="330" r:id="rId16"/>
    <p:sldId id="323" r:id="rId17"/>
    <p:sldId id="331" r:id="rId18"/>
    <p:sldId id="332" r:id="rId19"/>
    <p:sldId id="333" r:id="rId20"/>
    <p:sldId id="335" r:id="rId21"/>
    <p:sldId id="334" r:id="rId22"/>
    <p:sldId id="326" r:id="rId23"/>
    <p:sldId id="309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5388" autoAdjust="0"/>
  </p:normalViewPr>
  <p:slideViewPr>
    <p:cSldViewPr snapToGrid="0">
      <p:cViewPr varScale="1">
        <p:scale>
          <a:sx n="75" d="100"/>
          <a:sy n="75" d="100"/>
        </p:scale>
        <p:origin x="898" y="53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20/05/2024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20/05/2024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983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85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1214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79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460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6592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27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111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39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teco.gob.es/es/agua/temas/evaluacion-de-los-recursos-hidricos/boletin-hidrologico.html" TargetMode="External"/><Relationship Id="rId3" Type="http://schemas.openxmlformats.org/officeDocument/2006/relationships/hyperlink" Target="https://www.kaggle.com/datasets/sazidthe1/global-electricity-production" TargetMode="External"/><Relationship Id="rId7" Type="http://schemas.openxmlformats.org/officeDocument/2006/relationships/hyperlink" Target="https://datosclima.es/Aemethistorico/Viento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stronomia.ign.es/hora-salidas-y-puestas-de-sol" TargetMode="External"/><Relationship Id="rId5" Type="http://schemas.openxmlformats.org/officeDocument/2006/relationships/hyperlink" Target="https://datosmacro.expansion.com/pib/espana" TargetMode="External"/><Relationship Id="rId4" Type="http://schemas.openxmlformats.org/officeDocument/2006/relationships/hyperlink" Target="https://datosmacro.expansion.com/pib/espana?anio=20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DASI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4322" cy="59366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Obtención de los datos SECUNDARIOS (1) (Solar)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4524E4-1798-0280-24A7-48C70C67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7" y="1478014"/>
            <a:ext cx="6143671" cy="46286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15DDAD2-7554-D6B0-1506-D35D4C80B51C}"/>
              </a:ext>
            </a:extLst>
          </p:cNvPr>
          <p:cNvSpPr txBox="1"/>
          <p:nvPr/>
        </p:nvSpPr>
        <p:spPr>
          <a:xfrm>
            <a:off x="6584276" y="1425346"/>
            <a:ext cx="54153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6"/>
                </a:solidFill>
              </a:rPr>
              <a:t>def</a:t>
            </a:r>
            <a:r>
              <a:rPr lang="es-ES" dirty="0"/>
              <a:t> </a:t>
            </a:r>
            <a:r>
              <a:rPr lang="es-ES" dirty="0" err="1">
                <a:solidFill>
                  <a:srgbClr val="0070C0"/>
                </a:solidFill>
              </a:rPr>
              <a:t>seg_sol_ciudad_dia_mes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url</a:t>
            </a:r>
            <a:r>
              <a:rPr lang="es-ES" dirty="0"/>
              <a:t>)</a:t>
            </a:r>
          </a:p>
          <a:p>
            <a:r>
              <a:rPr lang="es-ES" dirty="0" err="1">
                <a:solidFill>
                  <a:schemeClr val="accent6"/>
                </a:solidFill>
              </a:rPr>
              <a:t>def</a:t>
            </a:r>
            <a:r>
              <a:rPr lang="es-ES" dirty="0"/>
              <a:t> </a:t>
            </a:r>
            <a:r>
              <a:rPr lang="es-ES" dirty="0" err="1">
                <a:solidFill>
                  <a:srgbClr val="0070C0"/>
                </a:solidFill>
              </a:rPr>
              <a:t>seg_sol_ciudad_mes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(array)</a:t>
            </a:r>
          </a:p>
          <a:p>
            <a:r>
              <a:rPr lang="es-ES" dirty="0" err="1">
                <a:solidFill>
                  <a:schemeClr val="accent6"/>
                </a:solidFill>
              </a:rPr>
              <a:t>def</a:t>
            </a:r>
            <a:r>
              <a:rPr lang="es-ES" dirty="0"/>
              <a:t> </a:t>
            </a:r>
            <a:r>
              <a:rPr lang="es-ES" dirty="0" err="1">
                <a:solidFill>
                  <a:srgbClr val="0070C0"/>
                </a:solidFill>
              </a:rPr>
              <a:t>seg_sol_ciudad_year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():</a:t>
            </a:r>
          </a:p>
          <a:p>
            <a:r>
              <a:rPr lang="es-ES" dirty="0"/>
              <a:t>    </a:t>
            </a:r>
            <a:r>
              <a:rPr lang="es-ES" dirty="0" err="1"/>
              <a:t>for</a:t>
            </a:r>
            <a:r>
              <a:rPr lang="es-ES" dirty="0"/>
              <a:t> ciudad in ciudades:</a:t>
            </a:r>
          </a:p>
          <a:p>
            <a:r>
              <a:rPr lang="es-ES" dirty="0"/>
              <a:t>       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 in </a:t>
            </a:r>
            <a:r>
              <a:rPr lang="es-ES" dirty="0" err="1"/>
              <a:t>range</a:t>
            </a:r>
            <a:r>
              <a:rPr lang="es-ES" dirty="0"/>
              <a:t>(</a:t>
            </a:r>
            <a:r>
              <a:rPr lang="es-ES" dirty="0" err="1"/>
              <a:t>start_year</a:t>
            </a:r>
            <a:r>
              <a:rPr lang="es-ES" dirty="0"/>
              <a:t>, </a:t>
            </a:r>
            <a:r>
              <a:rPr lang="es-ES" dirty="0" err="1"/>
              <a:t>end_year</a:t>
            </a:r>
            <a:r>
              <a:rPr lang="es-ES" dirty="0"/>
              <a:t> + 1):</a:t>
            </a:r>
          </a:p>
          <a:p>
            <a:r>
              <a:rPr lang="es-ES" dirty="0"/>
              <a:t>            </a:t>
            </a:r>
            <a:r>
              <a:rPr lang="es-ES" dirty="0" err="1"/>
              <a:t>url</a:t>
            </a:r>
            <a:r>
              <a:rPr lang="es-ES" dirty="0"/>
              <a:t> = f"{</a:t>
            </a:r>
            <a:r>
              <a:rPr lang="es-ES" dirty="0" err="1"/>
              <a:t>base_url</a:t>
            </a:r>
            <a:r>
              <a:rPr lang="es-ES" dirty="0"/>
              <a:t>}/{</a:t>
            </a:r>
            <a:r>
              <a:rPr lang="es-ES" dirty="0" err="1"/>
              <a:t>year</a:t>
            </a:r>
            <a:r>
              <a:rPr lang="es-ES" dirty="0"/>
              <a:t>}/{ciudad}-{</a:t>
            </a:r>
            <a:r>
              <a:rPr lang="es-ES" dirty="0" err="1"/>
              <a:t>year</a:t>
            </a:r>
            <a:r>
              <a:rPr lang="es-ES" dirty="0"/>
              <a:t>}.</a:t>
            </a:r>
            <a:r>
              <a:rPr lang="es-ES" dirty="0" err="1"/>
              <a:t>txt</a:t>
            </a:r>
            <a:r>
              <a:rPr lang="es-ES" dirty="0"/>
              <a:t>"</a:t>
            </a:r>
          </a:p>
          <a:p>
            <a:r>
              <a:rPr lang="es-ES" dirty="0"/>
              <a:t>            m= </a:t>
            </a:r>
            <a:r>
              <a:rPr lang="es-ES" dirty="0" err="1"/>
              <a:t>seg_sol_ciudad_dia_mes</a:t>
            </a:r>
            <a:r>
              <a:rPr lang="es-ES" dirty="0"/>
              <a:t>(</a:t>
            </a:r>
            <a:r>
              <a:rPr lang="es-ES" dirty="0" err="1"/>
              <a:t>url</a:t>
            </a:r>
            <a:r>
              <a:rPr lang="es-ES" dirty="0"/>
              <a:t>)</a:t>
            </a:r>
          </a:p>
          <a:p>
            <a:r>
              <a:rPr lang="es-ES" dirty="0"/>
              <a:t>            meses= </a:t>
            </a:r>
            <a:r>
              <a:rPr lang="es-ES" dirty="0" err="1"/>
              <a:t>seg_sol_ciudad_mes</a:t>
            </a:r>
            <a:r>
              <a:rPr lang="es-ES" dirty="0"/>
              <a:t>(m)</a:t>
            </a:r>
          </a:p>
          <a:p>
            <a:r>
              <a:rPr lang="es-ES" dirty="0"/>
              <a:t>            </a:t>
            </a:r>
            <a:r>
              <a:rPr lang="es-ES" dirty="0" err="1"/>
              <a:t>ciudades_values</a:t>
            </a:r>
            <a:r>
              <a:rPr lang="es-ES" dirty="0"/>
              <a:t>[i][j]= meses</a:t>
            </a:r>
          </a:p>
          <a:p>
            <a:r>
              <a:rPr lang="es-ES" dirty="0"/>
              <a:t>            j=j+1</a:t>
            </a:r>
          </a:p>
          <a:p>
            <a:r>
              <a:rPr lang="es-ES" dirty="0"/>
              <a:t>        i=i+1, j=0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ciudades_values</a:t>
            </a:r>
            <a:endParaRPr lang="es-ES" dirty="0"/>
          </a:p>
          <a:p>
            <a:endParaRPr lang="es-ES" dirty="0"/>
          </a:p>
          <a:p>
            <a:r>
              <a:rPr lang="es-ES" dirty="0" err="1">
                <a:solidFill>
                  <a:schemeClr val="accent6"/>
                </a:solidFill>
              </a:rPr>
              <a:t>def</a:t>
            </a:r>
            <a:r>
              <a:rPr lang="es-ES" dirty="0"/>
              <a:t> </a:t>
            </a:r>
            <a:r>
              <a:rPr lang="es-ES" dirty="0" err="1">
                <a:solidFill>
                  <a:srgbClr val="0070C0"/>
                </a:solidFill>
              </a:rPr>
              <a:t>calcular_media_anual_mensual</a:t>
            </a:r>
            <a:r>
              <a:rPr lang="es-ES" dirty="0"/>
              <a:t>():</a:t>
            </a:r>
          </a:p>
          <a:p>
            <a:r>
              <a:rPr lang="es-ES" dirty="0"/>
              <a:t>    </a:t>
            </a:r>
            <a:r>
              <a:rPr lang="es-ES" dirty="0" err="1"/>
              <a:t>cv</a:t>
            </a:r>
            <a:r>
              <a:rPr lang="es-ES" dirty="0"/>
              <a:t>= </a:t>
            </a:r>
            <a:r>
              <a:rPr lang="es-ES" dirty="0" err="1">
                <a:solidFill>
                  <a:srgbClr val="0070C0"/>
                </a:solidFill>
              </a:rPr>
              <a:t>seg_sol_ciudad_year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()</a:t>
            </a:r>
          </a:p>
          <a:p>
            <a:r>
              <a:rPr lang="es-ES" dirty="0"/>
              <a:t>    …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medias</a:t>
            </a:r>
          </a:p>
          <a:p>
            <a:r>
              <a:rPr lang="pt-BR" dirty="0" err="1"/>
              <a:t>horasSolMedias</a:t>
            </a:r>
            <a:r>
              <a:rPr lang="pt-BR" dirty="0"/>
              <a:t>= </a:t>
            </a:r>
            <a:r>
              <a:rPr lang="es-ES" dirty="0" err="1">
                <a:solidFill>
                  <a:srgbClr val="0070C0"/>
                </a:solidFill>
              </a:rPr>
              <a:t>calcular_media_anual_mensual</a:t>
            </a:r>
            <a:r>
              <a:rPr lang="pt-BR" dirty="0"/>
              <a:t>()</a:t>
            </a:r>
          </a:p>
          <a:p>
            <a:r>
              <a:rPr lang="pt-BR" dirty="0"/>
              <a:t>#horasSolMedias = (</a:t>
            </a:r>
            <a:r>
              <a:rPr lang="pt-BR" dirty="0" err="1"/>
              <a:t>años</a:t>
            </a:r>
            <a:r>
              <a:rPr lang="pt-BR" dirty="0"/>
              <a:t>, meses) = (14, 12)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BA583A-41B8-8345-5309-8ADE3A85F271}"/>
              </a:ext>
            </a:extLst>
          </p:cNvPr>
          <p:cNvSpPr txBox="1"/>
          <p:nvPr/>
        </p:nvSpPr>
        <p:spPr>
          <a:xfrm>
            <a:off x="1501165" y="951871"/>
            <a:ext cx="9189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https://cdn.mitma.gob.es/portal-web-drupal/</a:t>
            </a:r>
            <a:r>
              <a:rPr lang="es-ES" dirty="0" err="1"/>
              <a:t>salidapuestasol</a:t>
            </a:r>
            <a:r>
              <a:rPr lang="es-ES" dirty="0"/>
              <a:t>/{año}/{ciudad}-{año}.txt</a:t>
            </a:r>
          </a:p>
        </p:txBody>
      </p:sp>
    </p:spTree>
    <p:extLst>
      <p:ext uri="{BB962C8B-B14F-4D97-AF65-F5344CB8AC3E}">
        <p14:creationId xmlns:p14="http://schemas.microsoft.com/office/powerpoint/2010/main" val="298789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017762" cy="59366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Obtención de los datos SECUNDARIOS (2) (Eólica)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86ACCD-8100-F3BD-0603-FB42F43A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25" y="1285400"/>
            <a:ext cx="5834963" cy="45309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EB0A85E-EAAA-9925-3F49-BD89E69B0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70" y="2228044"/>
            <a:ext cx="4413465" cy="24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1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9916162" cy="593663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Obtención de los datos SECUNDARIOS (3) (Hidráulica)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12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3F5B62-015C-EEB2-E8D6-51F5B47F5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89"/>
          <a:stretch/>
        </p:blipFill>
        <p:spPr>
          <a:xfrm>
            <a:off x="306655" y="1790859"/>
            <a:ext cx="5631464" cy="31273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E66DF7-3411-63E3-9137-43C61C48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089" y="2343056"/>
            <a:ext cx="5121084" cy="21718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E7F5EEA-C5AF-241C-D836-DE9594913B20}"/>
              </a:ext>
            </a:extLst>
          </p:cNvPr>
          <p:cNvSpPr txBox="1"/>
          <p:nvPr/>
        </p:nvSpPr>
        <p:spPr>
          <a:xfrm>
            <a:off x="1325790" y="5259075"/>
            <a:ext cx="3593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Problema: La BD está ordenada por días, pero NO están todos los días, sólo algunos.</a:t>
            </a:r>
          </a:p>
        </p:txBody>
      </p:sp>
    </p:spTree>
    <p:extLst>
      <p:ext uri="{BB962C8B-B14F-4D97-AF65-F5344CB8AC3E}">
        <p14:creationId xmlns:p14="http://schemas.microsoft.com/office/powerpoint/2010/main" val="60015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6"/>
            <a:ext cx="10439401" cy="84223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Datos finales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CAB628-8DEA-0A81-4582-1335DCF3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58" y="2497985"/>
            <a:ext cx="8588484" cy="322353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B651A9-A5D6-0AB3-549C-AE84B7DE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620" y="1349406"/>
            <a:ext cx="1610760" cy="7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0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94CA-B189-A8B2-44F8-A398655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regresión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289D47-4DFD-5239-57D0-F2E20BC3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14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4CBBB3-B6E9-7F2B-AE88-C1C9D412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22" y="1618976"/>
            <a:ext cx="7527417" cy="37150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1496069-3A12-756F-4963-DA36658A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79" y="4457167"/>
            <a:ext cx="4397121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6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94CA-B189-A8B2-44F8-A398655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 neuronal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289D47-4DFD-5239-57D0-F2E20BC3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15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0F271C-B3CA-C459-682F-2F2F4B46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1584960"/>
            <a:ext cx="5172774" cy="4569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641B31-E83D-C994-8657-7A8C9378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81" y="3100019"/>
            <a:ext cx="5172774" cy="13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0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94CA-B189-A8B2-44F8-A398655F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1165842" cy="90288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WEB DE LOS MODELOS Y APLICACIÓN WEB cliente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289D47-4DFD-5239-57D0-F2E20BC3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16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B4C432-1489-827C-1384-0E81D4B7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55" y="2490769"/>
            <a:ext cx="3665538" cy="6706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6493FB-6D18-CA12-2039-EE3A6622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19" y="3461574"/>
            <a:ext cx="7139938" cy="324297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5D80EBB-7F5A-6E5E-82D7-EB1380CED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988" y="1408477"/>
            <a:ext cx="4282811" cy="6172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83E9382-8E33-A1C2-3334-51CA8DF145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007"/>
          <a:stretch/>
        </p:blipFill>
        <p:spPr>
          <a:xfrm>
            <a:off x="3685427" y="1231229"/>
            <a:ext cx="2606266" cy="3562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8666C4F-27EA-3551-5259-77DFD3317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719" y="1712363"/>
            <a:ext cx="2095682" cy="51058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5859EC6-E7DA-4E7B-3421-C78BF5FC5F07}"/>
              </a:ext>
            </a:extLst>
          </p:cNvPr>
          <p:cNvSpPr txBox="1"/>
          <p:nvPr/>
        </p:nvSpPr>
        <p:spPr>
          <a:xfrm>
            <a:off x="629208" y="1335223"/>
            <a:ext cx="271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Guardar los modelos y </a:t>
            </a:r>
          </a:p>
          <a:p>
            <a:r>
              <a:rPr lang="es-ES" dirty="0"/>
              <a:t>cargarlos en el servidor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55E2FDD-6C5F-C2D1-417E-7E0DC614EAC3}"/>
              </a:ext>
            </a:extLst>
          </p:cNvPr>
          <p:cNvSpPr txBox="1"/>
          <p:nvPr/>
        </p:nvSpPr>
        <p:spPr>
          <a:xfrm>
            <a:off x="629208" y="2365053"/>
            <a:ext cx="294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Iniciamos el servidor con </a:t>
            </a:r>
          </a:p>
          <a:p>
            <a:r>
              <a:rPr lang="es-ES" dirty="0"/>
              <a:t>los modelos con “</a:t>
            </a:r>
            <a:r>
              <a:rPr lang="es-ES" dirty="0" err="1"/>
              <a:t>flask</a:t>
            </a:r>
            <a:r>
              <a:rPr lang="es-ES" dirty="0"/>
              <a:t>”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8BBA2C4-C0E9-6BB5-DA82-67DABF52F402}"/>
              </a:ext>
            </a:extLst>
          </p:cNvPr>
          <p:cNvSpPr txBox="1"/>
          <p:nvPr/>
        </p:nvSpPr>
        <p:spPr>
          <a:xfrm>
            <a:off x="629208" y="4108429"/>
            <a:ext cx="31481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 Con el servidor levantado </a:t>
            </a:r>
          </a:p>
          <a:p>
            <a:r>
              <a:rPr lang="es-ES" dirty="0"/>
              <a:t>hacemos uso del cliente para </a:t>
            </a:r>
          </a:p>
          <a:p>
            <a:r>
              <a:rPr lang="es-ES" dirty="0"/>
              <a:t>enviar los datos a predecir </a:t>
            </a:r>
          </a:p>
          <a:p>
            <a:r>
              <a:rPr lang="es-ES" dirty="0"/>
              <a:t>al servidor y leer las </a:t>
            </a:r>
          </a:p>
          <a:p>
            <a:r>
              <a:rPr lang="es-ES" dirty="0"/>
              <a:t>predicciones generadas por </a:t>
            </a:r>
          </a:p>
          <a:p>
            <a:r>
              <a:rPr lang="es-ES" dirty="0"/>
              <a:t>el modelo</a:t>
            </a:r>
          </a:p>
        </p:txBody>
      </p:sp>
    </p:spTree>
    <p:extLst>
      <p:ext uri="{BB962C8B-B14F-4D97-AF65-F5344CB8AC3E}">
        <p14:creationId xmlns:p14="http://schemas.microsoft.com/office/powerpoint/2010/main" val="176053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19C7B-9685-6D5B-DB0B-37FCA7B0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245E5C-6188-3894-D9EE-BF8D5B182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281CD7-0086-095E-712A-EAA831AB8411}"/>
              </a:ext>
            </a:extLst>
          </p:cNvPr>
          <p:cNvSpPr txBox="1"/>
          <p:nvPr/>
        </p:nvSpPr>
        <p:spPr>
          <a:xfrm>
            <a:off x="2507272" y="2407920"/>
            <a:ext cx="74957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 Probar con más variables</a:t>
            </a:r>
          </a:p>
          <a:p>
            <a:r>
              <a:rPr lang="es-ES" dirty="0"/>
              <a:t>2. Quitar posibles variables que puedan estar perjudicando a los modelos</a:t>
            </a:r>
          </a:p>
          <a:p>
            <a:r>
              <a:rPr lang="es-ES" dirty="0"/>
              <a:t>3. Probar con más datos</a:t>
            </a:r>
          </a:p>
          <a:p>
            <a:r>
              <a:rPr lang="es-ES" dirty="0"/>
              <a:t>4. Normalizar los datos, por ejemplo, el viento está en valores muy bajos </a:t>
            </a:r>
          </a:p>
          <a:p>
            <a:r>
              <a:rPr lang="es-ES" dirty="0"/>
              <a:t>en comparación con las horas de sol</a:t>
            </a:r>
          </a:p>
          <a:p>
            <a:r>
              <a:rPr lang="es-ES" dirty="0"/>
              <a:t>5. Probar en vez de con mes/año con día/mes/año</a:t>
            </a:r>
          </a:p>
          <a:p>
            <a:r>
              <a:rPr lang="es-ES" dirty="0"/>
              <a:t>6. Extrapolarlo a otros países</a:t>
            </a:r>
          </a:p>
        </p:txBody>
      </p:sp>
    </p:spTree>
    <p:extLst>
      <p:ext uri="{BB962C8B-B14F-4D97-AF65-F5344CB8AC3E}">
        <p14:creationId xmlns:p14="http://schemas.microsoft.com/office/powerpoint/2010/main" val="256214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19C7B-9685-6D5B-DB0B-37FCA7B0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245E5C-6188-3894-D9EE-BF8D5B182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87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Información general del producto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596" y="1982142"/>
            <a:ext cx="11549849" cy="374718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 err="1"/>
              <a:t>Kaggle</a:t>
            </a:r>
            <a:r>
              <a:rPr lang="es-ES" dirty="0"/>
              <a:t> [1]: </a:t>
            </a:r>
            <a:r>
              <a:rPr lang="es-ES" dirty="0">
                <a:hlinkClick r:id="rId3"/>
              </a:rPr>
              <a:t>https://www.kaggle.com/datasets/sazidthe1/global-electricity-production</a:t>
            </a:r>
            <a:endParaRPr lang="es-ES" dirty="0"/>
          </a:p>
          <a:p>
            <a:pPr rtl="0"/>
            <a:r>
              <a:rPr lang="es-ES" dirty="0"/>
              <a:t>Banco Mundial [2]: </a:t>
            </a:r>
            <a:r>
              <a:rPr lang="es-ES" dirty="0">
                <a:hlinkClick r:id="rId4"/>
              </a:rPr>
              <a:t>https://datosmacro.expansion.com/pib/espana?anio=2022</a:t>
            </a:r>
            <a:endParaRPr lang="es-ES" dirty="0"/>
          </a:p>
          <a:p>
            <a:pPr rtl="0"/>
            <a:r>
              <a:rPr lang="es-ES" dirty="0"/>
              <a:t>Expansión [3]: </a:t>
            </a:r>
            <a:r>
              <a:rPr lang="es-ES" dirty="0">
                <a:hlinkClick r:id="rId5"/>
              </a:rPr>
              <a:t>https://datosmacro.expansion.com/pib/espana</a:t>
            </a:r>
            <a:r>
              <a:rPr lang="es-ES" dirty="0"/>
              <a:t> </a:t>
            </a:r>
          </a:p>
          <a:p>
            <a:pPr rtl="0"/>
            <a:r>
              <a:rPr lang="es-ES" dirty="0"/>
              <a:t>Instituto Geográfico Nacional [4] </a:t>
            </a:r>
            <a:r>
              <a:rPr lang="es-ES" dirty="0">
                <a:hlinkClick r:id="rId6"/>
              </a:rPr>
              <a:t>https://astronomia.ign.es/hora-salidas-y-puestas-de-sol</a:t>
            </a:r>
            <a:endParaRPr lang="es-ES" dirty="0"/>
          </a:p>
          <a:p>
            <a:r>
              <a:rPr lang="es-ES" dirty="0"/>
              <a:t>Datos Clima[5]: </a:t>
            </a:r>
            <a:r>
              <a:rPr lang="es-ES" dirty="0">
                <a:hlinkClick r:id="rId7"/>
              </a:rPr>
              <a:t>https://datosclima.es/Aemethistorico/Viento.php</a:t>
            </a:r>
            <a:endParaRPr lang="es-ES" dirty="0"/>
          </a:p>
          <a:p>
            <a:pPr rtl="0"/>
            <a:r>
              <a:rPr lang="es-ES" dirty="0"/>
              <a:t>Ministerio de Transición Ecológica[6]: </a:t>
            </a:r>
            <a:r>
              <a:rPr lang="es-ES" dirty="0">
                <a:hlinkClick r:id="rId8"/>
              </a:rPr>
              <a:t>https://www.miteco.gob.es/es/agua/temas/evaluacion-de-los-recursos-hidricos/boletin-hidrologico.html</a:t>
            </a:r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68764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ÍNDICE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477639"/>
            <a:ext cx="5983550" cy="263272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457200" indent="-457200" rtl="0">
              <a:buAutoNum type="arabicPeriod"/>
            </a:pPr>
            <a:r>
              <a:rPr lang="es-ES" dirty="0"/>
              <a:t>A</a:t>
            </a:r>
          </a:p>
          <a:p>
            <a:pPr marL="457200" indent="-457200" rtl="0">
              <a:buAutoNum type="arabicPeriod"/>
            </a:pPr>
            <a:r>
              <a:rPr lang="es-ES" dirty="0"/>
              <a:t>B</a:t>
            </a:r>
          </a:p>
          <a:p>
            <a:pPr marL="457200" indent="-457200" rtl="0">
              <a:buAutoNum type="arabicPeriod"/>
            </a:pPr>
            <a:r>
              <a:rPr lang="es-ES" dirty="0"/>
              <a:t>C</a:t>
            </a:r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917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68764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7274560" cy="216408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Energías Renovables (Importancia)</a:t>
            </a:r>
          </a:p>
          <a:p>
            <a:pPr rtl="0"/>
            <a:r>
              <a:rPr lang="es-ES" dirty="0"/>
              <a:t>Solar</a:t>
            </a:r>
          </a:p>
          <a:p>
            <a:pPr rtl="0"/>
            <a:r>
              <a:rPr lang="es-ES" dirty="0"/>
              <a:t>Eólica</a:t>
            </a:r>
          </a:p>
          <a:p>
            <a:pPr rtl="0"/>
            <a:r>
              <a:rPr lang="es-ES" dirty="0"/>
              <a:t>Hidráulica</a:t>
            </a:r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68764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Idea de negocio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8778240" cy="1463040"/>
          </a:xfrm>
        </p:spPr>
        <p:txBody>
          <a:bodyPr rtlCol="0">
            <a:normAutofit fontScale="850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Con el uso de producciones netas de electricidad mediante el uso de energías como la nuclear, eólica o el gas natural, el mes correspondiente, el PIB de ese preciso momento y las horas de sol, viento y capacidad hidráulica: Deseamos predecir cual debería ser la producción (GW) de energías renovables, en este caso la Solar, la Eólica y la Hidráulica.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27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68764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Método de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8778240" cy="146304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Os lo podéis inventar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537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Ciclo de vida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826EE8E6-C6BA-7C70-AB18-120BBB7CF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3" y="1903469"/>
            <a:ext cx="6709667" cy="3645546"/>
          </a:xfrm>
          <a:prstGeom prst="rect">
            <a:avLst/>
          </a:prstGeom>
        </p:spPr>
      </p:pic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8CA358C6-8579-E64D-4D50-82D47A7ADCA6}"/>
              </a:ext>
            </a:extLst>
          </p:cNvPr>
          <p:cNvSpPr txBox="1">
            <a:spLocks/>
          </p:cNvSpPr>
          <p:nvPr/>
        </p:nvSpPr>
        <p:spPr>
          <a:xfrm>
            <a:off x="7090460" y="1109651"/>
            <a:ext cx="4865247" cy="5233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solidFill>
                  <a:schemeClr val="accent2"/>
                </a:solidFill>
              </a:rPr>
              <a:t>Diseño:</a:t>
            </a:r>
          </a:p>
          <a:p>
            <a:pPr lvl="1"/>
            <a:r>
              <a:rPr lang="es-ES" sz="2800" dirty="0"/>
              <a:t>Ingeniería de Requisitos.</a:t>
            </a:r>
          </a:p>
          <a:p>
            <a:pPr lvl="1"/>
            <a:r>
              <a:rPr lang="es-ES" sz="2800" dirty="0"/>
              <a:t>Casos de Negocio.</a:t>
            </a:r>
          </a:p>
          <a:p>
            <a:pPr lvl="1"/>
            <a:r>
              <a:rPr lang="es-ES" sz="2800" dirty="0"/>
              <a:t>Disponibilidad de Datos.</a:t>
            </a:r>
          </a:p>
          <a:p>
            <a:r>
              <a:rPr lang="es-ES" sz="2800" dirty="0">
                <a:solidFill>
                  <a:srgbClr val="00B0F0"/>
                </a:solidFill>
              </a:rPr>
              <a:t>Desarrollo del Modelo:</a:t>
            </a:r>
          </a:p>
          <a:p>
            <a:pPr lvl="1"/>
            <a:r>
              <a:rPr lang="es-ES" sz="2800" dirty="0"/>
              <a:t>Ingeniería de Datos.</a:t>
            </a:r>
          </a:p>
          <a:p>
            <a:pPr lvl="1"/>
            <a:r>
              <a:rPr lang="es-ES" sz="2800" dirty="0"/>
              <a:t>Creación de los Modelos.</a:t>
            </a:r>
          </a:p>
          <a:p>
            <a:pPr lvl="1"/>
            <a:r>
              <a:rPr lang="es-ES" sz="2800" dirty="0"/>
              <a:t>Validación de los Modelos.</a:t>
            </a:r>
          </a:p>
          <a:p>
            <a:pPr lvl="2"/>
            <a:r>
              <a:rPr lang="es-ES" sz="2500" dirty="0"/>
              <a:t>1º aproximación -&gt; </a:t>
            </a:r>
            <a:r>
              <a:rPr lang="es-ES" sz="2500" dirty="0">
                <a:solidFill>
                  <a:srgbClr val="FF0000"/>
                </a:solidFill>
              </a:rPr>
              <a:t>Invalidada</a:t>
            </a:r>
          </a:p>
          <a:p>
            <a:pPr lvl="2"/>
            <a:r>
              <a:rPr lang="es-ES" sz="2500" dirty="0"/>
              <a:t>2º aproximación -&gt; </a:t>
            </a:r>
            <a:r>
              <a:rPr lang="es-ES" sz="2500" dirty="0">
                <a:solidFill>
                  <a:schemeClr val="accent6"/>
                </a:solidFill>
              </a:rPr>
              <a:t>Validada</a:t>
            </a:r>
          </a:p>
          <a:p>
            <a:r>
              <a:rPr lang="es-ES" sz="2800" dirty="0">
                <a:solidFill>
                  <a:srgbClr val="7030A0"/>
                </a:solidFill>
              </a:rPr>
              <a:t>Operación:</a:t>
            </a:r>
          </a:p>
          <a:p>
            <a:pPr lvl="1"/>
            <a:r>
              <a:rPr lang="es-ES" sz="2800" dirty="0"/>
              <a:t>Servicio levantado con los modelos.</a:t>
            </a:r>
          </a:p>
          <a:p>
            <a:pPr lvl="1"/>
            <a:r>
              <a:rPr lang="es-ES" sz="2800" dirty="0"/>
              <a:t>Aplicación web que recibe las predicciones de los modelos.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0A6C1-E02A-76D6-1381-850F412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766251"/>
          </a:xfrm>
        </p:spPr>
        <p:txBody>
          <a:bodyPr/>
          <a:lstStyle/>
          <a:p>
            <a:r>
              <a:rPr lang="es-ES" dirty="0"/>
              <a:t>Datos PRINCIPALES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4A5BA8-FAF5-B6AE-79B9-041151C9E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001EF14-1663-193E-075F-BD7239BB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8" y="1897627"/>
            <a:ext cx="7480782" cy="411255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65E437-5EA5-1892-FA60-5360AA763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03"/>
          <a:stretch/>
        </p:blipFill>
        <p:spPr>
          <a:xfrm>
            <a:off x="7998781" y="1964932"/>
            <a:ext cx="4027601" cy="215752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A5B2CE3-024A-5282-B0F0-655ECA628587}"/>
              </a:ext>
            </a:extLst>
          </p:cNvPr>
          <p:cNvSpPr txBox="1"/>
          <p:nvPr/>
        </p:nvSpPr>
        <p:spPr>
          <a:xfrm>
            <a:off x="1746440" y="1290229"/>
            <a:ext cx="407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Producción de electricidad (</a:t>
            </a:r>
            <a:r>
              <a:rPr lang="es-ES" dirty="0" err="1"/>
              <a:t>Kaggle</a:t>
            </a:r>
            <a:r>
              <a:rPr lang="es-ES" dirty="0"/>
              <a:t>) [1]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F771559-A24D-77C5-9C33-784B49182281}"/>
              </a:ext>
            </a:extLst>
          </p:cNvPr>
          <p:cNvSpPr txBox="1"/>
          <p:nvPr/>
        </p:nvSpPr>
        <p:spPr>
          <a:xfrm>
            <a:off x="7646400" y="1018911"/>
            <a:ext cx="4249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1º Aproximación:</a:t>
            </a:r>
          </a:p>
          <a:p>
            <a:pPr algn="ctr"/>
            <a:r>
              <a:rPr lang="es-ES" dirty="0"/>
              <a:t>PIB por países y agrupaciones de países </a:t>
            </a:r>
          </a:p>
          <a:p>
            <a:pPr algn="ctr"/>
            <a:r>
              <a:rPr lang="es-ES" dirty="0"/>
              <a:t>(Banco Mundial) [2]</a:t>
            </a:r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95A69E4D-2611-5D18-6E41-505DB2BC1334}"/>
              </a:ext>
            </a:extLst>
          </p:cNvPr>
          <p:cNvSpPr/>
          <p:nvPr/>
        </p:nvSpPr>
        <p:spPr>
          <a:xfrm>
            <a:off x="8788823" y="2178312"/>
            <a:ext cx="2618172" cy="168700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A08559D-15E3-1BA5-A7DA-4320EAADE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8951"/>
          <a:stretch/>
        </p:blipFill>
        <p:spPr>
          <a:xfrm>
            <a:off x="8338862" y="4687290"/>
            <a:ext cx="3411701" cy="188230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305215C-D9AA-B84B-4569-CCC784236EEF}"/>
              </a:ext>
            </a:extLst>
          </p:cNvPr>
          <p:cNvSpPr txBox="1"/>
          <p:nvPr/>
        </p:nvSpPr>
        <p:spPr>
          <a:xfrm>
            <a:off x="7998996" y="4069091"/>
            <a:ext cx="409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2º Aproximación:</a:t>
            </a:r>
          </a:p>
          <a:p>
            <a:pPr algn="ctr"/>
            <a:r>
              <a:rPr lang="es-ES" dirty="0"/>
              <a:t>PIB mensual de España (Expansión) [3]</a:t>
            </a:r>
          </a:p>
        </p:txBody>
      </p:sp>
    </p:spTree>
    <p:extLst>
      <p:ext uri="{BB962C8B-B14F-4D97-AF65-F5344CB8AC3E}">
        <p14:creationId xmlns:p14="http://schemas.microsoft.com/office/powerpoint/2010/main" val="187986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0A6C1-E02A-76D6-1381-850F412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6"/>
            <a:ext cx="10439401" cy="675884"/>
          </a:xfrm>
        </p:spPr>
        <p:txBody>
          <a:bodyPr/>
          <a:lstStyle/>
          <a:p>
            <a:r>
              <a:rPr lang="es-ES" dirty="0"/>
              <a:t>Datos SECUNDARIOS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4A5BA8-FAF5-B6AE-79B9-041151C9E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724F93-62A3-3B44-E1A6-DA768DAD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90" y="1867412"/>
            <a:ext cx="2724670" cy="424403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6E4D0D0-F96E-3629-5779-CE9E1D399FB8}"/>
              </a:ext>
            </a:extLst>
          </p:cNvPr>
          <p:cNvSpPr txBox="1"/>
          <p:nvPr/>
        </p:nvSpPr>
        <p:spPr>
          <a:xfrm>
            <a:off x="634595" y="1173423"/>
            <a:ext cx="46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Horas de Sol [4]: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E0AB628-3B25-5324-D300-911AF20A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986" y="764785"/>
            <a:ext cx="6250904" cy="257016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C7861FB-8D27-DE93-12F5-32B00123B367}"/>
              </a:ext>
            </a:extLst>
          </p:cNvPr>
          <p:cNvSpPr txBox="1"/>
          <p:nvPr/>
        </p:nvSpPr>
        <p:spPr>
          <a:xfrm>
            <a:off x="6073191" y="293937"/>
            <a:ext cx="389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Velocidad media del viento (m/s) [5]: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E9CC3A-9B71-93E1-A915-BD47EA92CDFA}"/>
              </a:ext>
            </a:extLst>
          </p:cNvPr>
          <p:cNvSpPr txBox="1"/>
          <p:nvPr/>
        </p:nvSpPr>
        <p:spPr>
          <a:xfrm>
            <a:off x="6178859" y="3280281"/>
            <a:ext cx="572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Agua histórica de embalses (hm3) [6]: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0DDAF5D-69A3-B43B-791B-0718EA27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284" y="3822026"/>
            <a:ext cx="3462708" cy="26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9587885" cy="92213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Obtención de los datos PRINCIPALES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AFEBB7-A304-E3A1-0638-8CAADF96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18" y="1561062"/>
            <a:ext cx="6310102" cy="17747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D1DFF6-8585-B056-8D4E-3A161DA2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78" y="4602955"/>
            <a:ext cx="5361541" cy="127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09394E1-676A-6756-E678-DA582C57D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69" y="3864925"/>
            <a:ext cx="5235394" cy="2751058"/>
          </a:xfrm>
          <a:prstGeom prst="rect">
            <a:avLst/>
          </a:prstGeom>
        </p:spPr>
      </p:pic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B26C5409-2621-F8CD-36B9-B6B0BCE9ED99}"/>
              </a:ext>
            </a:extLst>
          </p:cNvPr>
          <p:cNvSpPr/>
          <p:nvPr/>
        </p:nvSpPr>
        <p:spPr>
          <a:xfrm>
            <a:off x="1229932" y="4396952"/>
            <a:ext cx="2618172" cy="1687005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8D8C6F-FFAF-62F7-33B1-6CA2555D7326}"/>
              </a:ext>
            </a:extLst>
          </p:cNvPr>
          <p:cNvSpPr txBox="1"/>
          <p:nvPr/>
        </p:nvSpPr>
        <p:spPr>
          <a:xfrm>
            <a:off x="4391978" y="1102079"/>
            <a:ext cx="376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de producción de electricidad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7C3A65A-4AC1-FAB7-6D17-8119EB1BF347}"/>
              </a:ext>
            </a:extLst>
          </p:cNvPr>
          <p:cNvSpPr txBox="1"/>
          <p:nvPr/>
        </p:nvSpPr>
        <p:spPr>
          <a:xfrm>
            <a:off x="4677929" y="3473984"/>
            <a:ext cx="25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económicos (PIB)</a:t>
            </a:r>
          </a:p>
        </p:txBody>
      </p:sp>
    </p:spTree>
    <p:extLst>
      <p:ext uri="{BB962C8B-B14F-4D97-AF65-F5344CB8AC3E}">
        <p14:creationId xmlns:p14="http://schemas.microsoft.com/office/powerpoint/2010/main" val="90053309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172</TotalTime>
  <Words>777</Words>
  <Application>Microsoft Office PowerPoint</Application>
  <PresentationFormat>Panorámica</PresentationFormat>
  <Paragraphs>128</Paragraphs>
  <Slides>20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Personalizar</vt:lpstr>
      <vt:lpstr>DASI</vt:lpstr>
      <vt:lpstr>ÍNDICE</vt:lpstr>
      <vt:lpstr>INTRODUCCIÓN</vt:lpstr>
      <vt:lpstr>Idea de negocio</vt:lpstr>
      <vt:lpstr>Método de trabajo</vt:lpstr>
      <vt:lpstr>Ciclo de vida</vt:lpstr>
      <vt:lpstr>Datos PRINCIPALES</vt:lpstr>
      <vt:lpstr>Datos SECUNDARIOS</vt:lpstr>
      <vt:lpstr>Obtención de los datos PRINCIPALES</vt:lpstr>
      <vt:lpstr>Obtención de los datos SECUNDARIOS (1) (Solar)</vt:lpstr>
      <vt:lpstr>Obtención de los datos SECUNDARIOS (2) (Eólica)</vt:lpstr>
      <vt:lpstr>Obtención de los datos SECUNDARIOS (3) (Hidráulica)</vt:lpstr>
      <vt:lpstr>Datos finales</vt:lpstr>
      <vt:lpstr>Modelo de regresión</vt:lpstr>
      <vt:lpstr>Red neuronal</vt:lpstr>
      <vt:lpstr>SERVIDOR WEB DE LOS MODELOS Y APLICACIÓN WEB cliente</vt:lpstr>
      <vt:lpstr>TRABAJO FUTURO</vt:lpstr>
      <vt:lpstr>Conclusiones</vt:lpstr>
      <vt:lpstr>Información general del producto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para inversores</dc:title>
  <dc:creator>Roberto Domínguez Fernández</dc:creator>
  <cp:lastModifiedBy>Roberto Domínguez Fernández</cp:lastModifiedBy>
  <cp:revision>8</cp:revision>
  <dcterms:created xsi:type="dcterms:W3CDTF">2024-05-19T16:23:24Z</dcterms:created>
  <dcterms:modified xsi:type="dcterms:W3CDTF">2024-05-20T07:10:53Z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