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8" r:id="rId12"/>
    <p:sldId id="269" r:id="rId13"/>
    <p:sldId id="266" r:id="rId14"/>
    <p:sldId id="267" r:id="rId15"/>
    <p:sldId id="271" r:id="rId16"/>
    <p:sldId id="270" r:id="rId17"/>
    <p:sldId id="272" r:id="rId18"/>
    <p:sldId id="274" r:id="rId19"/>
    <p:sldId id="273" r:id="rId20"/>
    <p:sldId id="277" r:id="rId21"/>
    <p:sldId id="278" r:id="rId22"/>
    <p:sldId id="279" r:id="rId23"/>
    <p:sldId id="280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F55D-6D5D-4C8C-8496-ACBC405CD851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7983-76D5-4C3B-8138-6EA4E9DA2C46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52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F55D-6D5D-4C8C-8496-ACBC405CD851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7983-76D5-4C3B-8138-6EA4E9DA2C4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18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F55D-6D5D-4C8C-8496-ACBC405CD851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7983-76D5-4C3B-8138-6EA4E9DA2C4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19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F55D-6D5D-4C8C-8496-ACBC405CD851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7983-76D5-4C3B-8138-6EA4E9DA2C4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F55D-6D5D-4C8C-8496-ACBC405CD851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7983-76D5-4C3B-8138-6EA4E9DA2C46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09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F55D-6D5D-4C8C-8496-ACBC405CD851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7983-76D5-4C3B-8138-6EA4E9DA2C4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54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F55D-6D5D-4C8C-8496-ACBC405CD851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7983-76D5-4C3B-8138-6EA4E9DA2C4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67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F55D-6D5D-4C8C-8496-ACBC405CD851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7983-76D5-4C3B-8138-6EA4E9DA2C4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59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F55D-6D5D-4C8C-8496-ACBC405CD851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7983-76D5-4C3B-8138-6EA4E9DA2C4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18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D5F55D-6D5D-4C8C-8496-ACBC405CD851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6E7983-76D5-4C3B-8138-6EA4E9DA2C4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55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F55D-6D5D-4C8C-8496-ACBC405CD851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7983-76D5-4C3B-8138-6EA4E9DA2C4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56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D5F55D-6D5D-4C8C-8496-ACBC405CD851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6E7983-76D5-4C3B-8138-6EA4E9DA2C46}" type="slidenum">
              <a:rPr lang="en-GB" smtClean="0"/>
              <a:t>‹nº›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76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castie.scala-lang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a-exercises.org/" TargetMode="External"/><Relationship Id="rId2" Type="http://schemas.openxmlformats.org/officeDocument/2006/relationships/hyperlink" Target="https://www.scala-lang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astie.scala-lang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ertoprjr" TargetMode="External"/><Relationship Id="rId2" Type="http://schemas.openxmlformats.org/officeDocument/2006/relationships/hyperlink" Target="mailto:robertoprjr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roberto-passos-rodrigues-j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C028E-1F41-4FA9-8D91-EF36F2943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513731"/>
            <a:ext cx="10058400" cy="1491296"/>
          </a:xfrm>
        </p:spPr>
        <p:txBody>
          <a:bodyPr/>
          <a:lstStyle/>
          <a:p>
            <a:r>
              <a:rPr lang="pt-BR" dirty="0"/>
              <a:t>Scala 2.x</a:t>
            </a: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B79091-7CB5-4586-8A54-E480151B3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2286000"/>
            <a:ext cx="10058400" cy="1143000"/>
          </a:xfrm>
        </p:spPr>
        <p:txBody>
          <a:bodyPr/>
          <a:lstStyle/>
          <a:p>
            <a:r>
              <a:rPr lang="en-GB" dirty="0"/>
              <a:t>"Bringing the Best of Both Worlds: Object-Oriented and Functional Programming"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B933C2A-A833-433B-9234-D56B304E40A6}"/>
              </a:ext>
            </a:extLst>
          </p:cNvPr>
          <p:cNvSpPr txBox="1">
            <a:spLocks/>
          </p:cNvSpPr>
          <p:nvPr/>
        </p:nvSpPr>
        <p:spPr>
          <a:xfrm>
            <a:off x="1210962" y="4326195"/>
            <a:ext cx="10058400" cy="5267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56451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92110-AC5C-4C5E-9868-DEA1FC22E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Object-Oriented Programming in Scala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676D0B-C6C5-483B-84EC-92D387D1A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AFF5E7-BCFB-4B9D-B4E1-2CE874833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8777931" cy="392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82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98CAB-B786-4B3A-A88B-F0754901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Control</a:t>
            </a:r>
            <a:r>
              <a:rPr lang="pt-BR" b="1" dirty="0"/>
              <a:t> </a:t>
            </a:r>
            <a:r>
              <a:rPr lang="pt-BR" b="1" dirty="0" err="1"/>
              <a:t>Structures</a:t>
            </a:r>
            <a:r>
              <a:rPr lang="pt-BR" b="1" dirty="0"/>
              <a:t> in Scala</a:t>
            </a:r>
            <a:endParaRPr lang="en-GB" b="1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826597C-83FA-40E7-B79C-944596952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F24BE8-771A-4C8B-9C40-385E9BC81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5759279" cy="435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38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98CAB-B786-4B3A-A88B-F0754901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Loops in Scala</a:t>
            </a:r>
            <a:endParaRPr lang="en-GB" b="1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83FF57F8-869C-4529-8A2F-2E13138EB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1B66E74-30AB-4201-AF46-7A1559485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37" y="1845734"/>
            <a:ext cx="5273864" cy="433387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3CE53AF-E5EF-4109-917B-998EE11B9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962" y="1845734"/>
            <a:ext cx="5343628" cy="433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58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2238D-3872-4746-8056-997DE722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Functional</a:t>
            </a:r>
            <a:r>
              <a:rPr lang="pt-BR" b="1" dirty="0"/>
              <a:t> </a:t>
            </a:r>
            <a:r>
              <a:rPr lang="pt-BR" b="1" dirty="0" err="1"/>
              <a:t>Programming</a:t>
            </a:r>
            <a:r>
              <a:rPr lang="pt-BR" b="1" dirty="0"/>
              <a:t> in Scala</a:t>
            </a:r>
            <a:endParaRPr lang="en-GB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B8E084C-266B-462F-B185-ACE6407F8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5848350" cy="3514725"/>
          </a:xfrm>
          <a:prstGeom prst="rect">
            <a:avLst/>
          </a:prstGeom>
        </p:spPr>
      </p:pic>
      <p:pic>
        <p:nvPicPr>
          <p:cNvPr id="11" name="Espaço Reservado para Conteúdo 3">
            <a:extLst>
              <a:ext uri="{FF2B5EF4-FFF2-40B4-BE49-F238E27FC236}">
                <a16:creationId xmlns:a16="http://schemas.microsoft.com/office/drawing/2014/main" id="{ACA5F301-3EB1-4E4C-A4CA-D4CB9E491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-281" b="-281"/>
          <a:stretch/>
        </p:blipFill>
        <p:spPr>
          <a:xfrm>
            <a:off x="5573465" y="3429000"/>
            <a:ext cx="4861849" cy="277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33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14A75-87EE-4073-A4FF-A70B3B9E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Advanced Code Examples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EB1C6E7-6F55-41ED-8DE1-FDB49F02F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52FBFBB-C73E-424D-A076-ECA86645C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845734"/>
            <a:ext cx="61245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68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56A2F-C0F3-4060-9FC9-0F01BB669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Scala tools</a:t>
            </a:r>
            <a:endParaRPr lang="en-GB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1F7ED8-ADE7-45C2-9E04-AB0086CE5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Scala Compiler: </a:t>
            </a:r>
            <a:r>
              <a:rPr lang="en-GB" dirty="0" err="1"/>
              <a:t>scalac</a:t>
            </a:r>
            <a:r>
              <a:rPr lang="en-GB" dirty="0"/>
              <a:t> </a:t>
            </a:r>
          </a:p>
          <a:p>
            <a:r>
              <a:rPr lang="en-GB" dirty="0"/>
              <a:t>Scala REPL: Test and experiment with code interactively. </a:t>
            </a:r>
          </a:p>
          <a:p>
            <a:r>
              <a:rPr lang="en-GB" dirty="0"/>
              <a:t>Build Tools: SBT (Scala Build Tool), Maven, Gradle.</a:t>
            </a:r>
          </a:p>
          <a:p>
            <a:r>
              <a:rPr lang="pt-BR" dirty="0"/>
              <a:t>S</a:t>
            </a:r>
            <a:r>
              <a:rPr lang="en-GB" dirty="0" err="1"/>
              <a:t>cala</a:t>
            </a:r>
            <a:r>
              <a:rPr lang="en-GB" dirty="0"/>
              <a:t> playground: </a:t>
            </a:r>
            <a:r>
              <a:rPr lang="en-GB" dirty="0" err="1"/>
              <a:t>Scaltie</a:t>
            </a:r>
            <a:r>
              <a:rPr lang="en-GB" dirty="0"/>
              <a:t> (</a:t>
            </a:r>
            <a:r>
              <a:rPr lang="en-GB" dirty="0">
                <a:hlinkClick r:id="rId2"/>
              </a:rPr>
              <a:t>https://scastie.scala-lang.org/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0252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D8AC9-72CD-44B0-9ABD-9B20B6A4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Scala frameworks</a:t>
            </a:r>
            <a:endParaRPr lang="en-GB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DE8379-482E-426D-BE47-34E55CD30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Big Data: Core language for Apache Spark.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Web Development: Frameworks like Play! Framework.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Microservices: </a:t>
            </a:r>
            <a:r>
              <a:rPr lang="en-GB" dirty="0" err="1"/>
              <a:t>Lagom</a:t>
            </a:r>
            <a:r>
              <a:rPr lang="en-GB" dirty="0"/>
              <a:t>, Lift.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In-demand tools: Kafka, </a:t>
            </a:r>
            <a:r>
              <a:rPr lang="en-GB" dirty="0" err="1"/>
              <a:t>Akka</a:t>
            </a:r>
            <a:r>
              <a:rPr lang="en-GB" dirty="0"/>
              <a:t>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Q</a:t>
            </a:r>
            <a:r>
              <a:rPr lang="en-GB" dirty="0" err="1"/>
              <a:t>uery</a:t>
            </a:r>
            <a:r>
              <a:rPr lang="en-GB" dirty="0"/>
              <a:t> and access databases in Scala syntax: Slick</a:t>
            </a:r>
          </a:p>
        </p:txBody>
      </p:sp>
    </p:spTree>
    <p:extLst>
      <p:ext uri="{BB962C8B-B14F-4D97-AF65-F5344CB8AC3E}">
        <p14:creationId xmlns:p14="http://schemas.microsoft.com/office/powerpoint/2010/main" val="219449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5C6A6-1CA4-41BF-8E64-3B6AF2FE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Challenges</a:t>
            </a:r>
            <a:r>
              <a:rPr lang="pt-BR" b="1" dirty="0"/>
              <a:t> </a:t>
            </a:r>
            <a:r>
              <a:rPr lang="pt-BR" b="1" dirty="0" err="1"/>
              <a:t>with</a:t>
            </a:r>
            <a:r>
              <a:rPr lang="pt-BR" b="1" dirty="0"/>
              <a:t> Scala</a:t>
            </a:r>
            <a:endParaRPr lang="en-GB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945B70-BADB-405C-ABE9-7563BF725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Learning curve</a:t>
            </a:r>
            <a:r>
              <a:rPr lang="en-GB" dirty="0"/>
              <a:t>: Mixed paradigms can be challenging for beginners. </a:t>
            </a:r>
          </a:p>
          <a:p>
            <a:r>
              <a:rPr lang="en-GB" b="1" dirty="0"/>
              <a:t>Smaller community</a:t>
            </a:r>
            <a:r>
              <a:rPr lang="en-GB" dirty="0"/>
              <a:t>: Fewer beginner resources compared to Java. </a:t>
            </a:r>
          </a:p>
          <a:p>
            <a:r>
              <a:rPr lang="en-GB" b="1" dirty="0"/>
              <a:t>Code complexity</a:t>
            </a:r>
            <a:r>
              <a:rPr lang="en-GB" dirty="0"/>
              <a:t>: Overuse of features can lead to unreadable code.</a:t>
            </a:r>
          </a:p>
        </p:txBody>
      </p:sp>
    </p:spTree>
    <p:extLst>
      <p:ext uri="{BB962C8B-B14F-4D97-AF65-F5344CB8AC3E}">
        <p14:creationId xmlns:p14="http://schemas.microsoft.com/office/powerpoint/2010/main" val="2405837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89556-B09E-4710-887E-DBA9126DA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Conclusion</a:t>
            </a:r>
            <a:endParaRPr lang="en-GB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BC43D7-6C82-47C3-BB80-600E450B9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Scala is a versatile and powerful language that blends OOP and FP. </a:t>
            </a:r>
          </a:p>
          <a:p>
            <a:r>
              <a:rPr lang="en-GB" dirty="0"/>
              <a:t>Ideal for students interested in Big Data, scalable systems, and modern programming paradigms. </a:t>
            </a:r>
          </a:p>
          <a:p>
            <a:r>
              <a:rPr lang="en-GB" dirty="0"/>
              <a:t>Learning Scala opens doors to diverse job opportunities in high-demand fields. </a:t>
            </a:r>
          </a:p>
          <a:p>
            <a:r>
              <a:rPr lang="pt-BR" dirty="0"/>
              <a:t>....</a:t>
            </a:r>
            <a:endParaRPr lang="en-GB" dirty="0"/>
          </a:p>
          <a:p>
            <a:r>
              <a:rPr lang="en-GB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31820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C57CA-BA03-47BC-851C-DDAB0CFD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Getting</a:t>
            </a:r>
            <a:r>
              <a:rPr lang="pt-BR" b="1" dirty="0"/>
              <a:t> </a:t>
            </a:r>
            <a:r>
              <a:rPr lang="pt-BR" b="1" dirty="0" err="1"/>
              <a:t>Started</a:t>
            </a:r>
            <a:endParaRPr lang="en-GB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D6A7C3-3B36-4B1E-A2B8-1DF1A1E85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Install Scala: </a:t>
            </a:r>
            <a:r>
              <a:rPr lang="en-GB" dirty="0">
                <a:hlinkClick r:id="rId2"/>
              </a:rPr>
              <a:t>https://www.scala-lang.org/</a:t>
            </a:r>
            <a:endParaRPr lang="en-GB" dirty="0"/>
          </a:p>
          <a:p>
            <a:r>
              <a:rPr lang="en-GB" dirty="0"/>
              <a:t>2. Set up an IDE: IntelliJ IDEA or VS Code with Scala plugins. </a:t>
            </a:r>
          </a:p>
          <a:p>
            <a:r>
              <a:rPr lang="en-GB" dirty="0"/>
              <a:t>3. Explore the REPL to experiment with code. </a:t>
            </a:r>
          </a:p>
          <a:p>
            <a:r>
              <a:rPr lang="en-GB" dirty="0"/>
              <a:t>4. Practice on Scala Exercises: </a:t>
            </a:r>
            <a:r>
              <a:rPr lang="en-GB" dirty="0">
                <a:hlinkClick r:id="rId3"/>
              </a:rPr>
              <a:t>https://www.scala-exercises.org/</a:t>
            </a:r>
            <a:r>
              <a:rPr lang="en-GB" dirty="0"/>
              <a:t>.</a:t>
            </a:r>
          </a:p>
          <a:p>
            <a:r>
              <a:rPr lang="en-GB" dirty="0"/>
              <a:t>5. Read the official documentation and start small projects.</a:t>
            </a:r>
          </a:p>
          <a:p>
            <a:endParaRPr lang="pt-BR" dirty="0"/>
          </a:p>
          <a:p>
            <a:r>
              <a:rPr lang="pt-BR" dirty="0"/>
              <a:t>O</a:t>
            </a:r>
            <a:r>
              <a:rPr lang="en-GB" dirty="0"/>
              <a:t>R (for some simple tests)</a:t>
            </a:r>
          </a:p>
          <a:p>
            <a:endParaRPr lang="pt-BR" dirty="0"/>
          </a:p>
          <a:p>
            <a:r>
              <a:rPr lang="pt-BR" dirty="0"/>
              <a:t>1. S</a:t>
            </a:r>
            <a:r>
              <a:rPr lang="en-GB" dirty="0" err="1"/>
              <a:t>cala</a:t>
            </a:r>
            <a:r>
              <a:rPr lang="en-GB" dirty="0"/>
              <a:t> playground: </a:t>
            </a:r>
            <a:r>
              <a:rPr lang="en-GB" dirty="0" err="1"/>
              <a:t>Scaltie</a:t>
            </a:r>
            <a:r>
              <a:rPr lang="en-GB" dirty="0"/>
              <a:t> (</a:t>
            </a:r>
            <a:r>
              <a:rPr lang="en-GB" dirty="0">
                <a:hlinkClick r:id="rId4"/>
              </a:rPr>
              <a:t>https://scastie.scala-lang.org/</a:t>
            </a:r>
            <a:r>
              <a:rPr lang="en-GB" dirty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100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E7018-D787-4B47-8F7E-FBF876CA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is Scala?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5C4D24-1497-47F1-AB7A-C259A94E7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879" y="1821020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Scala is a modern programming language that combines: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Object-Oriented Programming (OOP)</a:t>
            </a:r>
            <a:r>
              <a:rPr lang="en-GB" dirty="0"/>
              <a:t>: Classes, objects, and inheritance.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Functional Programming (FP): </a:t>
            </a:r>
            <a:r>
              <a:rPr lang="en-GB" dirty="0"/>
              <a:t>Pure functions, immutability, and expressions.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Created around 2001 by Martin </a:t>
            </a:r>
            <a:r>
              <a:rPr lang="en-GB" dirty="0" err="1"/>
              <a:t>Odersky</a:t>
            </a:r>
            <a:r>
              <a:rPr lang="en-GB" dirty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1</a:t>
            </a:r>
            <a:r>
              <a:rPr lang="en-GB" baseline="30000" dirty="0" err="1"/>
              <a:t>st.</a:t>
            </a:r>
            <a:r>
              <a:rPr lang="pt-BR" dirty="0"/>
              <a:t> </a:t>
            </a:r>
            <a:r>
              <a:rPr lang="en-GB" dirty="0"/>
              <a:t>official release in 2004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1</a:t>
            </a:r>
            <a:r>
              <a:rPr lang="en-GB" baseline="30000" dirty="0" err="1"/>
              <a:t>st.</a:t>
            </a:r>
            <a:r>
              <a:rPr lang="en-GB" dirty="0"/>
              <a:t> stable release in 2006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The name derives from "Scalable Language", as it works for both small and large projects.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Runs on the JVM (Java Virtual Machine).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en-GB" dirty="0"/>
              <a:t>PS: </a:t>
            </a:r>
            <a:r>
              <a:rPr lang="en-GB" b="1" dirty="0"/>
              <a:t>Scala is not an extension of Java, but it is completely interoperable with it.</a:t>
            </a:r>
          </a:p>
        </p:txBody>
      </p:sp>
    </p:spTree>
    <p:extLst>
      <p:ext uri="{BB962C8B-B14F-4D97-AF65-F5344CB8AC3E}">
        <p14:creationId xmlns:p14="http://schemas.microsoft.com/office/powerpoint/2010/main" val="1092362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42822-2945-4B96-AEA8-37C6122E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Exercise: Variables and Data Types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FEFAB-8844-4F14-A86B-36507610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variables:</a:t>
            </a:r>
          </a:p>
          <a:p>
            <a:pPr lvl="1"/>
            <a:r>
              <a:rPr lang="pt-BR" dirty="0"/>
              <a:t>O</a:t>
            </a:r>
            <a:r>
              <a:rPr lang="en-GB" dirty="0"/>
              <a:t>ne immutable </a:t>
            </a:r>
            <a:r>
              <a:rPr lang="pt-BR" dirty="0"/>
              <a:t>(</a:t>
            </a:r>
            <a:r>
              <a:rPr lang="pt-BR" dirty="0" err="1"/>
              <a:t>val</a:t>
            </a:r>
            <a:r>
              <a:rPr lang="pt-BR" dirty="0"/>
              <a:t>) as a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name</a:t>
            </a:r>
            <a:endParaRPr lang="en-GB" dirty="0"/>
          </a:p>
          <a:p>
            <a:pPr lvl="1"/>
            <a:r>
              <a:rPr lang="en-GB" dirty="0"/>
              <a:t>One immutable (</a:t>
            </a:r>
            <a:r>
              <a:rPr lang="en-GB" dirty="0" err="1"/>
              <a:t>val</a:t>
            </a:r>
            <a:r>
              <a:rPr lang="en-GB" dirty="0"/>
              <a:t>) as a </a:t>
            </a:r>
            <a:r>
              <a:rPr lang="pt-BR" dirty="0" err="1"/>
              <a:t>Integer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 </a:t>
            </a:r>
            <a:r>
              <a:rPr lang="en-GB" dirty="0"/>
              <a:t>with your age.</a:t>
            </a:r>
          </a:p>
          <a:p>
            <a:pPr lvl="1"/>
            <a:r>
              <a:rPr lang="en-GB" dirty="0"/>
              <a:t>One mutable (var) with your </a:t>
            </a:r>
            <a:r>
              <a:rPr lang="en-GB" dirty="0" err="1"/>
              <a:t>favorite</a:t>
            </a:r>
            <a:r>
              <a:rPr lang="en-GB" dirty="0"/>
              <a:t> number.</a:t>
            </a:r>
          </a:p>
          <a:p>
            <a:r>
              <a:rPr lang="en-GB" dirty="0"/>
              <a:t>Modify the mutable variable and print the values.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BE8DEB2-2D65-4970-8F25-C8466DA3E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707224"/>
            <a:ext cx="7766634" cy="192351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A0F3A9-A981-46B6-9660-C6BBC9204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742" y="5389374"/>
            <a:ext cx="5813210" cy="81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44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42822-2945-4B96-AEA8-37C6122E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Exercise: Conditional Statements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FEFAB-8844-4F14-A86B-36507610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Write a program that checks whether a number is positive, negative or zero.</a:t>
            </a:r>
          </a:p>
          <a:p>
            <a:pPr lvl="1"/>
            <a:r>
              <a:rPr lang="en-GB" dirty="0"/>
              <a:t>Use an if/else block to implement the logic.</a:t>
            </a:r>
          </a:p>
          <a:p>
            <a:pPr lvl="1"/>
            <a:r>
              <a:rPr lang="pt-BR" dirty="0"/>
              <a:t>C</a:t>
            </a:r>
            <a:r>
              <a:rPr lang="en-GB" dirty="0" err="1"/>
              <a:t>reate</a:t>
            </a:r>
            <a:r>
              <a:rPr lang="en-GB" dirty="0"/>
              <a:t> this logic inside a function that</a:t>
            </a:r>
          </a:p>
          <a:p>
            <a:pPr lvl="2"/>
            <a:r>
              <a:rPr lang="pt-BR" dirty="0"/>
              <a:t>R</a:t>
            </a:r>
            <a:r>
              <a:rPr lang="en-GB" dirty="0" err="1"/>
              <a:t>eceive</a:t>
            </a:r>
            <a:r>
              <a:rPr lang="en-GB" dirty="0"/>
              <a:t> the number as a parameter</a:t>
            </a:r>
          </a:p>
          <a:p>
            <a:pPr lvl="2"/>
            <a:r>
              <a:rPr lang="pt-BR" dirty="0"/>
              <a:t>P</a:t>
            </a:r>
            <a:r>
              <a:rPr lang="en-GB" dirty="0" err="1"/>
              <a:t>rint</a:t>
            </a:r>
            <a:r>
              <a:rPr lang="en-GB" dirty="0"/>
              <a:t>, in the end, the number and if it is positive, negative or zero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21051BC-48FE-4484-A8CE-9C366F35B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00" y="3543686"/>
            <a:ext cx="4257675" cy="21431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62066DB-5495-42E4-B9B7-8E689597F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321" y="3543686"/>
            <a:ext cx="44958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98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35AE6-15C5-41C2-8B39-6A4A13C6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Exercise</a:t>
            </a:r>
            <a:r>
              <a:rPr lang="pt-BR" b="1" dirty="0"/>
              <a:t>: Loops</a:t>
            </a:r>
            <a:endParaRPr lang="en-GB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E93B06-4A42-4043-9670-57BF90559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a for loop to print all even numbers from 1 to 20.</a:t>
            </a:r>
          </a:p>
          <a:p>
            <a:r>
              <a:rPr lang="pt-BR" dirty="0" err="1"/>
              <a:t>After</a:t>
            </a:r>
            <a:r>
              <a:rPr lang="pt-BR" dirty="0"/>
              <a:t>:</a:t>
            </a:r>
            <a:endParaRPr lang="en-GB" dirty="0"/>
          </a:p>
          <a:p>
            <a:pPr lvl="1"/>
            <a:r>
              <a:rPr lang="en-GB" dirty="0"/>
              <a:t>Modify the program to also calculate the sum and the average of these numbers.</a:t>
            </a:r>
          </a:p>
          <a:p>
            <a:pPr lvl="1"/>
            <a:endParaRPr lang="pt-BR" dirty="0"/>
          </a:p>
          <a:p>
            <a:pPr lvl="1"/>
            <a:endParaRPr lang="en-GB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5DBB56-D6FA-485D-B235-629B57115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108625"/>
            <a:ext cx="4781550" cy="12668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4C2D060-EEEE-4B00-BCD8-7FFAD1C46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180" y="3742037"/>
            <a:ext cx="42481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45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0A0CB-2ABB-4451-BCE4-CDDD4A57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Exercise</a:t>
            </a:r>
            <a:r>
              <a:rPr lang="pt-BR" b="1" dirty="0"/>
              <a:t>: </a:t>
            </a:r>
            <a:r>
              <a:rPr lang="en-GB" b="1" dirty="0"/>
              <a:t>Collections and Functions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F18D7-EBFA-4917-9FF7-4755652B3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45" y="1845734"/>
            <a:ext cx="10058400" cy="4023360"/>
          </a:xfrm>
        </p:spPr>
        <p:txBody>
          <a:bodyPr/>
          <a:lstStyle/>
          <a:p>
            <a:r>
              <a:rPr lang="en-GB" dirty="0"/>
              <a:t>Create a list of integers from 1 to 10.</a:t>
            </a:r>
          </a:p>
          <a:p>
            <a:r>
              <a:rPr lang="en-GB" dirty="0"/>
              <a:t>Use the following functions:</a:t>
            </a:r>
          </a:p>
          <a:p>
            <a:pPr lvl="1"/>
            <a:r>
              <a:rPr lang="en-GB" dirty="0"/>
              <a:t>map: Multiply each number by 3.</a:t>
            </a:r>
          </a:p>
          <a:p>
            <a:pPr lvl="1"/>
            <a:r>
              <a:rPr lang="en-GB" dirty="0"/>
              <a:t>filter: Keep only odd numbers.</a:t>
            </a:r>
          </a:p>
          <a:p>
            <a:pPr lvl="1"/>
            <a:r>
              <a:rPr lang="en-GB" dirty="0"/>
              <a:t>reduce: Find the sum of the list.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1D7EE1B-A9B6-4286-896A-AF77F4A419C5}"/>
              </a:ext>
            </a:extLst>
          </p:cNvPr>
          <p:cNvSpPr/>
          <p:nvPr/>
        </p:nvSpPr>
        <p:spPr>
          <a:xfrm>
            <a:off x="5651157" y="1845734"/>
            <a:ext cx="60300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i="1" dirty="0"/>
              <a:t>In Scala, the underscore _ is a powerful and versatile symbol used in several contexts, each with its specific meaning.</a:t>
            </a:r>
          </a:p>
          <a:p>
            <a:endParaRPr lang="pt-BR" sz="1400" i="1" dirty="0"/>
          </a:p>
          <a:p>
            <a:r>
              <a:rPr lang="pt-BR" sz="1400" i="1" dirty="0"/>
              <a:t>F</a:t>
            </a:r>
            <a:r>
              <a:rPr lang="en-GB" sz="1400" i="1" dirty="0"/>
              <a:t>or this case, it is used as a placeholder for a parameter: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DC86D1-691A-407D-A6D6-68FCA31C9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756" y="2987814"/>
            <a:ext cx="5845544" cy="68896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58ED85-F96E-4B94-8C67-66C65D102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127" y="4052226"/>
            <a:ext cx="50768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17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1D2A5-98C8-42EF-9C69-27850FF8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Contact</a:t>
            </a:r>
            <a:endParaRPr lang="en-GB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466075-6830-4019-B1E2-EEA285434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Roberto Passos Rodrigues Jr.</a:t>
            </a:r>
          </a:p>
          <a:p>
            <a:r>
              <a:rPr lang="pt-BR" dirty="0" err="1"/>
              <a:t>Developer</a:t>
            </a:r>
            <a:r>
              <a:rPr lang="pt-BR" dirty="0"/>
              <a:t> / Data </a:t>
            </a:r>
            <a:r>
              <a:rPr lang="pt-BR" dirty="0" err="1"/>
              <a:t>Engineer</a:t>
            </a:r>
            <a:r>
              <a:rPr lang="pt-BR" dirty="0"/>
              <a:t> / Tech Lead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Natixis</a:t>
            </a:r>
            <a:endParaRPr lang="pt-BR" dirty="0"/>
          </a:p>
          <a:p>
            <a:r>
              <a:rPr lang="pt-BR" dirty="0" err="1"/>
              <a:t>Email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robertoprjr@gmail.com</a:t>
            </a:r>
            <a:endParaRPr lang="pt-BR" dirty="0"/>
          </a:p>
          <a:p>
            <a:r>
              <a:rPr lang="pt-BR" dirty="0"/>
              <a:t>GitHub: </a:t>
            </a:r>
            <a:r>
              <a:rPr lang="pt-BR" dirty="0">
                <a:hlinkClick r:id="rId3"/>
              </a:rPr>
              <a:t>https://github.com/robertoprjr</a:t>
            </a:r>
            <a:endParaRPr lang="pt-BR" dirty="0"/>
          </a:p>
          <a:p>
            <a:r>
              <a:rPr lang="pt-BR" dirty="0"/>
              <a:t>LinkedIn: </a:t>
            </a:r>
            <a:r>
              <a:rPr lang="pt-BR" dirty="0">
                <a:hlinkClick r:id="rId4"/>
              </a:rPr>
              <a:t>https://www.linkedin.com/in/roberto-passos-rodrigues-jr/</a:t>
            </a:r>
            <a:endParaRPr lang="pt-B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108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7DE12-9FF1-4EC7-8582-C8A3D19D8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Why Learn Scala?</a:t>
            </a:r>
            <a:endParaRPr lang="en-GB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BB0822-ECBF-4102-BEE2-186FE0127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Interoperability with Java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Seamlessly reuses Java libraries.</a:t>
            </a:r>
          </a:p>
          <a:p>
            <a:r>
              <a:rPr lang="en-GB" b="1" dirty="0"/>
              <a:t>Highly expressive</a:t>
            </a:r>
            <a:r>
              <a:rPr lang="en-GB" dirty="0"/>
              <a:t>: Concise and powerful code.</a:t>
            </a:r>
          </a:p>
          <a:p>
            <a:r>
              <a:rPr lang="en-GB" b="1" dirty="0"/>
              <a:t>Popular in Big Data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Widely used in tools like Apache Spark and Kafka.</a:t>
            </a:r>
          </a:p>
          <a:p>
            <a:r>
              <a:rPr lang="en-GB" b="1" dirty="0"/>
              <a:t>High employability</a:t>
            </a:r>
            <a:r>
              <a:rPr lang="en-GB" dirty="0"/>
              <a:t>: Increasing presence in </a:t>
            </a:r>
            <a:r>
              <a:rPr lang="en-GB" dirty="0" err="1"/>
              <a:t>startups</a:t>
            </a:r>
            <a:r>
              <a:rPr lang="en-GB" dirty="0"/>
              <a:t> and major enterprises.</a:t>
            </a:r>
          </a:p>
          <a:p>
            <a:r>
              <a:rPr lang="en-GB" b="1" dirty="0"/>
              <a:t>Hybrid paradigms</a:t>
            </a:r>
            <a:r>
              <a:rPr lang="en-GB" dirty="0"/>
              <a:t>: Learn functional programming without giving up OOP.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333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568B8-A2A7-417B-B95B-1C26E179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Scala vs. Java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8C120C1D-F4BD-4EAC-9876-398F84CDF6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168381"/>
              </p:ext>
            </p:extLst>
          </p:nvPr>
        </p:nvGraphicFramePr>
        <p:xfrm>
          <a:off x="1096963" y="1846263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53596726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46761325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151406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Aspect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54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Conciseness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Short, expressive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Verbose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7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Paradigms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OOP and 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Mostly 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976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Immutability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Encouraged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98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Modern and flexible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Traditional and strict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059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51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17110-B717-438A-ACD2-388A4C5C2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Features of Scala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9C6F90-32CA-48C6-A247-F4A42F57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b="1" dirty="0"/>
              <a:t>Strong Static Typing</a:t>
            </a:r>
            <a:r>
              <a:rPr lang="en-GB" dirty="0"/>
              <a:t>: Errors caught at compile-time. 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Expressions instead of Statements</a:t>
            </a:r>
            <a:r>
              <a:rPr lang="en-GB" dirty="0"/>
              <a:t>: More clarity, fewer side effects. 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Immutability by Default</a:t>
            </a:r>
            <a:r>
              <a:rPr lang="en-GB" dirty="0"/>
              <a:t>: Prevents common bugs. 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Interoperability with Java</a:t>
            </a:r>
            <a:r>
              <a:rPr lang="en-GB" dirty="0"/>
              <a:t>: Direct integration. 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Traits and Rich Class Systems</a:t>
            </a:r>
            <a:r>
              <a:rPr lang="en-GB" dirty="0"/>
              <a:t>: Efficient code reuse.</a:t>
            </a:r>
          </a:p>
        </p:txBody>
      </p:sp>
    </p:spTree>
    <p:extLst>
      <p:ext uri="{BB962C8B-B14F-4D97-AF65-F5344CB8AC3E}">
        <p14:creationId xmlns:p14="http://schemas.microsoft.com/office/powerpoint/2010/main" val="233208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B64B5-B770-45FE-BE79-5633E928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Basic </a:t>
            </a:r>
            <a:r>
              <a:rPr lang="pt-BR" b="1" dirty="0" err="1"/>
              <a:t>Syntax</a:t>
            </a:r>
            <a:endParaRPr lang="en-GB" b="1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39ED097F-40DD-463D-92DD-C95C44F95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826" y="2000249"/>
            <a:ext cx="6357464" cy="178915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53A4570-55E8-4B56-9B32-5BC1F6F63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26" y="4052293"/>
            <a:ext cx="6357464" cy="145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1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93CEF-DD54-4CF2-AF82-FDA4AA7C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Data </a:t>
            </a:r>
            <a:r>
              <a:rPr lang="pt-BR" b="1" dirty="0" err="1"/>
              <a:t>Types</a:t>
            </a:r>
            <a:r>
              <a:rPr lang="pt-BR" b="1" dirty="0"/>
              <a:t> in Scala </a:t>
            </a:r>
            <a:endParaRPr lang="en-GB" b="1" dirty="0"/>
          </a:p>
        </p:txBody>
      </p:sp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68D6F19B-A5E5-44E3-BC2A-B3E5A150E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5649509" cy="4579780"/>
          </a:xfrm>
        </p:spPr>
        <p:txBody>
          <a:bodyPr>
            <a:normAutofit fontScale="25000" lnSpcReduction="20000"/>
          </a:bodyPr>
          <a:lstStyle/>
          <a:p>
            <a:r>
              <a:rPr lang="en-GB" sz="7200" b="1" dirty="0"/>
              <a:t>Value Types (Primitive Types):</a:t>
            </a:r>
          </a:p>
          <a:p>
            <a:r>
              <a:rPr lang="en-GB" sz="7200" dirty="0"/>
              <a:t>Scala's primitive types are compatible with Java and represent basic values.</a:t>
            </a:r>
          </a:p>
          <a:p>
            <a:br>
              <a:rPr lang="en-GB" sz="7200" dirty="0"/>
            </a:br>
            <a:r>
              <a:rPr lang="en-GB" sz="7200" dirty="0"/>
              <a:t>Boolean: true or false.</a:t>
            </a:r>
          </a:p>
          <a:p>
            <a:r>
              <a:rPr lang="en-GB" sz="7200" dirty="0"/>
              <a:t>Byte: 8-bit signed integer (-128 to 127).</a:t>
            </a:r>
          </a:p>
          <a:p>
            <a:r>
              <a:rPr lang="en-GB" sz="7200" dirty="0"/>
              <a:t>Short: 16-bit signed integer (-32,768 to 32,767).</a:t>
            </a:r>
          </a:p>
          <a:p>
            <a:r>
              <a:rPr lang="en-GB" sz="7200" dirty="0"/>
              <a:t>Int: 32-bit signed integer.</a:t>
            </a:r>
          </a:p>
          <a:p>
            <a:r>
              <a:rPr lang="en-GB" sz="7200" dirty="0"/>
              <a:t>Long: 64-bit signed integer.</a:t>
            </a:r>
          </a:p>
          <a:p>
            <a:r>
              <a:rPr lang="en-GB" sz="7200" dirty="0"/>
              <a:t>Float: 32-bit floating-point.</a:t>
            </a:r>
          </a:p>
          <a:p>
            <a:r>
              <a:rPr lang="en-GB" sz="7200" dirty="0"/>
              <a:t>Double: 64-bit floating-point.</a:t>
            </a:r>
          </a:p>
          <a:p>
            <a:r>
              <a:rPr lang="en-GB" sz="7200" dirty="0"/>
              <a:t>Char: A single 16-bit Unicode character.</a:t>
            </a:r>
          </a:p>
          <a:p>
            <a:r>
              <a:rPr lang="en-GB" sz="7200" dirty="0"/>
              <a:t>Unit: Represents no value (similar to void in Java).</a:t>
            </a:r>
          </a:p>
          <a:p>
            <a:br>
              <a:rPr lang="en-GB" dirty="0"/>
            </a:br>
            <a:endParaRPr lang="en-GB" dirty="0"/>
          </a:p>
          <a:p>
            <a:endParaRPr lang="en-GB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82DE18E-2BD4-4E9D-9B2D-F225A4B46FD5}"/>
              </a:ext>
            </a:extLst>
          </p:cNvPr>
          <p:cNvSpPr/>
          <p:nvPr/>
        </p:nvSpPr>
        <p:spPr>
          <a:xfrm>
            <a:off x="6433751" y="1845734"/>
            <a:ext cx="4998721" cy="1805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 Types:</a:t>
            </a: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String: Immutable sequence of characters.</a:t>
            </a: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Collections: Lists, Maps, Sets, etc.</a:t>
            </a:r>
          </a:p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AF22740-BE95-4D59-B540-4B4838AFF68B}"/>
              </a:ext>
            </a:extLst>
          </p:cNvPr>
          <p:cNvCxnSpPr>
            <a:cxnSpLocks/>
          </p:cNvCxnSpPr>
          <p:nvPr/>
        </p:nvCxnSpPr>
        <p:spPr>
          <a:xfrm>
            <a:off x="6351373" y="1737360"/>
            <a:ext cx="41189" cy="4498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08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27011-7F81-4C77-8DB0-730A74E5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Scala Collections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CCB42C-8540-4FCB-8067-FC720F684C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490966"/>
            <a:ext cx="1015560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/>
              <a:t> Immutable by default (e.g., List, Set, Map).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/>
              <a:t> Mutable collections available when necessary (e.g., </a:t>
            </a:r>
            <a:r>
              <a:rPr lang="en-US" altLang="en-US" dirty="0" err="1"/>
              <a:t>ArrayBuffer</a:t>
            </a:r>
            <a:r>
              <a:rPr lang="en-US" altLang="en-US" dirty="0"/>
              <a:t>, </a:t>
            </a:r>
            <a:r>
              <a:rPr lang="en-US" altLang="en-US" dirty="0" err="1"/>
              <a:t>MutableList</a:t>
            </a:r>
            <a:r>
              <a:rPr lang="en-US" altLang="en-US" dirty="0"/>
              <a:t>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/>
              <a:t> Rich API for operations like map, filter, reduce.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/>
              <a:t> Support for both sequential and parallel processing.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4EF2D8-A69F-4510-889E-E7F86C193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325" y="3003722"/>
            <a:ext cx="53149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6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55D42-93AA-4C5E-B9E2-D1341365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Operators</a:t>
            </a:r>
            <a:r>
              <a:rPr lang="pt-BR" b="1" dirty="0"/>
              <a:t> in Scala</a:t>
            </a:r>
            <a:endParaRPr lang="en-GB" b="1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5AA1F7A3-CAA8-4CFB-B093-B7F318BFD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6648" y="1845734"/>
            <a:ext cx="4291391" cy="44690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A0BC33A-689E-4AFD-BFE7-A6451B54E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45734"/>
            <a:ext cx="4291391" cy="385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556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472</TotalTime>
  <Words>996</Words>
  <Application>Microsoft Office PowerPoint</Application>
  <PresentationFormat>Widescreen</PresentationFormat>
  <Paragraphs>137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Retrospectiva</vt:lpstr>
      <vt:lpstr>Scala 2.x</vt:lpstr>
      <vt:lpstr>What is Scala?</vt:lpstr>
      <vt:lpstr>Why Learn Scala?</vt:lpstr>
      <vt:lpstr>Scala vs. Java</vt:lpstr>
      <vt:lpstr>Key Features of Scala</vt:lpstr>
      <vt:lpstr>Basic Syntax</vt:lpstr>
      <vt:lpstr>Data Types in Scala </vt:lpstr>
      <vt:lpstr>Scala Collections</vt:lpstr>
      <vt:lpstr>Operators in Scala</vt:lpstr>
      <vt:lpstr>Object-Oriented Programming in Scala</vt:lpstr>
      <vt:lpstr>Control Structures in Scala</vt:lpstr>
      <vt:lpstr>Loops in Scala</vt:lpstr>
      <vt:lpstr>Functional Programming in Scala</vt:lpstr>
      <vt:lpstr>Advanced Code Examples</vt:lpstr>
      <vt:lpstr>Scala tools</vt:lpstr>
      <vt:lpstr>Scala frameworks</vt:lpstr>
      <vt:lpstr>Challenges with Scala</vt:lpstr>
      <vt:lpstr>Conclusion</vt:lpstr>
      <vt:lpstr>Getting Started</vt:lpstr>
      <vt:lpstr>Exercise: Variables and Data Types</vt:lpstr>
      <vt:lpstr>Exercise: Conditional Statements</vt:lpstr>
      <vt:lpstr>Exercise: Loops</vt:lpstr>
      <vt:lpstr>Exercise: Collections and Functions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2.x</dc:title>
  <dc:creator>Roberto Passos</dc:creator>
  <cp:lastModifiedBy>Roberto Passos</cp:lastModifiedBy>
  <cp:revision>30</cp:revision>
  <dcterms:created xsi:type="dcterms:W3CDTF">2024-11-16T12:33:09Z</dcterms:created>
  <dcterms:modified xsi:type="dcterms:W3CDTF">2024-11-18T20:12:26Z</dcterms:modified>
</cp:coreProperties>
</file>