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1" r:id="rId4"/>
    <p:sldId id="262" r:id="rId5"/>
    <p:sldId id="263" r:id="rId6"/>
    <p:sldId id="258" r:id="rId7"/>
    <p:sldId id="259" r:id="rId8"/>
    <p:sldId id="260"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6D5F55D-6D5D-4C8C-8496-ACBC405CD851}" type="datetimeFigureOut">
              <a:rPr lang="en-GB" smtClean="0"/>
              <a:t>17/11/2024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6E7983-76D5-4C3B-8138-6EA4E9DA2C46}"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52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6D5F55D-6D5D-4C8C-8496-ACBC405CD851}" type="datetimeFigureOut">
              <a:rPr lang="en-GB" smtClean="0"/>
              <a:t>17/11/2024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6E7983-76D5-4C3B-8138-6EA4E9DA2C46}" type="slidenum">
              <a:rPr lang="en-GB" smtClean="0"/>
              <a:t>‹nº›</a:t>
            </a:fld>
            <a:endParaRPr lang="en-GB"/>
          </a:p>
        </p:txBody>
      </p:sp>
    </p:spTree>
    <p:extLst>
      <p:ext uri="{BB962C8B-B14F-4D97-AF65-F5344CB8AC3E}">
        <p14:creationId xmlns:p14="http://schemas.microsoft.com/office/powerpoint/2010/main" val="324818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6D5F55D-6D5D-4C8C-8496-ACBC405CD851}" type="datetimeFigureOut">
              <a:rPr lang="en-GB" smtClean="0"/>
              <a:t>17/11/2024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6E7983-76D5-4C3B-8138-6EA4E9DA2C46}" type="slidenum">
              <a:rPr lang="en-GB" smtClean="0"/>
              <a:t>‹nº›</a:t>
            </a:fld>
            <a:endParaRPr lang="en-GB"/>
          </a:p>
        </p:txBody>
      </p:sp>
    </p:spTree>
    <p:extLst>
      <p:ext uri="{BB962C8B-B14F-4D97-AF65-F5344CB8AC3E}">
        <p14:creationId xmlns:p14="http://schemas.microsoft.com/office/powerpoint/2010/main" val="215219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6D5F55D-6D5D-4C8C-8496-ACBC405CD851}" type="datetimeFigureOut">
              <a:rPr lang="en-GB" smtClean="0"/>
              <a:t>17/11/2024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6E7983-76D5-4C3B-8138-6EA4E9DA2C46}" type="slidenum">
              <a:rPr lang="en-GB" smtClean="0"/>
              <a:t>‹nº›</a:t>
            </a:fld>
            <a:endParaRPr lang="en-GB"/>
          </a:p>
        </p:txBody>
      </p:sp>
    </p:spTree>
    <p:extLst>
      <p:ext uri="{BB962C8B-B14F-4D97-AF65-F5344CB8AC3E}">
        <p14:creationId xmlns:p14="http://schemas.microsoft.com/office/powerpoint/2010/main" val="2829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E6D5F55D-6D5D-4C8C-8496-ACBC405CD851}" type="datetimeFigureOut">
              <a:rPr lang="en-GB" smtClean="0"/>
              <a:t>17/11/2024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6E7983-76D5-4C3B-8138-6EA4E9DA2C46}"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09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6D5F55D-6D5D-4C8C-8496-ACBC405CD851}" type="datetimeFigureOut">
              <a:rPr lang="en-GB" smtClean="0"/>
              <a:t>17/11/2024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6E7983-76D5-4C3B-8138-6EA4E9DA2C46}" type="slidenum">
              <a:rPr lang="en-GB" smtClean="0"/>
              <a:t>‹nº›</a:t>
            </a:fld>
            <a:endParaRPr lang="en-GB"/>
          </a:p>
        </p:txBody>
      </p:sp>
    </p:spTree>
    <p:extLst>
      <p:ext uri="{BB962C8B-B14F-4D97-AF65-F5344CB8AC3E}">
        <p14:creationId xmlns:p14="http://schemas.microsoft.com/office/powerpoint/2010/main" val="2833547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6D5F55D-6D5D-4C8C-8496-ACBC405CD851}" type="datetimeFigureOut">
              <a:rPr lang="en-GB" smtClean="0"/>
              <a:t>17/11/2024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16E7983-76D5-4C3B-8138-6EA4E9DA2C46}" type="slidenum">
              <a:rPr lang="en-GB" smtClean="0"/>
              <a:t>‹nº›</a:t>
            </a:fld>
            <a:endParaRPr lang="en-GB"/>
          </a:p>
        </p:txBody>
      </p:sp>
    </p:spTree>
    <p:extLst>
      <p:ext uri="{BB962C8B-B14F-4D97-AF65-F5344CB8AC3E}">
        <p14:creationId xmlns:p14="http://schemas.microsoft.com/office/powerpoint/2010/main" val="89767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6D5F55D-6D5D-4C8C-8496-ACBC405CD851}" type="datetimeFigureOut">
              <a:rPr lang="en-GB" smtClean="0"/>
              <a:t>17/11/2024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16E7983-76D5-4C3B-8138-6EA4E9DA2C46}" type="slidenum">
              <a:rPr lang="en-GB" smtClean="0"/>
              <a:t>‹nº›</a:t>
            </a:fld>
            <a:endParaRPr lang="en-GB"/>
          </a:p>
        </p:txBody>
      </p:sp>
    </p:spTree>
    <p:extLst>
      <p:ext uri="{BB962C8B-B14F-4D97-AF65-F5344CB8AC3E}">
        <p14:creationId xmlns:p14="http://schemas.microsoft.com/office/powerpoint/2010/main" val="2016599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D5F55D-6D5D-4C8C-8496-ACBC405CD851}" type="datetimeFigureOut">
              <a:rPr lang="en-GB" smtClean="0"/>
              <a:t>17/11/2024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D16E7983-76D5-4C3B-8138-6EA4E9DA2C46}" type="slidenum">
              <a:rPr lang="en-GB" smtClean="0"/>
              <a:t>‹nº›</a:t>
            </a:fld>
            <a:endParaRPr lang="en-GB"/>
          </a:p>
        </p:txBody>
      </p:sp>
    </p:spTree>
    <p:extLst>
      <p:ext uri="{BB962C8B-B14F-4D97-AF65-F5344CB8AC3E}">
        <p14:creationId xmlns:p14="http://schemas.microsoft.com/office/powerpoint/2010/main" val="16481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D5F55D-6D5D-4C8C-8496-ACBC405CD851}" type="datetimeFigureOut">
              <a:rPr lang="en-GB" smtClean="0"/>
              <a:t>17/11/2024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6E7983-76D5-4C3B-8138-6EA4E9DA2C46}" type="slidenum">
              <a:rPr lang="en-GB" smtClean="0"/>
              <a:t>‹nº›</a:t>
            </a:fld>
            <a:endParaRPr lang="en-GB"/>
          </a:p>
        </p:txBody>
      </p:sp>
    </p:spTree>
    <p:extLst>
      <p:ext uri="{BB962C8B-B14F-4D97-AF65-F5344CB8AC3E}">
        <p14:creationId xmlns:p14="http://schemas.microsoft.com/office/powerpoint/2010/main" val="2044558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E6D5F55D-6D5D-4C8C-8496-ACBC405CD851}" type="datetimeFigureOut">
              <a:rPr lang="en-GB" smtClean="0"/>
              <a:t>17/11/2024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6E7983-76D5-4C3B-8138-6EA4E9DA2C46}" type="slidenum">
              <a:rPr lang="en-GB" smtClean="0"/>
              <a:t>‹nº›</a:t>
            </a:fld>
            <a:endParaRPr lang="en-GB"/>
          </a:p>
        </p:txBody>
      </p:sp>
    </p:spTree>
    <p:extLst>
      <p:ext uri="{BB962C8B-B14F-4D97-AF65-F5344CB8AC3E}">
        <p14:creationId xmlns:p14="http://schemas.microsoft.com/office/powerpoint/2010/main" val="414056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D5F55D-6D5D-4C8C-8496-ACBC405CD851}" type="datetimeFigureOut">
              <a:rPr lang="en-GB" smtClean="0"/>
              <a:t>17/11/2024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6E7983-76D5-4C3B-8138-6EA4E9DA2C46}" type="slidenum">
              <a:rPr lang="en-GB" smtClean="0"/>
              <a:t>‹nº›</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7624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C028E-1F41-4FA9-8D91-EF36F2943187}"/>
              </a:ext>
            </a:extLst>
          </p:cNvPr>
          <p:cNvSpPr>
            <a:spLocks noGrp="1"/>
          </p:cNvSpPr>
          <p:nvPr>
            <p:ph type="ctrTitle"/>
          </p:nvPr>
        </p:nvSpPr>
        <p:spPr>
          <a:xfrm>
            <a:off x="1066800" y="513731"/>
            <a:ext cx="10058400" cy="1491296"/>
          </a:xfrm>
        </p:spPr>
        <p:txBody>
          <a:bodyPr/>
          <a:lstStyle/>
          <a:p>
            <a:r>
              <a:rPr lang="en-GB" dirty="0"/>
              <a:t>Apache Spark 2.x</a:t>
            </a:r>
          </a:p>
        </p:txBody>
      </p:sp>
      <p:sp>
        <p:nvSpPr>
          <p:cNvPr id="3" name="Subtítulo 2">
            <a:extLst>
              <a:ext uri="{FF2B5EF4-FFF2-40B4-BE49-F238E27FC236}">
                <a16:creationId xmlns:a16="http://schemas.microsoft.com/office/drawing/2014/main" id="{61B79091-7CB5-4586-8A54-E480151B3FBD}"/>
              </a:ext>
            </a:extLst>
          </p:cNvPr>
          <p:cNvSpPr>
            <a:spLocks noGrp="1"/>
          </p:cNvSpPr>
          <p:nvPr>
            <p:ph type="subTitle" idx="1"/>
          </p:nvPr>
        </p:nvSpPr>
        <p:spPr>
          <a:xfrm>
            <a:off x="1066800" y="2286000"/>
            <a:ext cx="10058400" cy="1143000"/>
          </a:xfrm>
        </p:spPr>
        <p:txBody>
          <a:bodyPr/>
          <a:lstStyle/>
          <a:p>
            <a:r>
              <a:rPr lang="en-GB" dirty="0"/>
              <a:t>"From Basics to Advanced Concepts"</a:t>
            </a:r>
          </a:p>
        </p:txBody>
      </p:sp>
      <p:sp>
        <p:nvSpPr>
          <p:cNvPr id="4" name="Título 1">
            <a:extLst>
              <a:ext uri="{FF2B5EF4-FFF2-40B4-BE49-F238E27FC236}">
                <a16:creationId xmlns:a16="http://schemas.microsoft.com/office/drawing/2014/main" id="{7B933C2A-A833-433B-9234-D56B304E40A6}"/>
              </a:ext>
            </a:extLst>
          </p:cNvPr>
          <p:cNvSpPr txBox="1">
            <a:spLocks/>
          </p:cNvSpPr>
          <p:nvPr/>
        </p:nvSpPr>
        <p:spPr>
          <a:xfrm>
            <a:off x="1210962" y="4326195"/>
            <a:ext cx="10058400" cy="52677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endParaRPr lang="en-GB" sz="2000" dirty="0"/>
          </a:p>
        </p:txBody>
      </p:sp>
    </p:spTree>
    <p:extLst>
      <p:ext uri="{BB962C8B-B14F-4D97-AF65-F5344CB8AC3E}">
        <p14:creationId xmlns:p14="http://schemas.microsoft.com/office/powerpoint/2010/main" val="335645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221FDD-E693-40C2-8ACA-D2C22286647A}"/>
              </a:ext>
            </a:extLst>
          </p:cNvPr>
          <p:cNvSpPr>
            <a:spLocks noGrp="1"/>
          </p:cNvSpPr>
          <p:nvPr>
            <p:ph type="title"/>
          </p:nvPr>
        </p:nvSpPr>
        <p:spPr/>
        <p:txBody>
          <a:bodyPr/>
          <a:lstStyle/>
          <a:p>
            <a:r>
              <a:rPr lang="en-GB" dirty="0"/>
              <a:t>Spark Data Abstraction</a:t>
            </a:r>
          </a:p>
        </p:txBody>
      </p:sp>
      <p:sp>
        <p:nvSpPr>
          <p:cNvPr id="3" name="Espaço Reservado para Conteúdo 2">
            <a:extLst>
              <a:ext uri="{FF2B5EF4-FFF2-40B4-BE49-F238E27FC236}">
                <a16:creationId xmlns:a16="http://schemas.microsoft.com/office/drawing/2014/main" id="{4E4771EC-FF7C-444E-9484-AF46A3143E9A}"/>
              </a:ext>
            </a:extLst>
          </p:cNvPr>
          <p:cNvSpPr>
            <a:spLocks noGrp="1"/>
          </p:cNvSpPr>
          <p:nvPr>
            <p:ph idx="1"/>
          </p:nvPr>
        </p:nvSpPr>
        <p:spPr/>
        <p:txBody>
          <a:bodyPr/>
          <a:lstStyle/>
          <a:p>
            <a:pPr lvl="1">
              <a:buFont typeface="Arial" panose="020B0604020202020204" pitchFamily="34" charset="0"/>
              <a:buChar char="•"/>
            </a:pPr>
            <a:endParaRPr lang="en-GB" dirty="0"/>
          </a:p>
          <a:p>
            <a:pPr lvl="1"/>
            <a:r>
              <a:rPr lang="en-GB" dirty="0"/>
              <a:t>A data abstraction is a logical data structure to the underlying data distributed on different nodes of the cluster</a:t>
            </a:r>
          </a:p>
          <a:p>
            <a:pPr lvl="1"/>
            <a:endParaRPr lang="pt-BR" dirty="0"/>
          </a:p>
          <a:p>
            <a:pPr lvl="1"/>
            <a:r>
              <a:rPr lang="en-GB" dirty="0"/>
              <a:t>It provides wide range of transformation methods (like </a:t>
            </a:r>
            <a:r>
              <a:rPr lang="en-GB" b="1" dirty="0"/>
              <a:t>map(), reduce(), filter()</a:t>
            </a:r>
            <a:r>
              <a:rPr lang="en-GB" dirty="0"/>
              <a:t>, etc)</a:t>
            </a:r>
          </a:p>
          <a:p>
            <a:pPr lvl="1"/>
            <a:endParaRPr lang="pt-BR" dirty="0"/>
          </a:p>
          <a:p>
            <a:pPr lvl="1"/>
            <a:r>
              <a:rPr lang="pt-BR" dirty="0" err="1"/>
              <a:t>An</a:t>
            </a:r>
            <a:r>
              <a:rPr lang="pt-BR" dirty="0"/>
              <a:t> </a:t>
            </a:r>
            <a:r>
              <a:rPr lang="pt-BR" dirty="0" err="1"/>
              <a:t>action</a:t>
            </a:r>
            <a:r>
              <a:rPr lang="pt-BR" dirty="0"/>
              <a:t> </a:t>
            </a:r>
            <a:r>
              <a:rPr lang="pt-BR" dirty="0" err="1"/>
              <a:t>needs</a:t>
            </a:r>
            <a:r>
              <a:rPr lang="pt-BR" dirty="0"/>
              <a:t> </a:t>
            </a:r>
            <a:r>
              <a:rPr lang="pt-BR" dirty="0" err="1"/>
              <a:t>to</a:t>
            </a:r>
            <a:r>
              <a:rPr lang="pt-BR" dirty="0"/>
              <a:t> </a:t>
            </a:r>
            <a:r>
              <a:rPr lang="pt-BR" dirty="0" err="1"/>
              <a:t>be</a:t>
            </a:r>
            <a:r>
              <a:rPr lang="pt-BR" dirty="0"/>
              <a:t> </a:t>
            </a:r>
            <a:r>
              <a:rPr lang="pt-BR" dirty="0" err="1"/>
              <a:t>called</a:t>
            </a:r>
            <a:r>
              <a:rPr lang="pt-BR" dirty="0"/>
              <a:t> t</a:t>
            </a:r>
            <a:r>
              <a:rPr lang="en-GB" dirty="0"/>
              <a:t>o execute these transformations (like </a:t>
            </a:r>
            <a:r>
              <a:rPr lang="en-GB" b="1" dirty="0"/>
              <a:t>show(), collect(), count(), </a:t>
            </a:r>
            <a:r>
              <a:rPr lang="en-GB" dirty="0"/>
              <a:t>etc)</a:t>
            </a:r>
          </a:p>
          <a:p>
            <a:pPr lvl="1"/>
            <a:endParaRPr lang="pt-BR" dirty="0"/>
          </a:p>
          <a:p>
            <a:pPr lvl="1"/>
            <a:r>
              <a:rPr lang="pt-BR" dirty="0"/>
              <a:t>The </a:t>
            </a:r>
            <a:r>
              <a:rPr lang="pt-BR" dirty="0" err="1"/>
              <a:t>most</a:t>
            </a:r>
            <a:r>
              <a:rPr lang="pt-BR" dirty="0"/>
              <a:t> </a:t>
            </a:r>
            <a:r>
              <a:rPr lang="pt-BR" dirty="0" err="1"/>
              <a:t>important</a:t>
            </a:r>
            <a:r>
              <a:rPr lang="pt-BR" dirty="0"/>
              <a:t> </a:t>
            </a:r>
            <a:r>
              <a:rPr lang="pt-BR" dirty="0" err="1"/>
              <a:t>Spark</a:t>
            </a:r>
            <a:r>
              <a:rPr lang="pt-BR" dirty="0"/>
              <a:t> Data </a:t>
            </a:r>
            <a:r>
              <a:rPr lang="pt-BR" dirty="0" err="1"/>
              <a:t>Abstractions</a:t>
            </a:r>
            <a:r>
              <a:rPr lang="pt-BR" dirty="0"/>
              <a:t> are:</a:t>
            </a:r>
          </a:p>
          <a:p>
            <a:pPr lvl="2"/>
            <a:r>
              <a:rPr lang="pt-BR" dirty="0" err="1"/>
              <a:t>RDDs</a:t>
            </a:r>
            <a:endParaRPr lang="pt-BR" dirty="0"/>
          </a:p>
          <a:p>
            <a:pPr lvl="2"/>
            <a:r>
              <a:rPr lang="pt-BR" dirty="0" err="1"/>
              <a:t>Datasets</a:t>
            </a:r>
            <a:endParaRPr lang="pt-BR" dirty="0"/>
          </a:p>
          <a:p>
            <a:pPr lvl="2"/>
            <a:r>
              <a:rPr lang="pt-BR" b="1" dirty="0" err="1"/>
              <a:t>Dataframes</a:t>
            </a:r>
            <a:endParaRPr lang="en-GB" b="1" dirty="0"/>
          </a:p>
        </p:txBody>
      </p:sp>
    </p:spTree>
    <p:extLst>
      <p:ext uri="{BB962C8B-B14F-4D97-AF65-F5344CB8AC3E}">
        <p14:creationId xmlns:p14="http://schemas.microsoft.com/office/powerpoint/2010/main" val="3340938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2B862-2C25-4587-876B-DF82C80253DA}"/>
              </a:ext>
            </a:extLst>
          </p:cNvPr>
          <p:cNvSpPr>
            <a:spLocks noGrp="1"/>
          </p:cNvSpPr>
          <p:nvPr>
            <p:ph type="title"/>
          </p:nvPr>
        </p:nvSpPr>
        <p:spPr/>
        <p:txBody>
          <a:bodyPr/>
          <a:lstStyle/>
          <a:p>
            <a:r>
              <a:rPr lang="en-GB"/>
              <a:t>RDD (Resilient Distributed Dataset)</a:t>
            </a:r>
          </a:p>
        </p:txBody>
      </p:sp>
      <p:sp>
        <p:nvSpPr>
          <p:cNvPr id="4" name="Rectangle 1">
            <a:extLst>
              <a:ext uri="{FF2B5EF4-FFF2-40B4-BE49-F238E27FC236}">
                <a16:creationId xmlns:a16="http://schemas.microsoft.com/office/drawing/2014/main" id="{C9C7ECC4-01CA-4A95-B897-F702640BDA39}"/>
              </a:ext>
            </a:extLst>
          </p:cNvPr>
          <p:cNvSpPr>
            <a:spLocks noGrp="1" noChangeArrowheads="1"/>
          </p:cNvSpPr>
          <p:nvPr>
            <p:ph idx="1"/>
          </p:nvPr>
        </p:nvSpPr>
        <p:spPr bwMode="auto">
          <a:xfrm>
            <a:off x="980901" y="1900462"/>
            <a:ext cx="7689273"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01168" marR="0" lvl="1" indent="0" fontAlgn="base">
              <a:buSzTx/>
              <a:buNone/>
              <a:tabLst/>
            </a:pPr>
            <a:r>
              <a:rPr lang="en-US" altLang="en-US" sz="2000" dirty="0"/>
              <a:t>Low-level, immutable distributed collections of objects.</a:t>
            </a:r>
          </a:p>
          <a:p>
            <a:pPr marR="0" lvl="1" fontAlgn="base">
              <a:buSzTx/>
              <a:tabLst/>
            </a:pPr>
            <a:endParaRPr lang="en-US" altLang="en-US" sz="2000" dirty="0"/>
          </a:p>
          <a:p>
            <a:pPr marL="201168" marR="0" lvl="1" indent="0" fontAlgn="base">
              <a:buSzTx/>
              <a:buNone/>
              <a:tabLst/>
            </a:pPr>
            <a:r>
              <a:rPr lang="en-US" altLang="en-US" dirty="0"/>
              <a:t>Pros:</a:t>
            </a:r>
          </a:p>
          <a:p>
            <a:pPr lvl="2" fontAlgn="base"/>
            <a:r>
              <a:rPr lang="en-US" altLang="en-US" sz="2000" dirty="0"/>
              <a:t>Fine-grained control over data and transformations.</a:t>
            </a:r>
          </a:p>
          <a:p>
            <a:pPr lvl="2" fontAlgn="base"/>
            <a:r>
              <a:rPr lang="en-US" altLang="en-US" sz="2000" dirty="0"/>
              <a:t>Strongly typed, making it suitable for complex data manipulations.</a:t>
            </a:r>
          </a:p>
          <a:p>
            <a:pPr marR="0" lvl="1" fontAlgn="base">
              <a:buSzTx/>
              <a:tabLst/>
            </a:pPr>
            <a:endParaRPr lang="en-US" altLang="en-US" dirty="0"/>
          </a:p>
          <a:p>
            <a:pPr marL="201168" marR="0" lvl="1" indent="0" fontAlgn="base">
              <a:buSzTx/>
              <a:buNone/>
              <a:tabLst/>
            </a:pPr>
            <a:r>
              <a:rPr lang="en-US" altLang="en-US" dirty="0"/>
              <a:t>Cons:</a:t>
            </a:r>
          </a:p>
          <a:p>
            <a:pPr lvl="2" fontAlgn="base"/>
            <a:r>
              <a:rPr lang="en-US" altLang="en-US" sz="2000" dirty="0"/>
              <a:t>Less optimized for performance compared to higher-level APIs.</a:t>
            </a:r>
          </a:p>
          <a:p>
            <a:pPr lvl="2" fontAlgn="base"/>
            <a:r>
              <a:rPr lang="en-US" altLang="en-US" sz="2000" dirty="0"/>
              <a:t>More verbose and requires manual optimization.</a:t>
            </a:r>
          </a:p>
          <a:p>
            <a:pPr marR="0" lvl="1" fontAlgn="base">
              <a:buSzTx/>
              <a:tabLst/>
            </a:pPr>
            <a:endParaRPr lang="en-US" altLang="en-US" dirty="0"/>
          </a:p>
          <a:p>
            <a:pPr marL="201168" marR="0" lvl="1" indent="0" fontAlgn="base">
              <a:buSzTx/>
              <a:buNone/>
              <a:tabLst/>
            </a:pPr>
            <a:r>
              <a:rPr lang="en-US" altLang="en-US" dirty="0"/>
              <a:t>Use Cases: Complex transformations, custom data processing. </a:t>
            </a:r>
          </a:p>
        </p:txBody>
      </p:sp>
    </p:spTree>
    <p:extLst>
      <p:ext uri="{BB962C8B-B14F-4D97-AF65-F5344CB8AC3E}">
        <p14:creationId xmlns:p14="http://schemas.microsoft.com/office/powerpoint/2010/main" val="3316253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F61EB-2779-49DA-B7A4-41EBE19AB213}"/>
              </a:ext>
            </a:extLst>
          </p:cNvPr>
          <p:cNvSpPr>
            <a:spLocks noGrp="1"/>
          </p:cNvSpPr>
          <p:nvPr>
            <p:ph type="title"/>
          </p:nvPr>
        </p:nvSpPr>
        <p:spPr/>
        <p:txBody>
          <a:bodyPr/>
          <a:lstStyle/>
          <a:p>
            <a:r>
              <a:rPr lang="pt-BR" dirty="0" err="1"/>
              <a:t>Spark</a:t>
            </a:r>
            <a:r>
              <a:rPr lang="pt-BR" dirty="0"/>
              <a:t> </a:t>
            </a:r>
            <a:r>
              <a:rPr lang="pt-BR" dirty="0" err="1"/>
              <a:t>Dataframes</a:t>
            </a:r>
            <a:endParaRPr lang="en-GB" dirty="0"/>
          </a:p>
        </p:txBody>
      </p:sp>
      <p:sp>
        <p:nvSpPr>
          <p:cNvPr id="4" name="Rectangle 1">
            <a:extLst>
              <a:ext uri="{FF2B5EF4-FFF2-40B4-BE49-F238E27FC236}">
                <a16:creationId xmlns:a16="http://schemas.microsoft.com/office/drawing/2014/main" id="{DB86F885-FF2E-4591-BB20-5627F8ED5AC2}"/>
              </a:ext>
            </a:extLst>
          </p:cNvPr>
          <p:cNvSpPr>
            <a:spLocks noGrp="1" noChangeArrowheads="1"/>
          </p:cNvSpPr>
          <p:nvPr>
            <p:ph idx="1"/>
          </p:nvPr>
        </p:nvSpPr>
        <p:spPr bwMode="auto">
          <a:xfrm>
            <a:off x="1097280" y="1857024"/>
            <a:ext cx="9696381" cy="431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fontAlgn="base">
              <a:spcBef>
                <a:spcPts val="200"/>
              </a:spcBef>
              <a:spcAft>
                <a:spcPts val="400"/>
              </a:spcAft>
              <a:buSzTx/>
              <a:buNone/>
              <a:tabLst/>
            </a:pPr>
            <a:r>
              <a:rPr lang="en-US" altLang="en-US" dirty="0"/>
              <a:t>Distributed collection of data organized into named columns, similar to a table in a relational database.</a:t>
            </a:r>
          </a:p>
          <a:p>
            <a:pPr lvl="1" fontAlgn="base">
              <a:buClr>
                <a:srgbClr val="6F6F74"/>
              </a:buClr>
            </a:pPr>
            <a:endParaRPr lang="en-US" altLang="en-US" sz="2000" dirty="0">
              <a:solidFill>
                <a:srgbClr val="000000">
                  <a:lumMod val="75000"/>
                  <a:lumOff val="25000"/>
                </a:srgbClr>
              </a:solidFill>
            </a:endParaRPr>
          </a:p>
          <a:p>
            <a:pPr marL="0" indent="0" fontAlgn="base">
              <a:buClr>
                <a:srgbClr val="6F6F74"/>
              </a:buClr>
              <a:buNone/>
            </a:pPr>
            <a:r>
              <a:rPr lang="en-US" altLang="en-US" sz="2200" dirty="0">
                <a:solidFill>
                  <a:srgbClr val="000000">
                    <a:lumMod val="75000"/>
                    <a:lumOff val="25000"/>
                  </a:srgbClr>
                </a:solidFill>
              </a:rPr>
              <a:t>Pros:</a:t>
            </a:r>
          </a:p>
          <a:p>
            <a:pPr lvl="1" fontAlgn="base">
              <a:buClr>
                <a:srgbClr val="6F6F74"/>
              </a:buClr>
            </a:pPr>
            <a:r>
              <a:rPr lang="en-US" altLang="en-US" sz="2000" dirty="0"/>
              <a:t>Optimized execution through Catalyst optimizer.</a:t>
            </a:r>
          </a:p>
          <a:p>
            <a:pPr lvl="1" fontAlgn="base">
              <a:buClr>
                <a:srgbClr val="6F6F74"/>
              </a:buClr>
            </a:pPr>
            <a:r>
              <a:rPr lang="en-US" altLang="en-US" sz="2000" dirty="0"/>
              <a:t>Easier to use with SQL-like queries.</a:t>
            </a:r>
          </a:p>
          <a:p>
            <a:pPr lvl="1" fontAlgn="base">
              <a:buClr>
                <a:srgbClr val="6F6F74"/>
              </a:buClr>
            </a:pPr>
            <a:r>
              <a:rPr lang="en-US" altLang="en-US" sz="2000" dirty="0"/>
              <a:t>Better performance due to optimized memory usage.</a:t>
            </a:r>
          </a:p>
          <a:p>
            <a:pPr lvl="1" fontAlgn="base">
              <a:buClr>
                <a:srgbClr val="6F6F74"/>
              </a:buClr>
            </a:pPr>
            <a:endParaRPr lang="en-US" altLang="en-US" sz="2000" dirty="0"/>
          </a:p>
          <a:p>
            <a:pPr marL="0" marR="0" lvl="0" indent="0" fontAlgn="base">
              <a:spcBef>
                <a:spcPts val="200"/>
              </a:spcBef>
              <a:spcAft>
                <a:spcPts val="400"/>
              </a:spcAft>
              <a:buSzTx/>
              <a:buNone/>
              <a:tabLst/>
            </a:pPr>
            <a:r>
              <a:rPr lang="en-US" altLang="en-US" dirty="0"/>
              <a:t>Cons:</a:t>
            </a:r>
          </a:p>
          <a:p>
            <a:pPr lvl="1" fontAlgn="base">
              <a:buClr>
                <a:srgbClr val="6F6F74"/>
              </a:buClr>
            </a:pPr>
            <a:r>
              <a:rPr lang="en-US" altLang="en-US" dirty="0"/>
              <a:t> </a:t>
            </a:r>
            <a:r>
              <a:rPr lang="en-US" altLang="en-US" sz="2000" dirty="0"/>
              <a:t>Less type-safe compared to Datasets.</a:t>
            </a:r>
          </a:p>
          <a:p>
            <a:pPr marL="0" marR="0" lvl="0" indent="0" fontAlgn="base">
              <a:spcBef>
                <a:spcPts val="200"/>
              </a:spcBef>
              <a:spcAft>
                <a:spcPts val="400"/>
              </a:spcAft>
              <a:buSzTx/>
              <a:buNone/>
              <a:tabLst/>
            </a:pPr>
            <a:endParaRPr lang="en-US" altLang="en-US" dirty="0"/>
          </a:p>
          <a:p>
            <a:pPr marL="0" marR="0" lvl="0" indent="0" fontAlgn="base">
              <a:spcBef>
                <a:spcPts val="200"/>
              </a:spcBef>
              <a:spcAft>
                <a:spcPts val="400"/>
              </a:spcAft>
              <a:buSzTx/>
              <a:buNone/>
              <a:tabLst/>
            </a:pPr>
            <a:r>
              <a:rPr lang="en-US" altLang="en-US" dirty="0"/>
              <a:t>Use Cases: ETL operations, SQL-based data analysis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93781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3A928-53A7-4DA7-B1B1-7C6CF34114B7}"/>
              </a:ext>
            </a:extLst>
          </p:cNvPr>
          <p:cNvSpPr>
            <a:spLocks noGrp="1"/>
          </p:cNvSpPr>
          <p:nvPr>
            <p:ph type="title"/>
          </p:nvPr>
        </p:nvSpPr>
        <p:spPr/>
        <p:txBody>
          <a:bodyPr/>
          <a:lstStyle/>
          <a:p>
            <a:r>
              <a:rPr lang="pt-BR" dirty="0" err="1"/>
              <a:t>Spark</a:t>
            </a:r>
            <a:r>
              <a:rPr lang="pt-BR" dirty="0"/>
              <a:t> </a:t>
            </a:r>
            <a:r>
              <a:rPr lang="pt-BR" dirty="0" err="1"/>
              <a:t>Datasets</a:t>
            </a:r>
            <a:endParaRPr lang="en-GB" dirty="0"/>
          </a:p>
        </p:txBody>
      </p:sp>
      <p:sp>
        <p:nvSpPr>
          <p:cNvPr id="4" name="Rectangle 1">
            <a:extLst>
              <a:ext uri="{FF2B5EF4-FFF2-40B4-BE49-F238E27FC236}">
                <a16:creationId xmlns:a16="http://schemas.microsoft.com/office/drawing/2014/main" id="{5AB039BE-F471-4A92-AC89-19AE9F5ADC54}"/>
              </a:ext>
            </a:extLst>
          </p:cNvPr>
          <p:cNvSpPr>
            <a:spLocks noGrp="1" noChangeArrowheads="1"/>
          </p:cNvSpPr>
          <p:nvPr>
            <p:ph idx="1"/>
          </p:nvPr>
        </p:nvSpPr>
        <p:spPr bwMode="auto">
          <a:xfrm>
            <a:off x="1028844" y="1872214"/>
            <a:ext cx="10134312" cy="4434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01168" marR="0" lvl="1" indent="0" fontAlgn="base">
              <a:buSzTx/>
              <a:buNone/>
              <a:tabLst/>
            </a:pPr>
            <a:r>
              <a:rPr lang="en-GB" altLang="en-US" sz="2000" dirty="0"/>
              <a:t>Combines the benefits of RDDs and </a:t>
            </a:r>
            <a:r>
              <a:rPr lang="en-GB" altLang="en-US" sz="2000" dirty="0" err="1"/>
              <a:t>DataFrames</a:t>
            </a:r>
            <a:r>
              <a:rPr lang="en-GB" altLang="en-US" sz="2000" dirty="0"/>
              <a:t>, providing type safety with the optimization benefits of </a:t>
            </a:r>
            <a:r>
              <a:rPr lang="en-GB" altLang="en-US" sz="2000" dirty="0" err="1"/>
              <a:t>DataFrames</a:t>
            </a:r>
            <a:r>
              <a:rPr lang="en-US" altLang="en-US" sz="2000" dirty="0"/>
              <a:t>.</a:t>
            </a:r>
          </a:p>
          <a:p>
            <a:pPr marR="0" lvl="1" fontAlgn="base">
              <a:buSzTx/>
              <a:tabLst/>
            </a:pPr>
            <a:endParaRPr lang="en-US" altLang="en-US" sz="2000" dirty="0"/>
          </a:p>
          <a:p>
            <a:pPr marL="201168" marR="0" lvl="1" indent="0" fontAlgn="base">
              <a:buSzTx/>
              <a:buNone/>
              <a:tabLst/>
            </a:pPr>
            <a:r>
              <a:rPr lang="en-US" altLang="en-US" dirty="0"/>
              <a:t>Pros:</a:t>
            </a:r>
          </a:p>
          <a:p>
            <a:pPr lvl="2" fontAlgn="base"/>
            <a:r>
              <a:rPr lang="en-US" altLang="en-US" sz="2000" dirty="0"/>
              <a:t>Type-safe, enabling compile-time checks.</a:t>
            </a:r>
          </a:p>
          <a:p>
            <a:pPr lvl="2" fontAlgn="base"/>
            <a:r>
              <a:rPr lang="en-US" altLang="en-US" sz="2000" dirty="0"/>
              <a:t>Optimized through Catalyst and Tungsten optimizers.</a:t>
            </a:r>
          </a:p>
          <a:p>
            <a:pPr lvl="2" fontAlgn="base"/>
            <a:r>
              <a:rPr lang="en-US" altLang="en-US" sz="2000" dirty="0"/>
              <a:t>Allows both object-oriented and functional programming</a:t>
            </a:r>
          </a:p>
          <a:p>
            <a:pPr marL="201168" marR="0" lvl="1" indent="0" fontAlgn="base">
              <a:buSzTx/>
              <a:buNone/>
              <a:tabLst/>
            </a:pPr>
            <a:endParaRPr lang="en-US" altLang="en-US" dirty="0"/>
          </a:p>
          <a:p>
            <a:pPr marL="201168" marR="0" lvl="1" indent="0" fontAlgn="base">
              <a:buSzTx/>
              <a:buNone/>
              <a:tabLst/>
            </a:pPr>
            <a:r>
              <a:rPr lang="en-US" altLang="en-US" dirty="0"/>
              <a:t>Cons:</a:t>
            </a:r>
          </a:p>
          <a:p>
            <a:pPr lvl="2" fontAlgn="base"/>
            <a:r>
              <a:rPr lang="en-US" altLang="en-US" sz="2000" dirty="0"/>
              <a:t>Slightly more complex API compared to </a:t>
            </a:r>
            <a:r>
              <a:rPr lang="en-US" altLang="en-US" sz="2000" dirty="0" err="1"/>
              <a:t>DataFrames</a:t>
            </a:r>
            <a:r>
              <a:rPr lang="en-US" altLang="en-US" sz="2000" dirty="0"/>
              <a:t>.</a:t>
            </a:r>
          </a:p>
          <a:p>
            <a:pPr marR="0" lvl="1" fontAlgn="base">
              <a:buSzTx/>
              <a:tabLst/>
            </a:pPr>
            <a:endParaRPr lang="en-US" altLang="en-US" dirty="0"/>
          </a:p>
          <a:p>
            <a:pPr marL="201168" marR="0" lvl="1" indent="0" fontAlgn="base">
              <a:buSzTx/>
              <a:buNone/>
              <a:tabLst/>
            </a:pPr>
            <a:r>
              <a:rPr lang="en-US" altLang="en-US" dirty="0"/>
              <a:t>Use Cases: </a:t>
            </a:r>
            <a:r>
              <a:rPr lang="en-US" altLang="en-US" sz="2000" dirty="0"/>
              <a:t>Applications requiring type safety and performance, complex data transformations.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Tree>
    <p:extLst>
      <p:ext uri="{BB962C8B-B14F-4D97-AF65-F5344CB8AC3E}">
        <p14:creationId xmlns:p14="http://schemas.microsoft.com/office/powerpoint/2010/main" val="2095400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10B4E6-4857-43D6-911E-34DE3317B3CE}"/>
              </a:ext>
            </a:extLst>
          </p:cNvPr>
          <p:cNvSpPr>
            <a:spLocks noGrp="1"/>
          </p:cNvSpPr>
          <p:nvPr>
            <p:ph type="title"/>
          </p:nvPr>
        </p:nvSpPr>
        <p:spPr/>
        <p:txBody>
          <a:bodyPr/>
          <a:lstStyle/>
          <a:p>
            <a:r>
              <a:rPr lang="pt-BR" dirty="0" err="1"/>
              <a:t>Comparing</a:t>
            </a:r>
            <a:r>
              <a:rPr lang="pt-BR" dirty="0"/>
              <a:t> </a:t>
            </a:r>
            <a:r>
              <a:rPr lang="pt-BR" dirty="0" err="1"/>
              <a:t>Spark</a:t>
            </a:r>
            <a:r>
              <a:rPr lang="pt-BR" dirty="0"/>
              <a:t> Data </a:t>
            </a:r>
            <a:r>
              <a:rPr lang="pt-BR" dirty="0" err="1"/>
              <a:t>Abstractions</a:t>
            </a:r>
            <a:endParaRPr lang="en-GB" dirty="0"/>
          </a:p>
        </p:txBody>
      </p:sp>
      <p:graphicFrame>
        <p:nvGraphicFramePr>
          <p:cNvPr id="4" name="Espaço Reservado para Conteúdo 3">
            <a:extLst>
              <a:ext uri="{FF2B5EF4-FFF2-40B4-BE49-F238E27FC236}">
                <a16:creationId xmlns:a16="http://schemas.microsoft.com/office/drawing/2014/main" id="{53DF05B7-4BF4-41B4-99D9-275D23F85FA9}"/>
              </a:ext>
            </a:extLst>
          </p:cNvPr>
          <p:cNvGraphicFramePr>
            <a:graphicFrameLocks noGrp="1"/>
          </p:cNvGraphicFramePr>
          <p:nvPr>
            <p:ph idx="1"/>
            <p:extLst>
              <p:ext uri="{D42A27DB-BD31-4B8C-83A1-F6EECF244321}">
                <p14:modId xmlns:p14="http://schemas.microsoft.com/office/powerpoint/2010/main" val="1265845000"/>
              </p:ext>
            </p:extLst>
          </p:nvPr>
        </p:nvGraphicFramePr>
        <p:xfrm>
          <a:off x="1066800" y="1871201"/>
          <a:ext cx="10058400" cy="4402782"/>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17804705"/>
                    </a:ext>
                  </a:extLst>
                </a:gridCol>
                <a:gridCol w="2514600">
                  <a:extLst>
                    <a:ext uri="{9D8B030D-6E8A-4147-A177-3AD203B41FA5}">
                      <a16:colId xmlns:a16="http://schemas.microsoft.com/office/drawing/2014/main" val="938446713"/>
                    </a:ext>
                  </a:extLst>
                </a:gridCol>
                <a:gridCol w="2514600">
                  <a:extLst>
                    <a:ext uri="{9D8B030D-6E8A-4147-A177-3AD203B41FA5}">
                      <a16:colId xmlns:a16="http://schemas.microsoft.com/office/drawing/2014/main" val="631259722"/>
                    </a:ext>
                  </a:extLst>
                </a:gridCol>
                <a:gridCol w="2514600">
                  <a:extLst>
                    <a:ext uri="{9D8B030D-6E8A-4147-A177-3AD203B41FA5}">
                      <a16:colId xmlns:a16="http://schemas.microsoft.com/office/drawing/2014/main" val="741583621"/>
                    </a:ext>
                  </a:extLst>
                </a:gridCol>
              </a:tblGrid>
              <a:tr h="357003">
                <a:tc>
                  <a:txBody>
                    <a:bodyPr/>
                    <a:lstStyle/>
                    <a:p>
                      <a:r>
                        <a:rPr lang="pt-BR" dirty="0" err="1"/>
                        <a:t>Feature</a:t>
                      </a:r>
                      <a:endParaRPr lang="en-GB" dirty="0"/>
                    </a:p>
                  </a:txBody>
                  <a:tcPr/>
                </a:tc>
                <a:tc>
                  <a:txBody>
                    <a:bodyPr/>
                    <a:lstStyle/>
                    <a:p>
                      <a:r>
                        <a:rPr lang="pt-BR" dirty="0"/>
                        <a:t>RDD</a:t>
                      </a:r>
                      <a:endParaRPr lang="en-GB" dirty="0"/>
                    </a:p>
                  </a:txBody>
                  <a:tcPr/>
                </a:tc>
                <a:tc>
                  <a:txBody>
                    <a:bodyPr/>
                    <a:lstStyle/>
                    <a:p>
                      <a:r>
                        <a:rPr lang="pt-BR" dirty="0" err="1"/>
                        <a:t>DataFrame</a:t>
                      </a:r>
                      <a:endParaRPr lang="en-GB" dirty="0"/>
                    </a:p>
                  </a:txBody>
                  <a:tcPr/>
                </a:tc>
                <a:tc>
                  <a:txBody>
                    <a:bodyPr/>
                    <a:lstStyle/>
                    <a:p>
                      <a:r>
                        <a:rPr lang="pt-BR" dirty="0" err="1"/>
                        <a:t>DataSet</a:t>
                      </a:r>
                      <a:endParaRPr lang="en-GB" dirty="0"/>
                    </a:p>
                  </a:txBody>
                  <a:tcPr/>
                </a:tc>
                <a:extLst>
                  <a:ext uri="{0D108BD9-81ED-4DB2-BD59-A6C34878D82A}">
                    <a16:rowId xmlns:a16="http://schemas.microsoft.com/office/drawing/2014/main" val="2553367698"/>
                  </a:ext>
                </a:extLst>
              </a:tr>
              <a:tr h="357003">
                <a:tc>
                  <a:txBody>
                    <a:bodyPr/>
                    <a:lstStyle/>
                    <a:p>
                      <a:r>
                        <a:rPr lang="pt-BR" dirty="0" err="1"/>
                        <a:t>Immutable</a:t>
                      </a:r>
                      <a:endParaRPr lang="en-GB" dirty="0"/>
                    </a:p>
                  </a:txBody>
                  <a:tcPr/>
                </a:tc>
                <a:tc>
                  <a:txBody>
                    <a:bodyPr/>
                    <a:lstStyle/>
                    <a:p>
                      <a:r>
                        <a:rPr lang="pt-BR" dirty="0"/>
                        <a:t>Yes</a:t>
                      </a:r>
                      <a:endParaRPr lang="en-GB" dirty="0"/>
                    </a:p>
                  </a:txBody>
                  <a:tcPr/>
                </a:tc>
                <a:tc>
                  <a:txBody>
                    <a:bodyPr/>
                    <a:lstStyle/>
                    <a:p>
                      <a:r>
                        <a:rPr lang="pt-BR" dirty="0"/>
                        <a:t>Yes</a:t>
                      </a:r>
                      <a:endParaRPr lang="en-GB" dirty="0"/>
                    </a:p>
                  </a:txBody>
                  <a:tcPr/>
                </a:tc>
                <a:tc>
                  <a:txBody>
                    <a:bodyPr/>
                    <a:lstStyle/>
                    <a:p>
                      <a:r>
                        <a:rPr lang="pt-BR" dirty="0"/>
                        <a:t>Yes</a:t>
                      </a:r>
                      <a:endParaRPr lang="en-GB" dirty="0"/>
                    </a:p>
                  </a:txBody>
                  <a:tcPr/>
                </a:tc>
                <a:extLst>
                  <a:ext uri="{0D108BD9-81ED-4DB2-BD59-A6C34878D82A}">
                    <a16:rowId xmlns:a16="http://schemas.microsoft.com/office/drawing/2014/main" val="2017993326"/>
                  </a:ext>
                </a:extLst>
              </a:tr>
              <a:tr h="357003">
                <a:tc>
                  <a:txBody>
                    <a:bodyPr/>
                    <a:lstStyle/>
                    <a:p>
                      <a:r>
                        <a:rPr lang="en-GB" dirty="0"/>
                        <a:t>Type Safety</a:t>
                      </a:r>
                    </a:p>
                  </a:txBody>
                  <a:tcPr/>
                </a:tc>
                <a:tc>
                  <a:txBody>
                    <a:bodyPr/>
                    <a:lstStyle/>
                    <a:p>
                      <a:r>
                        <a:rPr lang="pt-BR" dirty="0"/>
                        <a:t>Yes</a:t>
                      </a:r>
                      <a:endParaRPr lang="en-GB" dirty="0"/>
                    </a:p>
                  </a:txBody>
                  <a:tcPr/>
                </a:tc>
                <a:tc>
                  <a:txBody>
                    <a:bodyPr/>
                    <a:lstStyle/>
                    <a:p>
                      <a:r>
                        <a:rPr lang="pt-BR" dirty="0"/>
                        <a:t>No</a:t>
                      </a:r>
                      <a:endParaRPr lang="en-GB" dirty="0"/>
                    </a:p>
                  </a:txBody>
                  <a:tcPr/>
                </a:tc>
                <a:tc>
                  <a:txBody>
                    <a:bodyPr/>
                    <a:lstStyle/>
                    <a:p>
                      <a:r>
                        <a:rPr lang="pt-BR" dirty="0"/>
                        <a:t>Yes</a:t>
                      </a:r>
                      <a:endParaRPr lang="en-GB" dirty="0"/>
                    </a:p>
                  </a:txBody>
                  <a:tcPr/>
                </a:tc>
                <a:extLst>
                  <a:ext uri="{0D108BD9-81ED-4DB2-BD59-A6C34878D82A}">
                    <a16:rowId xmlns:a16="http://schemas.microsoft.com/office/drawing/2014/main" val="3158290693"/>
                  </a:ext>
                </a:extLst>
              </a:tr>
              <a:tr h="624756">
                <a:tc>
                  <a:txBody>
                    <a:bodyPr/>
                    <a:lstStyle/>
                    <a:p>
                      <a:r>
                        <a:rPr lang="en-GB" dirty="0"/>
                        <a:t>Optimization</a:t>
                      </a:r>
                    </a:p>
                  </a:txBody>
                  <a:tcPr/>
                </a:tc>
                <a:tc>
                  <a:txBody>
                    <a:bodyPr/>
                    <a:lstStyle/>
                    <a:p>
                      <a:r>
                        <a:rPr lang="pt-BR" dirty="0" err="1"/>
                        <a:t>Limited</a:t>
                      </a:r>
                      <a:endParaRPr lang="en-GB" dirty="0"/>
                    </a:p>
                  </a:txBody>
                  <a:tcPr/>
                </a:tc>
                <a:tc>
                  <a:txBody>
                    <a:bodyPr/>
                    <a:lstStyle/>
                    <a:p>
                      <a:r>
                        <a:rPr lang="en-GB" dirty="0"/>
                        <a:t>High (Catalyst Optimizer)</a:t>
                      </a:r>
                    </a:p>
                  </a:txBody>
                  <a:tcPr/>
                </a:tc>
                <a:tc>
                  <a:txBody>
                    <a:bodyPr/>
                    <a:lstStyle/>
                    <a:p>
                      <a:r>
                        <a:rPr lang="en-GB" dirty="0"/>
                        <a:t>High (Catalyst &amp; Tungsten Optimizers)</a:t>
                      </a:r>
                    </a:p>
                  </a:txBody>
                  <a:tcPr/>
                </a:tc>
                <a:extLst>
                  <a:ext uri="{0D108BD9-81ED-4DB2-BD59-A6C34878D82A}">
                    <a16:rowId xmlns:a16="http://schemas.microsoft.com/office/drawing/2014/main" val="796470213"/>
                  </a:ext>
                </a:extLst>
              </a:tr>
              <a:tr h="624756">
                <a:tc>
                  <a:txBody>
                    <a:bodyPr/>
                    <a:lstStyle/>
                    <a:p>
                      <a:r>
                        <a:rPr lang="en-GB" dirty="0"/>
                        <a:t>Ease of Use</a:t>
                      </a:r>
                    </a:p>
                  </a:txBody>
                  <a:tcPr/>
                </a:tc>
                <a:tc>
                  <a:txBody>
                    <a:bodyPr/>
                    <a:lstStyle/>
                    <a:p>
                      <a:r>
                        <a:rPr lang="en-GB" dirty="0"/>
                        <a:t>Low (more verbose)</a:t>
                      </a:r>
                    </a:p>
                  </a:txBody>
                  <a:tcPr/>
                </a:tc>
                <a:tc>
                  <a:txBody>
                    <a:bodyPr/>
                    <a:lstStyle/>
                    <a:p>
                      <a:r>
                        <a:rPr lang="en-GB" dirty="0"/>
                        <a:t>High (SQL-like syntax)</a:t>
                      </a:r>
                    </a:p>
                  </a:txBody>
                  <a:tcPr/>
                </a:tc>
                <a:tc>
                  <a:txBody>
                    <a:bodyPr/>
                    <a:lstStyle/>
                    <a:p>
                      <a:r>
                        <a:rPr lang="en-GB" dirty="0"/>
                        <a:t>Medium (combines RDD and </a:t>
                      </a:r>
                      <a:r>
                        <a:rPr lang="en-GB" dirty="0" err="1"/>
                        <a:t>DataFrame</a:t>
                      </a:r>
                      <a:r>
                        <a:rPr lang="en-GB" dirty="0"/>
                        <a:t> APIs)</a:t>
                      </a:r>
                    </a:p>
                  </a:txBody>
                  <a:tcPr/>
                </a:tc>
                <a:extLst>
                  <a:ext uri="{0D108BD9-81ED-4DB2-BD59-A6C34878D82A}">
                    <a16:rowId xmlns:a16="http://schemas.microsoft.com/office/drawing/2014/main" val="2740601647"/>
                  </a:ext>
                </a:extLst>
              </a:tr>
              <a:tr h="624756">
                <a:tc>
                  <a:txBody>
                    <a:bodyPr/>
                    <a:lstStyle/>
                    <a:p>
                      <a:r>
                        <a:rPr lang="en-GB" dirty="0"/>
                        <a:t>Use Cases</a:t>
                      </a:r>
                    </a:p>
                  </a:txBody>
                  <a:tcPr/>
                </a:tc>
                <a:tc>
                  <a:txBody>
                    <a:bodyPr/>
                    <a:lstStyle/>
                    <a:p>
                      <a:r>
                        <a:rPr lang="en-GB" dirty="0"/>
                        <a:t>Complex transformations</a:t>
                      </a:r>
                    </a:p>
                  </a:txBody>
                  <a:tcPr/>
                </a:tc>
                <a:tc>
                  <a:txBody>
                    <a:bodyPr/>
                    <a:lstStyle/>
                    <a:p>
                      <a:r>
                        <a:rPr lang="en-GB" dirty="0"/>
                        <a:t>SQL-based data analysis, ETL</a:t>
                      </a:r>
                    </a:p>
                  </a:txBody>
                  <a:tcPr/>
                </a:tc>
                <a:tc>
                  <a:txBody>
                    <a:bodyPr/>
                    <a:lstStyle/>
                    <a:p>
                      <a:r>
                        <a:rPr lang="en-GB" dirty="0"/>
                        <a:t>Type-safe, performance-critical applications</a:t>
                      </a:r>
                    </a:p>
                  </a:txBody>
                  <a:tcPr/>
                </a:tc>
                <a:extLst>
                  <a:ext uri="{0D108BD9-81ED-4DB2-BD59-A6C34878D82A}">
                    <a16:rowId xmlns:a16="http://schemas.microsoft.com/office/drawing/2014/main" val="243214318"/>
                  </a:ext>
                </a:extLst>
              </a:tr>
              <a:tr h="357003">
                <a:tc>
                  <a:txBody>
                    <a:bodyPr/>
                    <a:lstStyle/>
                    <a:p>
                      <a:r>
                        <a:rPr lang="pt-BR" dirty="0" err="1"/>
                        <a:t>Fault</a:t>
                      </a:r>
                      <a:r>
                        <a:rPr lang="pt-BR" dirty="0"/>
                        <a:t> </a:t>
                      </a:r>
                      <a:r>
                        <a:rPr lang="pt-BR" dirty="0" err="1"/>
                        <a:t>tolerance</a:t>
                      </a:r>
                      <a:endParaRPr lang="en-GB" dirty="0"/>
                    </a:p>
                  </a:txBody>
                  <a:tcPr/>
                </a:tc>
                <a:tc>
                  <a:txBody>
                    <a:bodyPr/>
                    <a:lstStyle/>
                    <a:p>
                      <a:r>
                        <a:rPr lang="pt-BR" dirty="0"/>
                        <a:t>Yes</a:t>
                      </a:r>
                      <a:endParaRPr lang="en-GB" dirty="0"/>
                    </a:p>
                  </a:txBody>
                  <a:tcPr/>
                </a:tc>
                <a:tc>
                  <a:txBody>
                    <a:bodyPr/>
                    <a:lstStyle/>
                    <a:p>
                      <a:r>
                        <a:rPr lang="pt-BR" dirty="0"/>
                        <a:t>Yes</a:t>
                      </a:r>
                      <a:endParaRPr lang="en-GB" dirty="0"/>
                    </a:p>
                  </a:txBody>
                  <a:tcPr/>
                </a:tc>
                <a:tc>
                  <a:txBody>
                    <a:bodyPr/>
                    <a:lstStyle/>
                    <a:p>
                      <a:r>
                        <a:rPr lang="pt-BR" dirty="0"/>
                        <a:t>Yes</a:t>
                      </a:r>
                      <a:endParaRPr lang="en-GB" dirty="0"/>
                    </a:p>
                  </a:txBody>
                  <a:tcPr/>
                </a:tc>
                <a:extLst>
                  <a:ext uri="{0D108BD9-81ED-4DB2-BD59-A6C34878D82A}">
                    <a16:rowId xmlns:a16="http://schemas.microsoft.com/office/drawing/2014/main" val="598671683"/>
                  </a:ext>
                </a:extLst>
              </a:tr>
              <a:tr h="509751">
                <a:tc>
                  <a:txBody>
                    <a:bodyPr/>
                    <a:lstStyle/>
                    <a:p>
                      <a:r>
                        <a:rPr lang="pt-BR" dirty="0" err="1"/>
                        <a:t>Level</a:t>
                      </a:r>
                      <a:endParaRPr lang="en-GB" dirty="0"/>
                    </a:p>
                  </a:txBody>
                  <a:tcPr/>
                </a:tc>
                <a:tc>
                  <a:txBody>
                    <a:bodyPr/>
                    <a:lstStyle/>
                    <a:p>
                      <a:r>
                        <a:rPr lang="pt-BR" dirty="0" err="1"/>
                        <a:t>Low</a:t>
                      </a:r>
                      <a:endParaRPr lang="en-GB" dirty="0"/>
                    </a:p>
                  </a:txBody>
                  <a:tcPr/>
                </a:tc>
                <a:tc>
                  <a:txBody>
                    <a:bodyPr/>
                    <a:lstStyle/>
                    <a:p>
                      <a:r>
                        <a:rPr lang="pt-BR" dirty="0"/>
                        <a:t>High</a:t>
                      </a:r>
                      <a:endParaRPr lang="en-GB" dirty="0"/>
                    </a:p>
                  </a:txBody>
                  <a:tcPr/>
                </a:tc>
                <a:tc>
                  <a:txBody>
                    <a:bodyPr/>
                    <a:lstStyle/>
                    <a:p>
                      <a:r>
                        <a:rPr lang="pt-BR" dirty="0"/>
                        <a:t>High</a:t>
                      </a:r>
                      <a:endParaRPr lang="en-GB" dirty="0"/>
                    </a:p>
                  </a:txBody>
                  <a:tcPr/>
                </a:tc>
                <a:extLst>
                  <a:ext uri="{0D108BD9-81ED-4DB2-BD59-A6C34878D82A}">
                    <a16:rowId xmlns:a16="http://schemas.microsoft.com/office/drawing/2014/main" val="1786891769"/>
                  </a:ext>
                </a:extLst>
              </a:tr>
              <a:tr h="509751">
                <a:tc>
                  <a:txBody>
                    <a:bodyPr/>
                    <a:lstStyle/>
                    <a:p>
                      <a:r>
                        <a:rPr lang="pt-BR" dirty="0" err="1"/>
                        <a:t>Schema</a:t>
                      </a:r>
                      <a:endParaRPr lang="en-GB" dirty="0"/>
                    </a:p>
                  </a:txBody>
                  <a:tcPr/>
                </a:tc>
                <a:tc>
                  <a:txBody>
                    <a:bodyPr/>
                    <a:lstStyle/>
                    <a:p>
                      <a:r>
                        <a:rPr lang="pt-BR" dirty="0"/>
                        <a:t>No</a:t>
                      </a:r>
                      <a:endParaRPr lang="en-GB" dirty="0"/>
                    </a:p>
                  </a:txBody>
                  <a:tcPr/>
                </a:tc>
                <a:tc>
                  <a:txBody>
                    <a:bodyPr/>
                    <a:lstStyle/>
                    <a:p>
                      <a:r>
                        <a:rPr lang="pt-BR" dirty="0"/>
                        <a:t>Yes</a:t>
                      </a:r>
                      <a:endParaRPr lang="en-GB" dirty="0"/>
                    </a:p>
                  </a:txBody>
                  <a:tcPr/>
                </a:tc>
                <a:tc>
                  <a:txBody>
                    <a:bodyPr/>
                    <a:lstStyle/>
                    <a:p>
                      <a:r>
                        <a:rPr lang="pt-BR" dirty="0"/>
                        <a:t>Yes</a:t>
                      </a:r>
                      <a:endParaRPr lang="en-GB" dirty="0"/>
                    </a:p>
                  </a:txBody>
                  <a:tcPr/>
                </a:tc>
                <a:extLst>
                  <a:ext uri="{0D108BD9-81ED-4DB2-BD59-A6C34878D82A}">
                    <a16:rowId xmlns:a16="http://schemas.microsoft.com/office/drawing/2014/main" val="2784853600"/>
                  </a:ext>
                </a:extLst>
              </a:tr>
            </a:tbl>
          </a:graphicData>
        </a:graphic>
      </p:graphicFrame>
    </p:spTree>
    <p:extLst>
      <p:ext uri="{BB962C8B-B14F-4D97-AF65-F5344CB8AC3E}">
        <p14:creationId xmlns:p14="http://schemas.microsoft.com/office/powerpoint/2010/main" val="3413368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EB6C6-AD97-4526-9F48-B9619BC5C7C1}"/>
              </a:ext>
            </a:extLst>
          </p:cNvPr>
          <p:cNvSpPr>
            <a:spLocks noGrp="1"/>
          </p:cNvSpPr>
          <p:nvPr>
            <p:ph type="title"/>
          </p:nvPr>
        </p:nvSpPr>
        <p:spPr/>
        <p:txBody>
          <a:bodyPr/>
          <a:lstStyle/>
          <a:p>
            <a:r>
              <a:rPr lang="en-GB" dirty="0"/>
              <a:t>Writing Queries in Spark</a:t>
            </a:r>
          </a:p>
        </p:txBody>
      </p:sp>
      <p:pic>
        <p:nvPicPr>
          <p:cNvPr id="6" name="Imagem 5">
            <a:extLst>
              <a:ext uri="{FF2B5EF4-FFF2-40B4-BE49-F238E27FC236}">
                <a16:creationId xmlns:a16="http://schemas.microsoft.com/office/drawing/2014/main" id="{ED3E17F5-FF60-4133-8497-5F140E874CE2}"/>
              </a:ext>
            </a:extLst>
          </p:cNvPr>
          <p:cNvPicPr>
            <a:picLocks noChangeAspect="1"/>
          </p:cNvPicPr>
          <p:nvPr/>
        </p:nvPicPr>
        <p:blipFill>
          <a:blip r:embed="rId2"/>
          <a:stretch>
            <a:fillRect/>
          </a:stretch>
        </p:blipFill>
        <p:spPr>
          <a:xfrm>
            <a:off x="5816051" y="1887827"/>
            <a:ext cx="5858904" cy="4022725"/>
          </a:xfrm>
          <a:prstGeom prst="rect">
            <a:avLst/>
          </a:prstGeom>
        </p:spPr>
      </p:pic>
      <p:pic>
        <p:nvPicPr>
          <p:cNvPr id="9" name="Espaço Reservado para Conteúdo 8">
            <a:extLst>
              <a:ext uri="{FF2B5EF4-FFF2-40B4-BE49-F238E27FC236}">
                <a16:creationId xmlns:a16="http://schemas.microsoft.com/office/drawing/2014/main" id="{431D7B52-26A1-4BD8-85D8-8331D810C342}"/>
              </a:ext>
            </a:extLst>
          </p:cNvPr>
          <p:cNvPicPr>
            <a:picLocks noGrp="1" noChangeAspect="1"/>
          </p:cNvPicPr>
          <p:nvPr>
            <p:ph idx="1"/>
          </p:nvPr>
        </p:nvPicPr>
        <p:blipFill>
          <a:blip r:embed="rId3"/>
          <a:stretch>
            <a:fillRect/>
          </a:stretch>
        </p:blipFill>
        <p:spPr>
          <a:xfrm>
            <a:off x="1177262" y="1887827"/>
            <a:ext cx="4527780" cy="4022725"/>
          </a:xfrm>
          <a:prstGeom prst="rect">
            <a:avLst/>
          </a:prstGeom>
        </p:spPr>
      </p:pic>
    </p:spTree>
    <p:extLst>
      <p:ext uri="{BB962C8B-B14F-4D97-AF65-F5344CB8AC3E}">
        <p14:creationId xmlns:p14="http://schemas.microsoft.com/office/powerpoint/2010/main" val="673063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60F72A-9A9A-4C4B-817A-924CD3C4132F}"/>
              </a:ext>
            </a:extLst>
          </p:cNvPr>
          <p:cNvSpPr>
            <a:spLocks noGrp="1"/>
          </p:cNvSpPr>
          <p:nvPr>
            <p:ph type="title"/>
          </p:nvPr>
        </p:nvSpPr>
        <p:spPr/>
        <p:txBody>
          <a:bodyPr/>
          <a:lstStyle/>
          <a:p>
            <a:r>
              <a:rPr lang="pt-BR" dirty="0"/>
              <a:t>DAG - </a:t>
            </a:r>
            <a:r>
              <a:rPr lang="en-GB" dirty="0"/>
              <a:t> Directed Acyclic Graph</a:t>
            </a:r>
          </a:p>
        </p:txBody>
      </p:sp>
      <p:pic>
        <p:nvPicPr>
          <p:cNvPr id="1026" name="Picture 2" descr="DAGScheduler Transforming RDD Lineage Into Stage DAG">
            <a:extLst>
              <a:ext uri="{FF2B5EF4-FFF2-40B4-BE49-F238E27FC236}">
                <a16:creationId xmlns:a16="http://schemas.microsoft.com/office/drawing/2014/main" id="{C10D2E0E-167C-4544-9F01-BE36337980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83773" y="1879513"/>
            <a:ext cx="3171907"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B88658D5-B1FD-4C08-8BAE-51A9D3664840}"/>
              </a:ext>
            </a:extLst>
          </p:cNvPr>
          <p:cNvSpPr/>
          <p:nvPr/>
        </p:nvSpPr>
        <p:spPr>
          <a:xfrm>
            <a:off x="1227513" y="2041943"/>
            <a:ext cx="6096000" cy="1754326"/>
          </a:xfrm>
          <a:prstGeom prst="rect">
            <a:avLst/>
          </a:prstGeom>
        </p:spPr>
        <p:txBody>
          <a:bodyPr>
            <a:spAutoFit/>
          </a:bodyPr>
          <a:lstStyle/>
          <a:p>
            <a:r>
              <a:rPr lang="en-GB" dirty="0"/>
              <a:t>Based on the provided search results, a Directed Acyclic Graph (DAG) in Apache Spark represents the logical execution plan of a computation. </a:t>
            </a:r>
          </a:p>
          <a:p>
            <a:endParaRPr lang="en-GB" dirty="0"/>
          </a:p>
          <a:p>
            <a:r>
              <a:rPr lang="en-GB" dirty="0"/>
              <a:t>It’s a series of stages (each containing tasks) that detail the sequence of transformations and operations applied to data.</a:t>
            </a:r>
          </a:p>
        </p:txBody>
      </p:sp>
    </p:spTree>
    <p:extLst>
      <p:ext uri="{BB962C8B-B14F-4D97-AF65-F5344CB8AC3E}">
        <p14:creationId xmlns:p14="http://schemas.microsoft.com/office/powerpoint/2010/main" val="1581527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1FED1-2971-472D-9FC2-EE0CCAB48F2A}"/>
              </a:ext>
            </a:extLst>
          </p:cNvPr>
          <p:cNvSpPr>
            <a:spLocks noGrp="1"/>
          </p:cNvSpPr>
          <p:nvPr>
            <p:ph type="title"/>
          </p:nvPr>
        </p:nvSpPr>
        <p:spPr/>
        <p:txBody>
          <a:bodyPr/>
          <a:lstStyle/>
          <a:p>
            <a:r>
              <a:rPr lang="pt-BR" dirty="0" err="1"/>
              <a:t>Lazy</a:t>
            </a:r>
            <a:r>
              <a:rPr lang="pt-BR" dirty="0"/>
              <a:t> </a:t>
            </a:r>
            <a:r>
              <a:rPr lang="pt-BR" dirty="0" err="1"/>
              <a:t>Evaluation</a:t>
            </a:r>
            <a:endParaRPr lang="en-GB" dirty="0"/>
          </a:p>
        </p:txBody>
      </p:sp>
      <p:sp>
        <p:nvSpPr>
          <p:cNvPr id="3" name="Espaço Reservado para Conteúdo 2">
            <a:extLst>
              <a:ext uri="{FF2B5EF4-FFF2-40B4-BE49-F238E27FC236}">
                <a16:creationId xmlns:a16="http://schemas.microsoft.com/office/drawing/2014/main" id="{1ED83243-0ACA-4FF1-A23D-2ED0FAD83490}"/>
              </a:ext>
            </a:extLst>
          </p:cNvPr>
          <p:cNvSpPr>
            <a:spLocks noGrp="1"/>
          </p:cNvSpPr>
          <p:nvPr>
            <p:ph idx="1"/>
          </p:nvPr>
        </p:nvSpPr>
        <p:spPr/>
        <p:txBody>
          <a:bodyPr>
            <a:normAutofit/>
          </a:bodyPr>
          <a:lstStyle/>
          <a:p>
            <a:r>
              <a:rPr lang="en-GB" dirty="0"/>
              <a:t>Lazy evaluation is a key concept in Apache Spark that enables efficient processing of large-scale data. </a:t>
            </a:r>
          </a:p>
          <a:p>
            <a:r>
              <a:rPr lang="en-GB" dirty="0"/>
              <a:t>It allows Spark to </a:t>
            </a:r>
            <a:r>
              <a:rPr lang="en-GB" b="1" dirty="0"/>
              <a:t>delay the execution</a:t>
            </a:r>
            <a:r>
              <a:rPr lang="en-GB" dirty="0"/>
              <a:t> of transformations until an action is triggered, reducing the computational overhead and memory usage.</a:t>
            </a:r>
          </a:p>
          <a:p>
            <a:pPr marL="0" indent="0">
              <a:buNone/>
            </a:pPr>
            <a:r>
              <a:rPr lang="en-GB" dirty="0"/>
              <a:t>  Lazy evaluation provides several benefits:</a:t>
            </a:r>
          </a:p>
          <a:p>
            <a:pPr lvl="1"/>
            <a:r>
              <a:rPr lang="en-GB" b="1" dirty="0"/>
              <a:t>Efficiency</a:t>
            </a:r>
            <a:r>
              <a:rPr lang="en-GB" dirty="0"/>
              <a:t>: By delaying the execution of transformations, Spark can optimize the computation path and reduce the number of passes over the data.</a:t>
            </a:r>
          </a:p>
          <a:p>
            <a:pPr lvl="1"/>
            <a:r>
              <a:rPr lang="en-GB" b="1" dirty="0"/>
              <a:t>Memory Savings</a:t>
            </a:r>
            <a:r>
              <a:rPr lang="en-GB" dirty="0"/>
              <a:t>: Only the necessary data is processed, reducing memory consumption and avoiding unnecessary data loading.</a:t>
            </a:r>
          </a:p>
          <a:p>
            <a:pPr lvl="1"/>
            <a:r>
              <a:rPr lang="en-GB" b="1" dirty="0"/>
              <a:t>Flexibility</a:t>
            </a:r>
            <a:r>
              <a:rPr lang="en-GB" dirty="0"/>
              <a:t>: Lazy evaluation enables Spark to handle infinite data structures, as it only processes the data required for the requested result.</a:t>
            </a:r>
          </a:p>
          <a:p>
            <a:endParaRPr lang="en-GB" dirty="0"/>
          </a:p>
        </p:txBody>
      </p:sp>
    </p:spTree>
    <p:extLst>
      <p:ext uri="{BB962C8B-B14F-4D97-AF65-F5344CB8AC3E}">
        <p14:creationId xmlns:p14="http://schemas.microsoft.com/office/powerpoint/2010/main" val="2196228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2E0F0E-2DE1-43CC-A3E7-1457B5B663BC}"/>
              </a:ext>
            </a:extLst>
          </p:cNvPr>
          <p:cNvSpPr>
            <a:spLocks noGrp="1"/>
          </p:cNvSpPr>
          <p:nvPr>
            <p:ph type="title"/>
          </p:nvPr>
        </p:nvSpPr>
        <p:spPr/>
        <p:txBody>
          <a:bodyPr/>
          <a:lstStyle/>
          <a:p>
            <a:r>
              <a:rPr lang="en-GB" dirty="0"/>
              <a:t>Spark Transforms vs. Actions</a:t>
            </a:r>
          </a:p>
        </p:txBody>
      </p:sp>
      <p:sp>
        <p:nvSpPr>
          <p:cNvPr id="3" name="Espaço Reservado para Conteúdo 2">
            <a:extLst>
              <a:ext uri="{FF2B5EF4-FFF2-40B4-BE49-F238E27FC236}">
                <a16:creationId xmlns:a16="http://schemas.microsoft.com/office/drawing/2014/main" id="{9C64C4CB-B301-4292-B706-6AF1E448688E}"/>
              </a:ext>
            </a:extLst>
          </p:cNvPr>
          <p:cNvSpPr>
            <a:spLocks noGrp="1"/>
          </p:cNvSpPr>
          <p:nvPr>
            <p:ph idx="1"/>
          </p:nvPr>
        </p:nvSpPr>
        <p:spPr/>
        <p:txBody>
          <a:bodyPr>
            <a:normAutofit/>
          </a:bodyPr>
          <a:lstStyle/>
          <a:p>
            <a:r>
              <a:rPr lang="en-GB" b="1" dirty="0"/>
              <a:t>Transformation</a:t>
            </a:r>
            <a:r>
              <a:rPr lang="en-GB" dirty="0"/>
              <a:t> in Apache Spark refers to a function that produces a new Data Abstraction from an existing Data Abstraction, without modifying the original data. </a:t>
            </a:r>
          </a:p>
          <a:p>
            <a:r>
              <a:rPr lang="en-GB" dirty="0"/>
              <a:t>Transformations are lazy, meaning they don’t actually perform the computation until an </a:t>
            </a:r>
            <a:r>
              <a:rPr lang="en-GB" b="1" dirty="0"/>
              <a:t>Action</a:t>
            </a:r>
            <a:r>
              <a:rPr lang="en-GB" dirty="0"/>
              <a:t> is triggered. This allows Spark to optimize the execution plan and avoid unnecessary work.</a:t>
            </a:r>
          </a:p>
          <a:p>
            <a:r>
              <a:rPr lang="en-GB" dirty="0"/>
              <a:t>Transformations</a:t>
            </a:r>
          </a:p>
          <a:p>
            <a:pPr lvl="1"/>
            <a:r>
              <a:rPr lang="en-GB" dirty="0"/>
              <a:t>Create new </a:t>
            </a:r>
            <a:r>
              <a:rPr lang="en-GB" dirty="0" err="1"/>
              <a:t>DataFrames</a:t>
            </a:r>
            <a:r>
              <a:rPr lang="en-GB" dirty="0"/>
              <a:t> or RDDs from existing ones</a:t>
            </a:r>
          </a:p>
          <a:p>
            <a:pPr lvl="1"/>
            <a:r>
              <a:rPr lang="en-GB" dirty="0"/>
              <a:t>Produce intermediate results, which are stored in memory or disk</a:t>
            </a:r>
          </a:p>
          <a:p>
            <a:pPr lvl="1"/>
            <a:r>
              <a:rPr lang="en-GB" dirty="0"/>
              <a:t>Are lazy operations, meaning they don’t execute immediately</a:t>
            </a:r>
          </a:p>
          <a:p>
            <a:pPr lvl="1"/>
            <a:r>
              <a:rPr lang="en-GB" dirty="0"/>
              <a:t>Examples: map, filter, </a:t>
            </a:r>
            <a:r>
              <a:rPr lang="en-GB" dirty="0" err="1"/>
              <a:t>groupBy</a:t>
            </a:r>
            <a:r>
              <a:rPr lang="en-GB" dirty="0"/>
              <a:t>, pivot, join</a:t>
            </a:r>
          </a:p>
          <a:p>
            <a:pPr lvl="1"/>
            <a:r>
              <a:rPr lang="en-GB" dirty="0"/>
              <a:t>Transformations do not write data to external storage; instead, they create new in-memory representations of the data</a:t>
            </a:r>
          </a:p>
        </p:txBody>
      </p:sp>
    </p:spTree>
    <p:extLst>
      <p:ext uri="{BB962C8B-B14F-4D97-AF65-F5344CB8AC3E}">
        <p14:creationId xmlns:p14="http://schemas.microsoft.com/office/powerpoint/2010/main" val="2006831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85625-DC26-4B40-91D5-D22BBC4B2557}"/>
              </a:ext>
            </a:extLst>
          </p:cNvPr>
          <p:cNvSpPr>
            <a:spLocks noGrp="1"/>
          </p:cNvSpPr>
          <p:nvPr>
            <p:ph type="title"/>
          </p:nvPr>
        </p:nvSpPr>
        <p:spPr/>
        <p:txBody>
          <a:bodyPr/>
          <a:lstStyle/>
          <a:p>
            <a:r>
              <a:rPr lang="en-GB" dirty="0"/>
              <a:t>Spark Transforms vs. Actions</a:t>
            </a:r>
          </a:p>
        </p:txBody>
      </p:sp>
      <p:sp>
        <p:nvSpPr>
          <p:cNvPr id="3" name="Espaço Reservado para Conteúdo 2">
            <a:extLst>
              <a:ext uri="{FF2B5EF4-FFF2-40B4-BE49-F238E27FC236}">
                <a16:creationId xmlns:a16="http://schemas.microsoft.com/office/drawing/2014/main" id="{7D450185-ACBB-425A-B5F0-B5A5ACBEB759}"/>
              </a:ext>
            </a:extLst>
          </p:cNvPr>
          <p:cNvSpPr>
            <a:spLocks noGrp="1"/>
          </p:cNvSpPr>
          <p:nvPr>
            <p:ph idx="1"/>
          </p:nvPr>
        </p:nvSpPr>
        <p:spPr/>
        <p:txBody>
          <a:bodyPr>
            <a:normAutofit/>
          </a:bodyPr>
          <a:lstStyle/>
          <a:p>
            <a:r>
              <a:rPr lang="en-GB" dirty="0"/>
              <a:t>Actions</a:t>
            </a:r>
          </a:p>
          <a:p>
            <a:pPr lvl="1"/>
            <a:r>
              <a:rPr lang="en-GB" dirty="0"/>
              <a:t>Trigger the execution of transformations, materializing the intermediate results</a:t>
            </a:r>
          </a:p>
          <a:p>
            <a:pPr lvl="1"/>
            <a:r>
              <a:rPr lang="en-GB" dirty="0"/>
              <a:t>Produce final output, which can be written to external storage (e.g., files, databases)</a:t>
            </a:r>
          </a:p>
          <a:p>
            <a:pPr lvl="1"/>
            <a:r>
              <a:rPr lang="en-GB" dirty="0"/>
              <a:t>Examples: count, collect, save, write</a:t>
            </a:r>
          </a:p>
          <a:p>
            <a:pPr lvl="1"/>
            <a:r>
              <a:rPr lang="en-GB" dirty="0"/>
              <a:t>Actions are responsible for evaluating the transformations and producing the final result</a:t>
            </a:r>
          </a:p>
          <a:p>
            <a:r>
              <a:rPr lang="en-GB" dirty="0"/>
              <a:t>To illustrate the difference, consider a simple example:</a:t>
            </a:r>
          </a:p>
          <a:p>
            <a:pPr lvl="1"/>
            <a:r>
              <a:rPr lang="en-GB" dirty="0" err="1">
                <a:highlight>
                  <a:srgbClr val="FFFF00"/>
                </a:highlight>
              </a:rPr>
              <a:t>df.filter</a:t>
            </a:r>
            <a:r>
              <a:rPr lang="en-GB" dirty="0">
                <a:highlight>
                  <a:srgbClr val="FFFF00"/>
                </a:highlight>
              </a:rPr>
              <a:t>(</a:t>
            </a:r>
            <a:r>
              <a:rPr lang="en-GB" dirty="0" err="1">
                <a:highlight>
                  <a:srgbClr val="FFFF00"/>
                </a:highlight>
              </a:rPr>
              <a:t>df.column</a:t>
            </a:r>
            <a:r>
              <a:rPr lang="en-GB" dirty="0">
                <a:highlight>
                  <a:srgbClr val="FFFF00"/>
                </a:highlight>
              </a:rPr>
              <a:t> &gt; 5)</a:t>
            </a:r>
            <a:r>
              <a:rPr lang="en-GB" dirty="0"/>
              <a:t> is a transformation, creating a new </a:t>
            </a:r>
            <a:r>
              <a:rPr lang="en-GB" dirty="0" err="1"/>
              <a:t>DataFrame</a:t>
            </a:r>
            <a:r>
              <a:rPr lang="en-GB" dirty="0"/>
              <a:t> with filtered rows.</a:t>
            </a:r>
          </a:p>
          <a:p>
            <a:pPr lvl="1"/>
            <a:r>
              <a:rPr lang="en-GB" dirty="0" err="1">
                <a:highlight>
                  <a:srgbClr val="FFFF00"/>
                </a:highlight>
              </a:rPr>
              <a:t>df.filter</a:t>
            </a:r>
            <a:r>
              <a:rPr lang="en-GB" dirty="0">
                <a:highlight>
                  <a:srgbClr val="FFFF00"/>
                </a:highlight>
              </a:rPr>
              <a:t>(</a:t>
            </a:r>
            <a:r>
              <a:rPr lang="en-GB" dirty="0" err="1">
                <a:highlight>
                  <a:srgbClr val="FFFF00"/>
                </a:highlight>
              </a:rPr>
              <a:t>df.column</a:t>
            </a:r>
            <a:r>
              <a:rPr lang="en-GB" dirty="0">
                <a:highlight>
                  <a:srgbClr val="FFFF00"/>
                </a:highlight>
              </a:rPr>
              <a:t> &gt; 5).count()</a:t>
            </a:r>
            <a:r>
              <a:rPr lang="en-GB" dirty="0"/>
              <a:t> is an action, triggering the execution of the filter transformation and producing a count of the filtered rows.</a:t>
            </a:r>
          </a:p>
          <a:p>
            <a:r>
              <a:rPr lang="en-GB" dirty="0"/>
              <a:t>In summary, transformations create intermediate results, while actions materialize these results and produce the final output. Understanding the distinction between transformations and actions is crucial for efficient and effective data processing in Spark </a:t>
            </a:r>
            <a:r>
              <a:rPr lang="en-GB" dirty="0" err="1"/>
              <a:t>DataFrames</a:t>
            </a:r>
            <a:r>
              <a:rPr lang="en-GB" dirty="0"/>
              <a:t>.</a:t>
            </a:r>
          </a:p>
        </p:txBody>
      </p:sp>
    </p:spTree>
    <p:extLst>
      <p:ext uri="{BB962C8B-B14F-4D97-AF65-F5344CB8AC3E}">
        <p14:creationId xmlns:p14="http://schemas.microsoft.com/office/powerpoint/2010/main" val="337490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24FC26-1852-4C50-AED9-D39F306C616F}"/>
              </a:ext>
            </a:extLst>
          </p:cNvPr>
          <p:cNvSpPr>
            <a:spLocks noGrp="1"/>
          </p:cNvSpPr>
          <p:nvPr>
            <p:ph type="title"/>
          </p:nvPr>
        </p:nvSpPr>
        <p:spPr/>
        <p:txBody>
          <a:bodyPr/>
          <a:lstStyle/>
          <a:p>
            <a:r>
              <a:rPr lang="en-GB" dirty="0"/>
              <a:t>What is Apache Spark?</a:t>
            </a:r>
          </a:p>
        </p:txBody>
      </p:sp>
      <p:sp>
        <p:nvSpPr>
          <p:cNvPr id="3" name="Espaço Reservado para Conteúdo 2">
            <a:extLst>
              <a:ext uri="{FF2B5EF4-FFF2-40B4-BE49-F238E27FC236}">
                <a16:creationId xmlns:a16="http://schemas.microsoft.com/office/drawing/2014/main" id="{D04F3230-33A6-4E4C-83C4-E68C4EAA262D}"/>
              </a:ext>
            </a:extLst>
          </p:cNvPr>
          <p:cNvSpPr>
            <a:spLocks noGrp="1"/>
          </p:cNvSpPr>
          <p:nvPr>
            <p:ph idx="1"/>
          </p:nvPr>
        </p:nvSpPr>
        <p:spPr/>
        <p:txBody>
          <a:bodyPr/>
          <a:lstStyle/>
          <a:p>
            <a:endParaRPr lang="en-GB" dirty="0"/>
          </a:p>
          <a:p>
            <a:pPr marL="201168" lvl="1" indent="0">
              <a:buNone/>
            </a:pPr>
            <a:r>
              <a:rPr lang="en-GB" dirty="0"/>
              <a:t>Apache Spark™ is a multi-language engine for executing data engineering, data science, and machine learning on single-node machines or clusters.</a:t>
            </a:r>
          </a:p>
          <a:p>
            <a:pPr lvl="1"/>
            <a:endParaRPr lang="en-GB" dirty="0"/>
          </a:p>
          <a:p>
            <a:pPr marL="201168" lvl="1" indent="0">
              <a:buNone/>
            </a:pPr>
            <a:r>
              <a:rPr lang="en-GB" b="1" dirty="0"/>
              <a:t>Key Features:</a:t>
            </a:r>
            <a:endParaRPr lang="en-GB" dirty="0"/>
          </a:p>
          <a:p>
            <a:pPr lvl="2"/>
            <a:r>
              <a:rPr lang="en-GB" b="1" dirty="0"/>
              <a:t>Batch/streaming data: </a:t>
            </a:r>
            <a:r>
              <a:rPr lang="en-GB" dirty="0"/>
              <a:t>Unify the processing of your data in batches and real-time streaming, using your preferred language: Python, SQL, Scala, Java or R.</a:t>
            </a:r>
          </a:p>
          <a:p>
            <a:pPr lvl="2"/>
            <a:r>
              <a:rPr lang="en-GB" b="1" dirty="0"/>
              <a:t>SQL analytics: </a:t>
            </a:r>
            <a:r>
              <a:rPr lang="en-GB" dirty="0"/>
              <a:t>Execute fast, distributed ANSI SQL queries for dashboarding and ad-hoc reporting. Runs faster than most data warehouses.</a:t>
            </a:r>
            <a:endParaRPr lang="en-GB" b="1" dirty="0"/>
          </a:p>
          <a:p>
            <a:pPr lvl="2"/>
            <a:r>
              <a:rPr lang="en-GB" b="1" dirty="0"/>
              <a:t>Data science at scale: </a:t>
            </a:r>
            <a:r>
              <a:rPr lang="en-GB" dirty="0"/>
              <a:t>Perform Exploratory Data Analysis (EDA) on petabyte-scale data without having to resort to </a:t>
            </a:r>
            <a:r>
              <a:rPr lang="en-GB" dirty="0" err="1"/>
              <a:t>downsampling</a:t>
            </a:r>
            <a:r>
              <a:rPr lang="en-GB" dirty="0"/>
              <a:t>.</a:t>
            </a:r>
          </a:p>
          <a:p>
            <a:pPr lvl="2"/>
            <a:r>
              <a:rPr lang="en-GB" b="1" dirty="0"/>
              <a:t>Machine learning: </a:t>
            </a:r>
            <a:r>
              <a:rPr lang="en-GB" dirty="0"/>
              <a:t>Train machine learning algorithms on a laptop and use the same code to scale to fault-tolerant clusters of thousands of machines.</a:t>
            </a:r>
          </a:p>
          <a:p>
            <a:pPr lvl="2"/>
            <a:endParaRPr lang="en-GB" dirty="0"/>
          </a:p>
          <a:p>
            <a:pPr lvl="1"/>
            <a:r>
              <a:rPr lang="en-GB" dirty="0"/>
              <a:t>Simple. Fast. Scalable. Unified.</a:t>
            </a:r>
          </a:p>
          <a:p>
            <a:endParaRPr lang="en-GB" dirty="0"/>
          </a:p>
        </p:txBody>
      </p:sp>
    </p:spTree>
    <p:extLst>
      <p:ext uri="{BB962C8B-B14F-4D97-AF65-F5344CB8AC3E}">
        <p14:creationId xmlns:p14="http://schemas.microsoft.com/office/powerpoint/2010/main" val="277463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CB7EE-EC96-4B4B-8478-AD86E82F1119}"/>
              </a:ext>
            </a:extLst>
          </p:cNvPr>
          <p:cNvSpPr>
            <a:spLocks noGrp="1"/>
          </p:cNvSpPr>
          <p:nvPr>
            <p:ph type="title"/>
          </p:nvPr>
        </p:nvSpPr>
        <p:spPr/>
        <p:txBody>
          <a:bodyPr/>
          <a:lstStyle/>
          <a:p>
            <a:r>
              <a:rPr lang="en-GB" dirty="0"/>
              <a:t>Catalyst Optimizer</a:t>
            </a:r>
          </a:p>
        </p:txBody>
      </p:sp>
      <p:sp>
        <p:nvSpPr>
          <p:cNvPr id="3" name="Espaço Reservado para Conteúdo 2">
            <a:extLst>
              <a:ext uri="{FF2B5EF4-FFF2-40B4-BE49-F238E27FC236}">
                <a16:creationId xmlns:a16="http://schemas.microsoft.com/office/drawing/2014/main" id="{23824600-D876-448B-A80A-18D70810D8A2}"/>
              </a:ext>
            </a:extLst>
          </p:cNvPr>
          <p:cNvSpPr>
            <a:spLocks noGrp="1"/>
          </p:cNvSpPr>
          <p:nvPr>
            <p:ph idx="1"/>
          </p:nvPr>
        </p:nvSpPr>
        <p:spPr/>
        <p:txBody>
          <a:bodyPr>
            <a:normAutofit/>
          </a:bodyPr>
          <a:lstStyle/>
          <a:p>
            <a:r>
              <a:rPr lang="en-GB" dirty="0"/>
              <a:t>The Catalyst Optimizer is </a:t>
            </a:r>
            <a:r>
              <a:rPr lang="en-GB" b="1" dirty="0"/>
              <a:t>a core component of Apache Spark’s SQL engine, responsible for optimizing the execution of Spark SQL queries</a:t>
            </a:r>
            <a:r>
              <a:rPr lang="en-GB" dirty="0"/>
              <a:t>. It leverages advanced programming language features, such as Scala’s pattern matching, to build an extensible query optimizer.</a:t>
            </a:r>
          </a:p>
          <a:p>
            <a:r>
              <a:rPr lang="en-GB" b="1" dirty="0"/>
              <a:t>Key Features</a:t>
            </a:r>
          </a:p>
          <a:p>
            <a:pPr lvl="1"/>
            <a:r>
              <a:rPr lang="en-GB" b="1" dirty="0"/>
              <a:t>Rule-based optimization</a:t>
            </a:r>
            <a:r>
              <a:rPr lang="en-GB" dirty="0"/>
              <a:t>: Catalyst Optimizer applies a set of predefined rules to manipulate the query plan, enabling optimizations such as predicate pushdown, projection pruning, and filter pushing.</a:t>
            </a:r>
          </a:p>
          <a:p>
            <a:pPr lvl="1"/>
            <a:r>
              <a:rPr lang="en-GB" b="1" dirty="0"/>
              <a:t>Cost-based optimization</a:t>
            </a:r>
            <a:r>
              <a:rPr lang="en-GB" dirty="0"/>
              <a:t>: The optimizer uses a cost model to select the most efficient physical plan from multiple options.</a:t>
            </a:r>
          </a:p>
          <a:p>
            <a:pPr lvl="1"/>
            <a:r>
              <a:rPr lang="en-GB" b="1" dirty="0"/>
              <a:t>Extensibility</a:t>
            </a:r>
            <a:r>
              <a:rPr lang="en-GB" dirty="0"/>
              <a:t>: Developers can extend the optimizer by adding data source-specific rules, supporting new data types, and integrating with external systems.</a:t>
            </a:r>
          </a:p>
          <a:p>
            <a:pPr lvl="1"/>
            <a:r>
              <a:rPr lang="en-GB" b="1" dirty="0"/>
              <a:t>Phase-based optimization</a:t>
            </a:r>
            <a:r>
              <a:rPr lang="en-GB" dirty="0"/>
              <a:t>: The optimizer consists of several phases, including analysis, logical optimization, physical planning, and code generation, each addressing specific aspects of the query execution.</a:t>
            </a:r>
          </a:p>
          <a:p>
            <a:endParaRPr lang="en-GB" dirty="0"/>
          </a:p>
        </p:txBody>
      </p:sp>
    </p:spTree>
    <p:extLst>
      <p:ext uri="{BB962C8B-B14F-4D97-AF65-F5344CB8AC3E}">
        <p14:creationId xmlns:p14="http://schemas.microsoft.com/office/powerpoint/2010/main" val="3707587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46084-520A-4AFE-B9ED-2077FDDEC5A9}"/>
              </a:ext>
            </a:extLst>
          </p:cNvPr>
          <p:cNvSpPr>
            <a:spLocks noGrp="1"/>
          </p:cNvSpPr>
          <p:nvPr>
            <p:ph type="title"/>
          </p:nvPr>
        </p:nvSpPr>
        <p:spPr/>
        <p:txBody>
          <a:bodyPr/>
          <a:lstStyle/>
          <a:p>
            <a:r>
              <a:rPr lang="en-GB" dirty="0"/>
              <a:t>Catalyst Optimizer</a:t>
            </a:r>
          </a:p>
        </p:txBody>
      </p:sp>
      <p:sp>
        <p:nvSpPr>
          <p:cNvPr id="3" name="Espaço Reservado para Conteúdo 2">
            <a:extLst>
              <a:ext uri="{FF2B5EF4-FFF2-40B4-BE49-F238E27FC236}">
                <a16:creationId xmlns:a16="http://schemas.microsoft.com/office/drawing/2014/main" id="{36E12CCC-68FA-48C4-99D9-158B4A20B138}"/>
              </a:ext>
            </a:extLst>
          </p:cNvPr>
          <p:cNvSpPr>
            <a:spLocks noGrp="1"/>
          </p:cNvSpPr>
          <p:nvPr>
            <p:ph idx="1"/>
          </p:nvPr>
        </p:nvSpPr>
        <p:spPr/>
        <p:txBody>
          <a:bodyPr>
            <a:normAutofit fontScale="92500" lnSpcReduction="10000"/>
          </a:bodyPr>
          <a:lstStyle/>
          <a:p>
            <a:r>
              <a:rPr lang="en-GB" dirty="0"/>
              <a:t>Phases of Optimization</a:t>
            </a:r>
          </a:p>
          <a:p>
            <a:pPr lvl="1"/>
            <a:r>
              <a:rPr lang="en-GB" dirty="0"/>
              <a:t>Analysis: Resolves types for all columns and identifies the query’s logical structure.</a:t>
            </a:r>
          </a:p>
          <a:p>
            <a:pPr lvl="1"/>
            <a:r>
              <a:rPr lang="en-GB" dirty="0"/>
              <a:t>Logical Optimization: Applies rule-based optimizations, such as predicate pushdown and projection pruning, to the logical plan.</a:t>
            </a:r>
          </a:p>
          <a:p>
            <a:pPr lvl="1"/>
            <a:r>
              <a:rPr lang="en-GB" dirty="0"/>
              <a:t>Physical Planning: Generates one or more physical plans using physical operators that match the Spark execution engine.</a:t>
            </a:r>
          </a:p>
          <a:p>
            <a:pPr lvl="1"/>
            <a:r>
              <a:rPr lang="en-GB" dirty="0"/>
              <a:t>Code Generation: Converts the optimized logical plan into bytecode that can be executed on each machine in the cluster.</a:t>
            </a:r>
          </a:p>
          <a:p>
            <a:r>
              <a:rPr lang="en-GB" dirty="0"/>
              <a:t>Examples of Optimization Techniques</a:t>
            </a:r>
          </a:p>
          <a:p>
            <a:pPr lvl="1"/>
            <a:r>
              <a:rPr lang="en-GB" dirty="0"/>
              <a:t>Join Reordering: Catalyst determines the most efficient order to join tables based on their sizes, reducing data shuffling during join operations.</a:t>
            </a:r>
          </a:p>
          <a:p>
            <a:pPr lvl="1"/>
            <a:r>
              <a:rPr lang="en-GB" dirty="0"/>
              <a:t>Filter Pushdown: Pushes filters into data sources that support predicate pushdown, reducing the amount of data processed.</a:t>
            </a:r>
          </a:p>
          <a:p>
            <a:pPr lvl="1"/>
            <a:r>
              <a:rPr lang="en-GB" dirty="0"/>
              <a:t>Projection Pruning: Eliminates columns not needed in the query result, reducing memory usage and I/O operations.</a:t>
            </a:r>
          </a:p>
        </p:txBody>
      </p:sp>
    </p:spTree>
    <p:extLst>
      <p:ext uri="{BB962C8B-B14F-4D97-AF65-F5344CB8AC3E}">
        <p14:creationId xmlns:p14="http://schemas.microsoft.com/office/powerpoint/2010/main" val="2585724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95A0C-16D9-4B27-917B-65121A0A1863}"/>
              </a:ext>
            </a:extLst>
          </p:cNvPr>
          <p:cNvSpPr>
            <a:spLocks noGrp="1"/>
          </p:cNvSpPr>
          <p:nvPr>
            <p:ph type="title"/>
          </p:nvPr>
        </p:nvSpPr>
        <p:spPr/>
        <p:txBody>
          <a:bodyPr/>
          <a:lstStyle/>
          <a:p>
            <a:r>
              <a:rPr lang="en-GB" dirty="0"/>
              <a:t>Catalyst Optimizer</a:t>
            </a:r>
          </a:p>
        </p:txBody>
      </p:sp>
      <p:pic>
        <p:nvPicPr>
          <p:cNvPr id="5122" name="Picture 2" descr="Catalyst blog figure 2">
            <a:extLst>
              <a:ext uri="{FF2B5EF4-FFF2-40B4-BE49-F238E27FC236}">
                <a16:creationId xmlns:a16="http://schemas.microsoft.com/office/drawing/2014/main" id="{45E9E6D4-05BB-4FD8-901D-760386B31F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2555558"/>
            <a:ext cx="9753600"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924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3351D-61A9-4328-BE28-1113D78917EB}"/>
              </a:ext>
            </a:extLst>
          </p:cNvPr>
          <p:cNvSpPr>
            <a:spLocks noGrp="1"/>
          </p:cNvSpPr>
          <p:nvPr>
            <p:ph type="title"/>
          </p:nvPr>
        </p:nvSpPr>
        <p:spPr/>
        <p:txBody>
          <a:bodyPr/>
          <a:lstStyle/>
          <a:p>
            <a:r>
              <a:rPr lang="en-GB" dirty="0"/>
              <a:t>Spark Shuffle Mechanism</a:t>
            </a:r>
          </a:p>
        </p:txBody>
      </p:sp>
      <p:sp>
        <p:nvSpPr>
          <p:cNvPr id="3" name="Espaço Reservado para Conteúdo 2">
            <a:extLst>
              <a:ext uri="{FF2B5EF4-FFF2-40B4-BE49-F238E27FC236}">
                <a16:creationId xmlns:a16="http://schemas.microsoft.com/office/drawing/2014/main" id="{3FA71DC2-F9B6-4B91-A127-CE2738CF5DEF}"/>
              </a:ext>
            </a:extLst>
          </p:cNvPr>
          <p:cNvSpPr>
            <a:spLocks noGrp="1"/>
          </p:cNvSpPr>
          <p:nvPr>
            <p:ph idx="1"/>
          </p:nvPr>
        </p:nvSpPr>
        <p:spPr/>
        <p:txBody>
          <a:bodyPr>
            <a:normAutofit/>
          </a:bodyPr>
          <a:lstStyle/>
          <a:p>
            <a:r>
              <a:rPr lang="en-GB" dirty="0"/>
              <a:t>Shuffling is a fundamental concept in Apache Spark, a distributed data processing framework. </a:t>
            </a:r>
          </a:p>
          <a:p>
            <a:r>
              <a:rPr lang="en-GB" dirty="0"/>
              <a:t>It refers to the process of redistributing or reorganizing data across the partitions of a distributed dataset. </a:t>
            </a:r>
          </a:p>
          <a:p>
            <a:r>
              <a:rPr lang="en-GB" dirty="0"/>
              <a:t>Shuffling is necessary when certain operations, such as grouping, aggregating, or joining data, require data to be rearranged to facilitate efficient processing.</a:t>
            </a:r>
          </a:p>
          <a:p>
            <a:pPr marL="0" indent="0">
              <a:buNone/>
            </a:pPr>
            <a:r>
              <a:rPr lang="en-GB" dirty="0"/>
              <a:t>  Shuffling occurs in Spark when:</a:t>
            </a:r>
          </a:p>
          <a:p>
            <a:pPr marL="749808" lvl="1" indent="-457200"/>
            <a:r>
              <a:rPr lang="en-GB" dirty="0"/>
              <a:t>Grouping or aggregating data: Operations like </a:t>
            </a:r>
            <a:r>
              <a:rPr lang="en-GB" dirty="0" err="1"/>
              <a:t>groupByKey</a:t>
            </a:r>
            <a:r>
              <a:rPr lang="en-GB" dirty="0"/>
              <a:t>, </a:t>
            </a:r>
            <a:r>
              <a:rPr lang="en-GB" dirty="0" err="1"/>
              <a:t>reduceByKey</a:t>
            </a:r>
            <a:r>
              <a:rPr lang="en-GB" dirty="0"/>
              <a:t>, or </a:t>
            </a:r>
            <a:r>
              <a:rPr lang="en-GB" dirty="0" err="1"/>
              <a:t>aggregateByKey</a:t>
            </a:r>
            <a:r>
              <a:rPr lang="en-GB" dirty="0"/>
              <a:t> require data to be rearranged to group similar values together.</a:t>
            </a:r>
          </a:p>
          <a:p>
            <a:pPr marL="749808" lvl="1" indent="-457200"/>
            <a:r>
              <a:rPr lang="en-GB" dirty="0"/>
              <a:t>Joining datasets: Shuffling is necessary when joining two datasets based on a common key, as it ensures that all values for a given key are co-located on the same partition.</a:t>
            </a:r>
          </a:p>
          <a:p>
            <a:pPr marL="749808" lvl="1" indent="-457200"/>
            <a:r>
              <a:rPr lang="en-GB" dirty="0"/>
              <a:t>Data skew: When data is not evenly distributed across partitions, shuffling helps to redistribute the data to balance the load.</a:t>
            </a:r>
          </a:p>
        </p:txBody>
      </p:sp>
    </p:spTree>
    <p:extLst>
      <p:ext uri="{BB962C8B-B14F-4D97-AF65-F5344CB8AC3E}">
        <p14:creationId xmlns:p14="http://schemas.microsoft.com/office/powerpoint/2010/main" val="2527410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3351D-61A9-4328-BE28-1113D78917EB}"/>
              </a:ext>
            </a:extLst>
          </p:cNvPr>
          <p:cNvSpPr>
            <a:spLocks noGrp="1"/>
          </p:cNvSpPr>
          <p:nvPr>
            <p:ph type="title"/>
          </p:nvPr>
        </p:nvSpPr>
        <p:spPr/>
        <p:txBody>
          <a:bodyPr/>
          <a:lstStyle/>
          <a:p>
            <a:r>
              <a:rPr lang="en-GB" dirty="0"/>
              <a:t>Spark Shuffle Mechanism</a:t>
            </a:r>
          </a:p>
        </p:txBody>
      </p:sp>
      <p:sp>
        <p:nvSpPr>
          <p:cNvPr id="3" name="Espaço Reservado para Conteúdo 2">
            <a:extLst>
              <a:ext uri="{FF2B5EF4-FFF2-40B4-BE49-F238E27FC236}">
                <a16:creationId xmlns:a16="http://schemas.microsoft.com/office/drawing/2014/main" id="{3FA71DC2-F9B6-4B91-A127-CE2738CF5DEF}"/>
              </a:ext>
            </a:extLst>
          </p:cNvPr>
          <p:cNvSpPr>
            <a:spLocks noGrp="1"/>
          </p:cNvSpPr>
          <p:nvPr>
            <p:ph idx="1"/>
          </p:nvPr>
        </p:nvSpPr>
        <p:spPr/>
        <p:txBody>
          <a:bodyPr>
            <a:normAutofit/>
          </a:bodyPr>
          <a:lstStyle/>
          <a:p>
            <a:r>
              <a:rPr lang="en-GB" dirty="0"/>
              <a:t>Shuffling can be a resource-intensive operation, affecting both time and network utilization. Transferring and reorganizing data across the network can significantly slow down processing, especially with large datasets.</a:t>
            </a:r>
          </a:p>
          <a:p>
            <a:r>
              <a:rPr lang="en-GB" dirty="0"/>
              <a:t>To minimize the impact of shuffling:</a:t>
            </a:r>
          </a:p>
          <a:p>
            <a:pPr marL="749808" lvl="1" indent="-457200"/>
            <a:r>
              <a:rPr lang="en-GB" dirty="0"/>
              <a:t>Use keys with a large range of values: This helps to distribute data more evenly across partitions.</a:t>
            </a:r>
          </a:p>
          <a:p>
            <a:pPr marL="749808" lvl="1" indent="-457200"/>
            <a:r>
              <a:rPr lang="en-GB" dirty="0"/>
              <a:t>Avoid unnecessary actions: Remove actions like count, show, or collect that can trigger redundant shuffling.</a:t>
            </a:r>
          </a:p>
          <a:p>
            <a:pPr marL="749808" lvl="1" indent="-457200"/>
            <a:r>
              <a:rPr lang="en-GB" dirty="0"/>
              <a:t>Cache or persist data: Use cache() or persist() to store intermediate results in memory or on disk, reducing the need for repeated shuffling.</a:t>
            </a:r>
          </a:p>
          <a:p>
            <a:pPr marL="749808" lvl="1" indent="-457200"/>
            <a:r>
              <a:rPr lang="en-GB" dirty="0"/>
              <a:t>Configure Spark settings: Adjust settings like </a:t>
            </a:r>
            <a:r>
              <a:rPr lang="en-GB" dirty="0" err="1"/>
              <a:t>spark.sql.adaptive.coalescePartitions.enabled</a:t>
            </a:r>
            <a:r>
              <a:rPr lang="en-GB" dirty="0"/>
              <a:t> to optimize partitioning and shuffling.</a:t>
            </a:r>
          </a:p>
          <a:p>
            <a:pPr marL="749808" lvl="1" indent="-457200"/>
            <a:r>
              <a:rPr lang="en-GB" dirty="0"/>
              <a:t>Use composite keys: Instead of using a single primary key, use composite keys to improve data distribution.</a:t>
            </a:r>
          </a:p>
        </p:txBody>
      </p:sp>
    </p:spTree>
    <p:extLst>
      <p:ext uri="{BB962C8B-B14F-4D97-AF65-F5344CB8AC3E}">
        <p14:creationId xmlns:p14="http://schemas.microsoft.com/office/powerpoint/2010/main" val="1117511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463296-93B1-4DBD-8E55-99A9D58DD189}"/>
              </a:ext>
            </a:extLst>
          </p:cNvPr>
          <p:cNvSpPr>
            <a:spLocks noGrp="1"/>
          </p:cNvSpPr>
          <p:nvPr>
            <p:ph type="title"/>
          </p:nvPr>
        </p:nvSpPr>
        <p:spPr/>
        <p:txBody>
          <a:bodyPr/>
          <a:lstStyle/>
          <a:p>
            <a:r>
              <a:rPr lang="en-GB" dirty="0"/>
              <a:t>Spark 3.x New Concepts</a:t>
            </a:r>
          </a:p>
        </p:txBody>
      </p:sp>
      <p:sp>
        <p:nvSpPr>
          <p:cNvPr id="3" name="Espaço Reservado para Conteúdo 2">
            <a:extLst>
              <a:ext uri="{FF2B5EF4-FFF2-40B4-BE49-F238E27FC236}">
                <a16:creationId xmlns:a16="http://schemas.microsoft.com/office/drawing/2014/main" id="{E341F206-CB58-4BE3-B74C-9AA593C36ACA}"/>
              </a:ext>
            </a:extLst>
          </p:cNvPr>
          <p:cNvSpPr>
            <a:spLocks noGrp="1"/>
          </p:cNvSpPr>
          <p:nvPr>
            <p:ph idx="1"/>
          </p:nvPr>
        </p:nvSpPr>
        <p:spPr>
          <a:xfrm>
            <a:off x="1097280" y="1845734"/>
            <a:ext cx="10058400" cy="4305684"/>
          </a:xfrm>
        </p:spPr>
        <p:txBody>
          <a:bodyPr>
            <a:normAutofit/>
          </a:bodyPr>
          <a:lstStyle/>
          <a:p>
            <a:r>
              <a:rPr lang="en-GB" b="1" dirty="0"/>
              <a:t>Dynamic Partition Pruning (DPP)</a:t>
            </a:r>
            <a:r>
              <a:rPr lang="en-GB" dirty="0"/>
              <a:t>: Introduced in Spark 3.0, DPP is a performance improvement for SQL analytics workloads. It enables the optimizer to prune partitions dynamically during query execution, reducing the amount of data being processed and improving query performance.</a:t>
            </a:r>
          </a:p>
          <a:p>
            <a:r>
              <a:rPr lang="en-GB" b="1" dirty="0"/>
              <a:t>Adaptive Query Execution</a:t>
            </a:r>
            <a:r>
              <a:rPr lang="en-GB" dirty="0"/>
              <a:t>: Spark 3.x introduces adaptive query execution, which allows the optimizer to adjust query plans based on runtime statistics. This feature helps optimize query performance and reduces the need for manual tuning.</a:t>
            </a:r>
          </a:p>
          <a:p>
            <a:r>
              <a:rPr lang="en-GB" b="1" dirty="0"/>
              <a:t>ANSI SQL Compliance</a:t>
            </a:r>
            <a:r>
              <a:rPr lang="en-GB" dirty="0"/>
              <a:t>: Spark 3.x improves ANSI SQL compliance, making it easier to integrate with BI tools and other SQL-based systems. This feature provides better support for standard SQL features and reduces the need for custom SQL syntax.</a:t>
            </a:r>
          </a:p>
          <a:p>
            <a:r>
              <a:rPr lang="en-GB" b="1" dirty="0"/>
              <a:t>Pandas API Redesign</a:t>
            </a:r>
            <a:r>
              <a:rPr lang="en-GB" dirty="0"/>
              <a:t>: The Pandas API has been redesigned in Spark 3.x, with improved type hints, new UDF types, and more Pythonic error handling. This redesign aims to make Pandas-based data processing more efficient and easier to use.</a:t>
            </a:r>
          </a:p>
          <a:p>
            <a:endParaRPr lang="en-GB" dirty="0"/>
          </a:p>
        </p:txBody>
      </p:sp>
    </p:spTree>
    <p:extLst>
      <p:ext uri="{BB962C8B-B14F-4D97-AF65-F5344CB8AC3E}">
        <p14:creationId xmlns:p14="http://schemas.microsoft.com/office/powerpoint/2010/main" val="3787603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1D2AFF-AE6D-47C6-85BF-73AB3B2B6F03}"/>
              </a:ext>
            </a:extLst>
          </p:cNvPr>
          <p:cNvSpPr>
            <a:spLocks noGrp="1"/>
          </p:cNvSpPr>
          <p:nvPr>
            <p:ph type="title"/>
          </p:nvPr>
        </p:nvSpPr>
        <p:spPr/>
        <p:txBody>
          <a:bodyPr/>
          <a:lstStyle/>
          <a:p>
            <a:r>
              <a:rPr lang="en-GB" dirty="0"/>
              <a:t>Spark 3.x New Concepts</a:t>
            </a:r>
          </a:p>
        </p:txBody>
      </p:sp>
      <p:sp>
        <p:nvSpPr>
          <p:cNvPr id="3" name="Espaço Reservado para Conteúdo 2">
            <a:extLst>
              <a:ext uri="{FF2B5EF4-FFF2-40B4-BE49-F238E27FC236}">
                <a16:creationId xmlns:a16="http://schemas.microsoft.com/office/drawing/2014/main" id="{E8350072-5D5D-4CA6-B0E9-EEBEA34186A9}"/>
              </a:ext>
            </a:extLst>
          </p:cNvPr>
          <p:cNvSpPr>
            <a:spLocks noGrp="1"/>
          </p:cNvSpPr>
          <p:nvPr>
            <p:ph idx="1"/>
          </p:nvPr>
        </p:nvSpPr>
        <p:spPr/>
        <p:txBody>
          <a:bodyPr/>
          <a:lstStyle/>
          <a:p>
            <a:r>
              <a:rPr lang="en-GB" b="1" dirty="0" err="1"/>
              <a:t>Trigger.AvailableNow</a:t>
            </a:r>
            <a:r>
              <a:rPr lang="en-GB" dirty="0"/>
              <a:t>: Introduced in Spark 3.3.0, </a:t>
            </a:r>
            <a:r>
              <a:rPr lang="en-GB" dirty="0" err="1"/>
              <a:t>Trigger.AvailableNow</a:t>
            </a:r>
            <a:r>
              <a:rPr lang="en-GB" dirty="0"/>
              <a:t> allows running streaming queries like </a:t>
            </a:r>
            <a:r>
              <a:rPr lang="en-GB" dirty="0" err="1"/>
              <a:t>Trigger.Once</a:t>
            </a:r>
            <a:r>
              <a:rPr lang="en-GB" dirty="0"/>
              <a:t> in multiple batches, improving the flexibility and scalability of streaming workloads.</a:t>
            </a:r>
          </a:p>
          <a:p>
            <a:r>
              <a:rPr lang="en-GB" b="1" dirty="0"/>
              <a:t>DS V2 Push Down Capabilities</a:t>
            </a:r>
            <a:r>
              <a:rPr lang="en-GB" dirty="0"/>
              <a:t>: Spark 3.x introduces more comprehensive DS V2 push down capabilities, enabling more efficient data processing and reducing the need for data movement.</a:t>
            </a:r>
          </a:p>
          <a:p>
            <a:r>
              <a:rPr lang="en-GB" b="1" dirty="0"/>
              <a:t>Logical Plan Visitor</a:t>
            </a:r>
            <a:r>
              <a:rPr lang="en-GB" dirty="0"/>
              <a:t>: A new logical plan visitor has been added to propagate distinct attributes, improving the accuracy and efficiency of query optimization.</a:t>
            </a:r>
          </a:p>
          <a:p>
            <a:r>
              <a:rPr lang="en-GB" b="1" dirty="0"/>
              <a:t>Accelerator-Aware Scheduler</a:t>
            </a:r>
            <a:r>
              <a:rPr lang="en-GB" dirty="0"/>
              <a:t>: Spark 3.x includes an accelerator-aware scheduler, which optimizes query execution by taking into account the availability and performance characteristics of various accelerators (e.g., GPUs, TPUs).</a:t>
            </a:r>
          </a:p>
          <a:p>
            <a:endParaRPr lang="en-GB" dirty="0"/>
          </a:p>
        </p:txBody>
      </p:sp>
    </p:spTree>
    <p:extLst>
      <p:ext uri="{BB962C8B-B14F-4D97-AF65-F5344CB8AC3E}">
        <p14:creationId xmlns:p14="http://schemas.microsoft.com/office/powerpoint/2010/main" val="395894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524AC-EA48-406C-BE01-15181C1E2E5B}"/>
              </a:ext>
            </a:extLst>
          </p:cNvPr>
          <p:cNvSpPr>
            <a:spLocks noGrp="1"/>
          </p:cNvSpPr>
          <p:nvPr>
            <p:ph type="title"/>
          </p:nvPr>
        </p:nvSpPr>
        <p:spPr/>
        <p:txBody>
          <a:bodyPr/>
          <a:lstStyle/>
          <a:p>
            <a:r>
              <a:rPr lang="en-GB" dirty="0"/>
              <a:t>History of Apache Spark</a:t>
            </a:r>
          </a:p>
        </p:txBody>
      </p:sp>
      <p:sp>
        <p:nvSpPr>
          <p:cNvPr id="3" name="Espaço Reservado para Conteúdo 2">
            <a:extLst>
              <a:ext uri="{FF2B5EF4-FFF2-40B4-BE49-F238E27FC236}">
                <a16:creationId xmlns:a16="http://schemas.microsoft.com/office/drawing/2014/main" id="{0A825AF1-3A11-409E-9F8F-A3010DCF1801}"/>
              </a:ext>
            </a:extLst>
          </p:cNvPr>
          <p:cNvSpPr>
            <a:spLocks noGrp="1"/>
          </p:cNvSpPr>
          <p:nvPr>
            <p:ph idx="1"/>
          </p:nvPr>
        </p:nvSpPr>
        <p:spPr/>
        <p:txBody>
          <a:bodyPr>
            <a:normAutofit/>
          </a:bodyPr>
          <a:lstStyle/>
          <a:p>
            <a:r>
              <a:rPr lang="en-GB" dirty="0"/>
              <a:t>Apache Spark </a:t>
            </a:r>
            <a:r>
              <a:rPr lang="en-GB" b="1" dirty="0"/>
              <a:t>began as a research project at the University of California, Berkeley’s </a:t>
            </a:r>
            <a:r>
              <a:rPr lang="en-GB" b="1" dirty="0" err="1"/>
              <a:t>AMPLab</a:t>
            </a:r>
            <a:r>
              <a:rPr lang="en-GB" b="1" dirty="0"/>
              <a:t> in 2009.</a:t>
            </a:r>
            <a:r>
              <a:rPr lang="en-GB" dirty="0"/>
              <a:t> </a:t>
            </a:r>
          </a:p>
          <a:p>
            <a:r>
              <a:rPr lang="en-GB" dirty="0"/>
              <a:t>The project was initially led by </a:t>
            </a:r>
            <a:r>
              <a:rPr lang="en-GB" dirty="0" err="1"/>
              <a:t>Matei</a:t>
            </a:r>
            <a:r>
              <a:rPr lang="en-GB" dirty="0"/>
              <a:t> </a:t>
            </a:r>
            <a:r>
              <a:rPr lang="en-GB" dirty="0" err="1"/>
              <a:t>Zaharia</a:t>
            </a:r>
            <a:r>
              <a:rPr lang="en-GB" dirty="0"/>
              <a:t>, a Ph.D. student at the time. </a:t>
            </a:r>
          </a:p>
          <a:p>
            <a:r>
              <a:rPr lang="en-GB" dirty="0"/>
              <a:t>Spark was designed to address the limitations of Hadoop MapReduce, particularly its slow iterative processing and lack of support for interactive data analysis.</a:t>
            </a:r>
          </a:p>
          <a:p>
            <a:r>
              <a:rPr lang="en-GB" b="1" dirty="0"/>
              <a:t>Key Milestones:</a:t>
            </a:r>
          </a:p>
          <a:p>
            <a:pPr lvl="1">
              <a:buFont typeface="Arial" panose="020B0604020202020204" pitchFamily="34" charset="0"/>
              <a:buChar char="•"/>
            </a:pPr>
            <a:r>
              <a:rPr lang="en-GB" b="1" dirty="0"/>
              <a:t>2009: Spark was created as a research project at UC Berkeley’s </a:t>
            </a:r>
            <a:r>
              <a:rPr lang="en-GB" b="1" dirty="0" err="1"/>
              <a:t>AMPLab</a:t>
            </a:r>
            <a:r>
              <a:rPr lang="en-GB" dirty="0"/>
              <a:t>.</a:t>
            </a:r>
          </a:p>
          <a:p>
            <a:pPr lvl="1">
              <a:buFont typeface="Arial" panose="020B0604020202020204" pitchFamily="34" charset="0"/>
              <a:buChar char="•"/>
            </a:pPr>
            <a:r>
              <a:rPr lang="en-GB" dirty="0"/>
              <a:t>2010: Spark was open-sourced, allowing the community to contribute to its development.</a:t>
            </a:r>
          </a:p>
          <a:p>
            <a:pPr lvl="1">
              <a:buFont typeface="Arial" panose="020B0604020202020204" pitchFamily="34" charset="0"/>
              <a:buChar char="•"/>
            </a:pPr>
            <a:r>
              <a:rPr lang="en-GB" dirty="0"/>
              <a:t>2013: Spark was donated to The Apache Software Foundation, becoming an Apache incubator project.</a:t>
            </a:r>
          </a:p>
          <a:p>
            <a:pPr lvl="1">
              <a:buFont typeface="Arial" panose="020B0604020202020204" pitchFamily="34" charset="0"/>
              <a:buChar char="•"/>
            </a:pPr>
            <a:r>
              <a:rPr lang="en-GB" dirty="0"/>
              <a:t>2014: Spark graduated from the Apache incubator to become a top-level Apache project.</a:t>
            </a:r>
          </a:p>
          <a:p>
            <a:endParaRPr lang="en-GB" dirty="0"/>
          </a:p>
        </p:txBody>
      </p:sp>
    </p:spTree>
    <p:extLst>
      <p:ext uri="{BB962C8B-B14F-4D97-AF65-F5344CB8AC3E}">
        <p14:creationId xmlns:p14="http://schemas.microsoft.com/office/powerpoint/2010/main" val="187444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524AC-EA48-406C-BE01-15181C1E2E5B}"/>
              </a:ext>
            </a:extLst>
          </p:cNvPr>
          <p:cNvSpPr>
            <a:spLocks noGrp="1"/>
          </p:cNvSpPr>
          <p:nvPr>
            <p:ph type="title"/>
          </p:nvPr>
        </p:nvSpPr>
        <p:spPr/>
        <p:txBody>
          <a:bodyPr/>
          <a:lstStyle/>
          <a:p>
            <a:r>
              <a:rPr lang="en-GB" dirty="0"/>
              <a:t>History of Apache Spark</a:t>
            </a:r>
          </a:p>
        </p:txBody>
      </p:sp>
      <p:sp>
        <p:nvSpPr>
          <p:cNvPr id="3" name="Espaço Reservado para Conteúdo 2">
            <a:extLst>
              <a:ext uri="{FF2B5EF4-FFF2-40B4-BE49-F238E27FC236}">
                <a16:creationId xmlns:a16="http://schemas.microsoft.com/office/drawing/2014/main" id="{0A825AF1-3A11-409E-9F8F-A3010DCF1801}"/>
              </a:ext>
            </a:extLst>
          </p:cNvPr>
          <p:cNvSpPr>
            <a:spLocks noGrp="1"/>
          </p:cNvSpPr>
          <p:nvPr>
            <p:ph idx="1"/>
          </p:nvPr>
        </p:nvSpPr>
        <p:spPr/>
        <p:txBody>
          <a:bodyPr/>
          <a:lstStyle/>
          <a:p>
            <a:r>
              <a:rPr lang="en-GB" b="1" dirty="0"/>
              <a:t>Evolution</a:t>
            </a:r>
          </a:p>
          <a:p>
            <a:r>
              <a:rPr lang="en-GB" dirty="0"/>
              <a:t>Spark’s early focus was on fast iterative processing, making it suitable for machine learning and interactive data analysis. Over time, Spark evolved to incorporate additional features, such as:</a:t>
            </a:r>
          </a:p>
          <a:p>
            <a:pPr lvl="1">
              <a:buFont typeface="Arial" panose="020B0604020202020204" pitchFamily="34" charset="0"/>
              <a:buChar char="•"/>
            </a:pPr>
            <a:r>
              <a:rPr lang="en-GB" dirty="0"/>
              <a:t>In-memory computing for improved performance</a:t>
            </a:r>
          </a:p>
          <a:p>
            <a:pPr lvl="1">
              <a:buFont typeface="Arial" panose="020B0604020202020204" pitchFamily="34" charset="0"/>
              <a:buChar char="•"/>
            </a:pPr>
            <a:r>
              <a:rPr lang="en-GB" dirty="0"/>
              <a:t>Support for structured and semi-structured data</a:t>
            </a:r>
          </a:p>
          <a:p>
            <a:pPr lvl="1">
              <a:buFont typeface="Arial" panose="020B0604020202020204" pitchFamily="34" charset="0"/>
              <a:buChar char="•"/>
            </a:pPr>
            <a:r>
              <a:rPr lang="en-GB" dirty="0"/>
              <a:t>Integration with Hadoop and other big data ecosystems</a:t>
            </a:r>
          </a:p>
          <a:p>
            <a:pPr lvl="1">
              <a:buFont typeface="Arial" panose="020B0604020202020204" pitchFamily="34" charset="0"/>
              <a:buChar char="•"/>
            </a:pPr>
            <a:r>
              <a:rPr lang="en-GB" dirty="0"/>
              <a:t>Extensive libraries and APIs for data processing and analytics</a:t>
            </a:r>
          </a:p>
          <a:p>
            <a:endParaRPr lang="en-GB" dirty="0"/>
          </a:p>
        </p:txBody>
      </p:sp>
    </p:spTree>
    <p:extLst>
      <p:ext uri="{BB962C8B-B14F-4D97-AF65-F5344CB8AC3E}">
        <p14:creationId xmlns:p14="http://schemas.microsoft.com/office/powerpoint/2010/main" val="2208329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524AC-EA48-406C-BE01-15181C1E2E5B}"/>
              </a:ext>
            </a:extLst>
          </p:cNvPr>
          <p:cNvSpPr>
            <a:spLocks noGrp="1"/>
          </p:cNvSpPr>
          <p:nvPr>
            <p:ph type="title"/>
          </p:nvPr>
        </p:nvSpPr>
        <p:spPr/>
        <p:txBody>
          <a:bodyPr/>
          <a:lstStyle/>
          <a:p>
            <a:r>
              <a:rPr lang="en-GB" dirty="0"/>
              <a:t>History of Apache Spark</a:t>
            </a:r>
          </a:p>
        </p:txBody>
      </p:sp>
      <p:sp>
        <p:nvSpPr>
          <p:cNvPr id="3" name="Espaço Reservado para Conteúdo 2">
            <a:extLst>
              <a:ext uri="{FF2B5EF4-FFF2-40B4-BE49-F238E27FC236}">
                <a16:creationId xmlns:a16="http://schemas.microsoft.com/office/drawing/2014/main" id="{0A825AF1-3A11-409E-9F8F-A3010DCF1801}"/>
              </a:ext>
            </a:extLst>
          </p:cNvPr>
          <p:cNvSpPr>
            <a:spLocks noGrp="1"/>
          </p:cNvSpPr>
          <p:nvPr>
            <p:ph idx="1"/>
          </p:nvPr>
        </p:nvSpPr>
        <p:spPr/>
        <p:txBody>
          <a:bodyPr/>
          <a:lstStyle/>
          <a:p>
            <a:r>
              <a:rPr lang="en-GB" b="1" dirty="0"/>
              <a:t>Impact</a:t>
            </a:r>
          </a:p>
          <a:p>
            <a:r>
              <a:rPr lang="en-GB" dirty="0"/>
              <a:t>Apache Spark has had a significant impact on the big data and analytics landscape, enabling faster and more efficient data processing, and supporting a wide range of applications, including:</a:t>
            </a:r>
          </a:p>
          <a:p>
            <a:pPr lvl="1"/>
            <a:r>
              <a:rPr lang="en-GB" dirty="0"/>
              <a:t>Machine learning and artificial intelligence</a:t>
            </a:r>
          </a:p>
          <a:p>
            <a:pPr lvl="1"/>
            <a:r>
              <a:rPr lang="en-GB" dirty="0"/>
              <a:t>Data science and analytics</a:t>
            </a:r>
          </a:p>
          <a:p>
            <a:pPr lvl="1"/>
            <a:r>
              <a:rPr lang="en-GB" dirty="0"/>
              <a:t>Real-time data processing and streaming</a:t>
            </a:r>
          </a:p>
          <a:p>
            <a:pPr lvl="1"/>
            <a:r>
              <a:rPr lang="en-GB" dirty="0"/>
              <a:t>IoT and edge computing</a:t>
            </a:r>
          </a:p>
          <a:p>
            <a:endParaRPr lang="en-GB" dirty="0"/>
          </a:p>
          <a:p>
            <a:r>
              <a:rPr lang="en-GB" dirty="0"/>
              <a:t>Today, Apache Spark is widely used in industry and academia, and is considered one of the most popular and influential open-source projects in the big data space.</a:t>
            </a:r>
          </a:p>
          <a:p>
            <a:endParaRPr lang="en-GB" dirty="0"/>
          </a:p>
        </p:txBody>
      </p:sp>
    </p:spTree>
    <p:extLst>
      <p:ext uri="{BB962C8B-B14F-4D97-AF65-F5344CB8AC3E}">
        <p14:creationId xmlns:p14="http://schemas.microsoft.com/office/powerpoint/2010/main" val="182512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BE986-3EE2-49CF-A89A-4D1169710D45}"/>
              </a:ext>
            </a:extLst>
          </p:cNvPr>
          <p:cNvSpPr>
            <a:spLocks noGrp="1"/>
          </p:cNvSpPr>
          <p:nvPr>
            <p:ph type="title"/>
          </p:nvPr>
        </p:nvSpPr>
        <p:spPr/>
        <p:txBody>
          <a:bodyPr/>
          <a:lstStyle/>
          <a:p>
            <a:r>
              <a:rPr lang="en-GB" dirty="0"/>
              <a:t>Spark Architecture</a:t>
            </a:r>
          </a:p>
        </p:txBody>
      </p:sp>
      <p:sp>
        <p:nvSpPr>
          <p:cNvPr id="6" name="Espaço Reservado para Conteúdo 5">
            <a:extLst>
              <a:ext uri="{FF2B5EF4-FFF2-40B4-BE49-F238E27FC236}">
                <a16:creationId xmlns:a16="http://schemas.microsoft.com/office/drawing/2014/main" id="{69130144-BB11-4B4F-8293-1B0CEA196401}"/>
              </a:ext>
            </a:extLst>
          </p:cNvPr>
          <p:cNvSpPr>
            <a:spLocks noGrp="1"/>
          </p:cNvSpPr>
          <p:nvPr>
            <p:ph idx="1"/>
          </p:nvPr>
        </p:nvSpPr>
        <p:spPr>
          <a:xfrm>
            <a:off x="1097281" y="1914706"/>
            <a:ext cx="3828946" cy="4024775"/>
          </a:xfrm>
        </p:spPr>
        <p:txBody>
          <a:bodyPr>
            <a:normAutofit/>
          </a:bodyPr>
          <a:lstStyle/>
          <a:p>
            <a:pPr marL="201168" lvl="1" indent="0">
              <a:buNone/>
            </a:pPr>
            <a:r>
              <a:rPr lang="en-GB" b="1" dirty="0"/>
              <a:t>Main Components:</a:t>
            </a:r>
            <a:endParaRPr lang="en-GB" dirty="0"/>
          </a:p>
          <a:p>
            <a:pPr lvl="2"/>
            <a:r>
              <a:rPr lang="en-GB" b="1" dirty="0"/>
              <a:t>Driver Program:</a:t>
            </a:r>
            <a:r>
              <a:rPr lang="en-GB" dirty="0"/>
              <a:t> </a:t>
            </a:r>
          </a:p>
          <a:p>
            <a:pPr lvl="3"/>
            <a:r>
              <a:rPr lang="en-GB" dirty="0"/>
              <a:t>Responsible for coordinating the execution of the Spark application. </a:t>
            </a:r>
          </a:p>
          <a:p>
            <a:pPr lvl="3"/>
            <a:r>
              <a:rPr lang="en-GB" dirty="0"/>
              <a:t>Run the main function </a:t>
            </a:r>
          </a:p>
          <a:p>
            <a:pPr lvl="3"/>
            <a:r>
              <a:rPr lang="en-GB" dirty="0"/>
              <a:t>Creates the </a:t>
            </a:r>
            <a:r>
              <a:rPr lang="en-GB" dirty="0" err="1"/>
              <a:t>SparkContext</a:t>
            </a:r>
            <a:r>
              <a:rPr lang="en-GB" dirty="0"/>
              <a:t>, which connects to the cluster manager.</a:t>
            </a:r>
          </a:p>
          <a:p>
            <a:pPr lvl="2"/>
            <a:r>
              <a:rPr lang="en-GB" b="1" dirty="0"/>
              <a:t>Cluster Manager:</a:t>
            </a:r>
            <a:r>
              <a:rPr lang="en-GB" dirty="0"/>
              <a:t> </a:t>
            </a:r>
          </a:p>
          <a:p>
            <a:pPr lvl="3"/>
            <a:r>
              <a:rPr lang="en-GB" dirty="0"/>
              <a:t>Responsible for allocating resources and managing the cluster on which the Spark application runs. </a:t>
            </a:r>
          </a:p>
          <a:p>
            <a:pPr lvl="3"/>
            <a:r>
              <a:rPr lang="en-GB" dirty="0"/>
              <a:t>Supports various cluster managers like Apache Mesos, Hadoop YARN, and standalone cluster manager.</a:t>
            </a:r>
          </a:p>
          <a:p>
            <a:endParaRPr lang="en-GB" dirty="0"/>
          </a:p>
        </p:txBody>
      </p:sp>
      <p:sp>
        <p:nvSpPr>
          <p:cNvPr id="7" name="AutoShape 3" descr="Apache Spark Architecture">
            <a:extLst>
              <a:ext uri="{FF2B5EF4-FFF2-40B4-BE49-F238E27FC236}">
                <a16:creationId xmlns:a16="http://schemas.microsoft.com/office/drawing/2014/main" id="{3E9A2A48-C864-4821-8536-6FB830B2400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1" name="Picture 7" descr="https://miro.medium.com/v2/resize:fit:809/1*oP13RtCYqYJS74NoqonTpA.png">
            <a:extLst>
              <a:ext uri="{FF2B5EF4-FFF2-40B4-BE49-F238E27FC236}">
                <a16:creationId xmlns:a16="http://schemas.microsoft.com/office/drawing/2014/main" id="{7FE46547-0603-4FDD-B988-2FC7326F5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005" y="1938337"/>
            <a:ext cx="616267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64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BE986-3EE2-49CF-A89A-4D1169710D45}"/>
              </a:ext>
            </a:extLst>
          </p:cNvPr>
          <p:cNvSpPr>
            <a:spLocks noGrp="1"/>
          </p:cNvSpPr>
          <p:nvPr>
            <p:ph type="title"/>
          </p:nvPr>
        </p:nvSpPr>
        <p:spPr/>
        <p:txBody>
          <a:bodyPr/>
          <a:lstStyle/>
          <a:p>
            <a:r>
              <a:rPr lang="en-GB" dirty="0"/>
              <a:t>Spark Architecture</a:t>
            </a:r>
          </a:p>
        </p:txBody>
      </p:sp>
      <p:sp>
        <p:nvSpPr>
          <p:cNvPr id="6" name="Espaço Reservado para Conteúdo 5">
            <a:extLst>
              <a:ext uri="{FF2B5EF4-FFF2-40B4-BE49-F238E27FC236}">
                <a16:creationId xmlns:a16="http://schemas.microsoft.com/office/drawing/2014/main" id="{69130144-BB11-4B4F-8293-1B0CEA196401}"/>
              </a:ext>
            </a:extLst>
          </p:cNvPr>
          <p:cNvSpPr>
            <a:spLocks noGrp="1"/>
          </p:cNvSpPr>
          <p:nvPr>
            <p:ph idx="1"/>
          </p:nvPr>
        </p:nvSpPr>
        <p:spPr>
          <a:xfrm>
            <a:off x="1097281" y="1914706"/>
            <a:ext cx="3828946" cy="4024775"/>
          </a:xfrm>
        </p:spPr>
        <p:txBody>
          <a:bodyPr>
            <a:normAutofit/>
          </a:bodyPr>
          <a:lstStyle/>
          <a:p>
            <a:pPr marL="201168" lvl="1" indent="0">
              <a:buNone/>
            </a:pPr>
            <a:r>
              <a:rPr lang="en-GB" b="1" dirty="0"/>
              <a:t>Main Components:</a:t>
            </a:r>
            <a:endParaRPr lang="en-GB" dirty="0"/>
          </a:p>
          <a:p>
            <a:pPr lvl="2"/>
            <a:r>
              <a:rPr lang="en-GB" b="1" dirty="0"/>
              <a:t>Executors:</a:t>
            </a:r>
            <a:r>
              <a:rPr lang="en-GB" dirty="0"/>
              <a:t> </a:t>
            </a:r>
          </a:p>
          <a:p>
            <a:pPr lvl="3"/>
            <a:r>
              <a:rPr lang="en-GB" dirty="0"/>
              <a:t>Responsible for executing tasks in Spark applications. </a:t>
            </a:r>
          </a:p>
          <a:p>
            <a:pPr lvl="3"/>
            <a:r>
              <a:rPr lang="en-GB" dirty="0"/>
              <a:t>Launched on worker nodes and communicate with the driver program and cluster manager. </a:t>
            </a:r>
          </a:p>
          <a:p>
            <a:pPr lvl="3"/>
            <a:r>
              <a:rPr lang="en-GB" dirty="0"/>
              <a:t>Run tasks concurrently and store data in memory or disk for caching and intermediate storage.</a:t>
            </a:r>
          </a:p>
          <a:p>
            <a:pPr lvl="2"/>
            <a:r>
              <a:rPr lang="en-GB" b="1" dirty="0"/>
              <a:t>Spark Context:</a:t>
            </a:r>
            <a:r>
              <a:rPr lang="en-GB" dirty="0"/>
              <a:t> </a:t>
            </a:r>
          </a:p>
          <a:p>
            <a:pPr lvl="3"/>
            <a:r>
              <a:rPr lang="en-GB" dirty="0"/>
              <a:t>Entry point for any Spark functionality </a:t>
            </a:r>
          </a:p>
          <a:p>
            <a:pPr lvl="3"/>
            <a:r>
              <a:rPr lang="pt-BR" dirty="0"/>
              <a:t>Connection </a:t>
            </a:r>
            <a:r>
              <a:rPr lang="pt-BR" dirty="0" err="1"/>
              <a:t>between</a:t>
            </a:r>
            <a:r>
              <a:rPr lang="pt-BR" dirty="0"/>
              <a:t> </a:t>
            </a:r>
            <a:r>
              <a:rPr lang="pt-BR" dirty="0" err="1"/>
              <a:t>Spark</a:t>
            </a:r>
            <a:r>
              <a:rPr lang="pt-BR" dirty="0"/>
              <a:t> Cluster </a:t>
            </a:r>
            <a:r>
              <a:rPr lang="pt-BR" dirty="0" err="1"/>
              <a:t>and</a:t>
            </a:r>
            <a:r>
              <a:rPr lang="pt-BR" dirty="0"/>
              <a:t> </a:t>
            </a:r>
            <a:r>
              <a:rPr lang="pt-BR" dirty="0" err="1"/>
              <a:t>the</a:t>
            </a:r>
            <a:r>
              <a:rPr lang="pt-BR" dirty="0"/>
              <a:t> </a:t>
            </a:r>
            <a:r>
              <a:rPr lang="pt-BR" dirty="0" err="1"/>
              <a:t>Spark</a:t>
            </a:r>
            <a:r>
              <a:rPr lang="pt-BR" dirty="0"/>
              <a:t> </a:t>
            </a:r>
            <a:r>
              <a:rPr lang="pt-BR" dirty="0" err="1"/>
              <a:t>Abstractions</a:t>
            </a:r>
            <a:r>
              <a:rPr lang="pt-BR" dirty="0"/>
              <a:t> (</a:t>
            </a:r>
            <a:r>
              <a:rPr lang="pt-BR" dirty="0" err="1"/>
              <a:t>RDDs</a:t>
            </a:r>
            <a:r>
              <a:rPr lang="pt-BR" dirty="0"/>
              <a:t>, </a:t>
            </a:r>
            <a:r>
              <a:rPr lang="pt-BR" dirty="0" err="1"/>
              <a:t>DAGs</a:t>
            </a:r>
            <a:r>
              <a:rPr lang="pt-BR" dirty="0"/>
              <a:t>...) </a:t>
            </a:r>
            <a:endParaRPr lang="en-GB" dirty="0"/>
          </a:p>
          <a:p>
            <a:pPr lvl="3"/>
            <a:r>
              <a:rPr lang="en-GB" dirty="0"/>
              <a:t>Coordinate the execution of tasks</a:t>
            </a:r>
          </a:p>
          <a:p>
            <a:endParaRPr lang="en-GB" dirty="0"/>
          </a:p>
        </p:txBody>
      </p:sp>
      <p:sp>
        <p:nvSpPr>
          <p:cNvPr id="7" name="AutoShape 3" descr="Apache Spark Architecture">
            <a:extLst>
              <a:ext uri="{FF2B5EF4-FFF2-40B4-BE49-F238E27FC236}">
                <a16:creationId xmlns:a16="http://schemas.microsoft.com/office/drawing/2014/main" id="{3E9A2A48-C864-4821-8536-6FB830B2400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1" name="Picture 7" descr="https://miro.medium.com/v2/resize:fit:809/1*oP13RtCYqYJS74NoqonTpA.png">
            <a:extLst>
              <a:ext uri="{FF2B5EF4-FFF2-40B4-BE49-F238E27FC236}">
                <a16:creationId xmlns:a16="http://schemas.microsoft.com/office/drawing/2014/main" id="{7FE46547-0603-4FDD-B988-2FC7326F5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005" y="1938337"/>
            <a:ext cx="616267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55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BE986-3EE2-49CF-A89A-4D1169710D45}"/>
              </a:ext>
            </a:extLst>
          </p:cNvPr>
          <p:cNvSpPr>
            <a:spLocks noGrp="1"/>
          </p:cNvSpPr>
          <p:nvPr>
            <p:ph type="title"/>
          </p:nvPr>
        </p:nvSpPr>
        <p:spPr/>
        <p:txBody>
          <a:bodyPr/>
          <a:lstStyle/>
          <a:p>
            <a:r>
              <a:rPr lang="en-GB" dirty="0"/>
              <a:t>Spark Architecture</a:t>
            </a:r>
          </a:p>
        </p:txBody>
      </p:sp>
      <p:sp>
        <p:nvSpPr>
          <p:cNvPr id="6" name="Espaço Reservado para Conteúdo 5">
            <a:extLst>
              <a:ext uri="{FF2B5EF4-FFF2-40B4-BE49-F238E27FC236}">
                <a16:creationId xmlns:a16="http://schemas.microsoft.com/office/drawing/2014/main" id="{69130144-BB11-4B4F-8293-1B0CEA196401}"/>
              </a:ext>
            </a:extLst>
          </p:cNvPr>
          <p:cNvSpPr>
            <a:spLocks noGrp="1"/>
          </p:cNvSpPr>
          <p:nvPr>
            <p:ph idx="1"/>
          </p:nvPr>
        </p:nvSpPr>
        <p:spPr>
          <a:xfrm>
            <a:off x="1097281" y="1914706"/>
            <a:ext cx="3828946" cy="4024775"/>
          </a:xfrm>
        </p:spPr>
        <p:txBody>
          <a:bodyPr>
            <a:normAutofit/>
          </a:bodyPr>
          <a:lstStyle/>
          <a:p>
            <a:pPr marL="201168" lvl="1" indent="0">
              <a:buNone/>
            </a:pPr>
            <a:r>
              <a:rPr lang="en-GB" b="1" dirty="0"/>
              <a:t>Main Components:</a:t>
            </a:r>
            <a:endParaRPr lang="en-GB" dirty="0"/>
          </a:p>
          <a:p>
            <a:pPr lvl="2"/>
            <a:r>
              <a:rPr lang="en-GB" b="1" dirty="0"/>
              <a:t>Tasks:</a:t>
            </a:r>
            <a:r>
              <a:rPr lang="en-GB" dirty="0"/>
              <a:t> </a:t>
            </a:r>
          </a:p>
          <a:p>
            <a:pPr lvl="3"/>
            <a:r>
              <a:rPr lang="en-GB" dirty="0"/>
              <a:t>Smallest unit of work in Spark. </a:t>
            </a:r>
          </a:p>
          <a:p>
            <a:pPr lvl="3"/>
            <a:r>
              <a:rPr lang="en-GB" dirty="0"/>
              <a:t>Unit of computation that can be performed on a single partition of data. </a:t>
            </a:r>
          </a:p>
          <a:p>
            <a:pPr lvl="3"/>
            <a:r>
              <a:rPr lang="en-GB" dirty="0"/>
              <a:t>Spark Jobs are divided by the Spark Driver into tasks and assigns them to the executor nodes for execution.</a:t>
            </a:r>
          </a:p>
          <a:p>
            <a:pPr lvl="2"/>
            <a:r>
              <a:rPr lang="en-GB" b="1" dirty="0"/>
              <a:t>Execution Modes:</a:t>
            </a:r>
            <a:r>
              <a:rPr lang="en-GB" dirty="0"/>
              <a:t> </a:t>
            </a:r>
          </a:p>
          <a:p>
            <a:pPr lvl="3"/>
            <a:r>
              <a:rPr lang="pt-BR" dirty="0"/>
              <a:t>Cluster </a:t>
            </a:r>
            <a:r>
              <a:rPr lang="pt-BR" dirty="0" err="1"/>
              <a:t>mode</a:t>
            </a:r>
            <a:endParaRPr lang="pt-BR" dirty="0"/>
          </a:p>
          <a:p>
            <a:pPr lvl="3"/>
            <a:r>
              <a:rPr lang="pt-BR" dirty="0" err="1"/>
              <a:t>Client</a:t>
            </a:r>
            <a:r>
              <a:rPr lang="pt-BR" dirty="0"/>
              <a:t> </a:t>
            </a:r>
            <a:r>
              <a:rPr lang="pt-BR" dirty="0" err="1"/>
              <a:t>mode</a:t>
            </a:r>
            <a:endParaRPr lang="pt-BR" dirty="0"/>
          </a:p>
          <a:p>
            <a:pPr lvl="3"/>
            <a:r>
              <a:rPr lang="pt-BR" dirty="0"/>
              <a:t>Local </a:t>
            </a:r>
            <a:r>
              <a:rPr lang="pt-BR" dirty="0" err="1"/>
              <a:t>mode</a:t>
            </a:r>
            <a:endParaRPr lang="en-GB" dirty="0"/>
          </a:p>
          <a:p>
            <a:endParaRPr lang="en-GB" dirty="0"/>
          </a:p>
        </p:txBody>
      </p:sp>
      <p:sp>
        <p:nvSpPr>
          <p:cNvPr id="7" name="AutoShape 3" descr="Apache Spark Architecture">
            <a:extLst>
              <a:ext uri="{FF2B5EF4-FFF2-40B4-BE49-F238E27FC236}">
                <a16:creationId xmlns:a16="http://schemas.microsoft.com/office/drawing/2014/main" id="{3E9A2A48-C864-4821-8536-6FB830B2400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1" name="Picture 7" descr="https://miro.medium.com/v2/resize:fit:809/1*oP13RtCYqYJS74NoqonTpA.png">
            <a:extLst>
              <a:ext uri="{FF2B5EF4-FFF2-40B4-BE49-F238E27FC236}">
                <a16:creationId xmlns:a16="http://schemas.microsoft.com/office/drawing/2014/main" id="{7FE46547-0603-4FDD-B988-2FC7326F5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005" y="1938337"/>
            <a:ext cx="616267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281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4D3FD-0A28-4ACD-BAB6-5C2024D96C45}"/>
              </a:ext>
            </a:extLst>
          </p:cNvPr>
          <p:cNvSpPr>
            <a:spLocks noGrp="1"/>
          </p:cNvSpPr>
          <p:nvPr>
            <p:ph type="title"/>
          </p:nvPr>
        </p:nvSpPr>
        <p:spPr/>
        <p:txBody>
          <a:bodyPr/>
          <a:lstStyle/>
          <a:p>
            <a:r>
              <a:rPr lang="en-GB" dirty="0"/>
              <a:t>Tools and Libraries in Spark</a:t>
            </a:r>
          </a:p>
        </p:txBody>
      </p:sp>
      <p:sp>
        <p:nvSpPr>
          <p:cNvPr id="3" name="Espaço Reservado para Conteúdo 2">
            <a:extLst>
              <a:ext uri="{FF2B5EF4-FFF2-40B4-BE49-F238E27FC236}">
                <a16:creationId xmlns:a16="http://schemas.microsoft.com/office/drawing/2014/main" id="{2E10B9C7-10C5-493A-8407-E46F5EEA6AE3}"/>
              </a:ext>
            </a:extLst>
          </p:cNvPr>
          <p:cNvSpPr>
            <a:spLocks noGrp="1"/>
          </p:cNvSpPr>
          <p:nvPr>
            <p:ph idx="1"/>
          </p:nvPr>
        </p:nvSpPr>
        <p:spPr/>
        <p:txBody>
          <a:bodyPr/>
          <a:lstStyle/>
          <a:p>
            <a:endParaRPr lang="en-GB" dirty="0"/>
          </a:p>
          <a:p>
            <a:pPr lvl="1"/>
            <a:r>
              <a:rPr lang="en-GB" b="1" dirty="0"/>
              <a:t>Spark Core:</a:t>
            </a:r>
            <a:r>
              <a:rPr lang="en-GB" dirty="0"/>
              <a:t> Base engine for distributed task execution.</a:t>
            </a:r>
          </a:p>
          <a:p>
            <a:pPr lvl="1"/>
            <a:endParaRPr lang="en-GB" b="1" dirty="0"/>
          </a:p>
          <a:p>
            <a:pPr lvl="1"/>
            <a:r>
              <a:rPr lang="en-GB" b="1" dirty="0"/>
              <a:t>Spark SQL:</a:t>
            </a:r>
            <a:r>
              <a:rPr lang="en-GB" dirty="0"/>
              <a:t> Structured data processing.</a:t>
            </a:r>
          </a:p>
          <a:p>
            <a:pPr lvl="1"/>
            <a:endParaRPr lang="en-GB" b="1" dirty="0"/>
          </a:p>
          <a:p>
            <a:pPr lvl="1"/>
            <a:r>
              <a:rPr lang="en-GB" b="1" dirty="0"/>
              <a:t>Spark Streaming:</a:t>
            </a:r>
            <a:r>
              <a:rPr lang="en-GB" dirty="0"/>
              <a:t> Real-time data processing.</a:t>
            </a:r>
          </a:p>
          <a:p>
            <a:pPr lvl="1"/>
            <a:endParaRPr lang="en-GB" b="1" dirty="0"/>
          </a:p>
          <a:p>
            <a:pPr lvl="1"/>
            <a:r>
              <a:rPr lang="en-GB" b="1" dirty="0" err="1"/>
              <a:t>MLlib</a:t>
            </a:r>
            <a:r>
              <a:rPr lang="en-GB" b="1" dirty="0"/>
              <a:t>:</a:t>
            </a:r>
            <a:r>
              <a:rPr lang="en-GB" dirty="0"/>
              <a:t> Scalable machine learning library.</a:t>
            </a:r>
          </a:p>
          <a:p>
            <a:pPr lvl="1"/>
            <a:endParaRPr lang="en-GB" b="1" dirty="0"/>
          </a:p>
          <a:p>
            <a:pPr lvl="1"/>
            <a:r>
              <a:rPr lang="en-GB" b="1" dirty="0" err="1"/>
              <a:t>GraphX</a:t>
            </a:r>
            <a:r>
              <a:rPr lang="en-GB" b="1" dirty="0"/>
              <a:t>:</a:t>
            </a:r>
            <a:r>
              <a:rPr lang="en-GB" dirty="0"/>
              <a:t> Graph computation framework.</a:t>
            </a:r>
          </a:p>
          <a:p>
            <a:endParaRPr lang="en-GB" dirty="0"/>
          </a:p>
        </p:txBody>
      </p:sp>
    </p:spTree>
    <p:extLst>
      <p:ext uri="{BB962C8B-B14F-4D97-AF65-F5344CB8AC3E}">
        <p14:creationId xmlns:p14="http://schemas.microsoft.com/office/powerpoint/2010/main" val="327882135"/>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1036</TotalTime>
  <Words>2393</Words>
  <Application>Microsoft Office PowerPoint</Application>
  <PresentationFormat>Widescreen</PresentationFormat>
  <Paragraphs>238</Paragraphs>
  <Slides>26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26</vt:i4>
      </vt:variant>
    </vt:vector>
  </HeadingPairs>
  <TitlesOfParts>
    <vt:vector size="30" baseType="lpstr">
      <vt:lpstr>Arial</vt:lpstr>
      <vt:lpstr>Calibri</vt:lpstr>
      <vt:lpstr>Calibri Light</vt:lpstr>
      <vt:lpstr>Retrospectiva</vt:lpstr>
      <vt:lpstr>Apache Spark 2.x</vt:lpstr>
      <vt:lpstr>What is Apache Spark?</vt:lpstr>
      <vt:lpstr>History of Apache Spark</vt:lpstr>
      <vt:lpstr>History of Apache Spark</vt:lpstr>
      <vt:lpstr>History of Apache Spark</vt:lpstr>
      <vt:lpstr>Spark Architecture</vt:lpstr>
      <vt:lpstr>Spark Architecture</vt:lpstr>
      <vt:lpstr>Spark Architecture</vt:lpstr>
      <vt:lpstr>Tools and Libraries in Spark</vt:lpstr>
      <vt:lpstr>Spark Data Abstraction</vt:lpstr>
      <vt:lpstr>RDD (Resilient Distributed Dataset)</vt:lpstr>
      <vt:lpstr>Spark Dataframes</vt:lpstr>
      <vt:lpstr>Spark Datasets</vt:lpstr>
      <vt:lpstr>Comparing Spark Data Abstractions</vt:lpstr>
      <vt:lpstr>Writing Queries in Spark</vt:lpstr>
      <vt:lpstr>DAG -  Directed Acyclic Graph</vt:lpstr>
      <vt:lpstr>Lazy Evaluation</vt:lpstr>
      <vt:lpstr>Spark Transforms vs. Actions</vt:lpstr>
      <vt:lpstr>Spark Transforms vs. Actions</vt:lpstr>
      <vt:lpstr>Catalyst Optimizer</vt:lpstr>
      <vt:lpstr>Catalyst Optimizer</vt:lpstr>
      <vt:lpstr>Catalyst Optimizer</vt:lpstr>
      <vt:lpstr>Spark Shuffle Mechanism</vt:lpstr>
      <vt:lpstr>Spark Shuffle Mechanism</vt:lpstr>
      <vt:lpstr>Spark 3.x New Concepts</vt:lpstr>
      <vt:lpstr>Spark 3.x New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 2.x</dc:title>
  <dc:creator>Roberto Passos</dc:creator>
  <cp:lastModifiedBy>Roberto Passos</cp:lastModifiedBy>
  <cp:revision>46</cp:revision>
  <dcterms:created xsi:type="dcterms:W3CDTF">2024-11-16T12:33:09Z</dcterms:created>
  <dcterms:modified xsi:type="dcterms:W3CDTF">2024-11-17T21:58:32Z</dcterms:modified>
</cp:coreProperties>
</file>