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Lora Medium"/>
      <p:regular r:id="rId26"/>
      <p:bold r:id="rId27"/>
      <p:italic r:id="rId28"/>
      <p:boldItalic r:id="rId29"/>
    </p:embeddedFont>
    <p:embeddedFont>
      <p:font typeface="Lora SemiBold"/>
      <p:regular r:id="rId30"/>
      <p:bold r:id="rId31"/>
      <p:italic r:id="rId32"/>
      <p:boldItalic r:id="rId33"/>
    </p:embeddedFont>
    <p:embeddedFont>
      <p:font typeface="Lora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oraMedium-regular.fntdata"/><Relationship Id="rId25" Type="http://schemas.openxmlformats.org/officeDocument/2006/relationships/slide" Target="slides/slide20.xml"/><Relationship Id="rId28" Type="http://schemas.openxmlformats.org/officeDocument/2006/relationships/font" Target="fonts/LoraMedium-italic.fntdata"/><Relationship Id="rId27" Type="http://schemas.openxmlformats.org/officeDocument/2006/relationships/font" Target="fonts/Lora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ora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oraSemiBold-bold.fntdata"/><Relationship Id="rId30" Type="http://schemas.openxmlformats.org/officeDocument/2006/relationships/font" Target="fonts/LoraSemiBold-regular.fntdata"/><Relationship Id="rId11" Type="http://schemas.openxmlformats.org/officeDocument/2006/relationships/slide" Target="slides/slide6.xml"/><Relationship Id="rId33" Type="http://schemas.openxmlformats.org/officeDocument/2006/relationships/font" Target="fonts/LoraSemiBold-boldItalic.fntdata"/><Relationship Id="rId10" Type="http://schemas.openxmlformats.org/officeDocument/2006/relationships/slide" Target="slides/slide5.xml"/><Relationship Id="rId32" Type="http://schemas.openxmlformats.org/officeDocument/2006/relationships/font" Target="fonts/LoraSemiBold-italic.fntdata"/><Relationship Id="rId13" Type="http://schemas.openxmlformats.org/officeDocument/2006/relationships/slide" Target="slides/slide8.xml"/><Relationship Id="rId35" Type="http://schemas.openxmlformats.org/officeDocument/2006/relationships/font" Target="fonts/Lora-bold.fntdata"/><Relationship Id="rId12" Type="http://schemas.openxmlformats.org/officeDocument/2006/relationships/slide" Target="slides/slide7.xml"/><Relationship Id="rId34" Type="http://schemas.openxmlformats.org/officeDocument/2006/relationships/font" Target="fonts/Lora-regular.fntdata"/><Relationship Id="rId15" Type="http://schemas.openxmlformats.org/officeDocument/2006/relationships/slide" Target="slides/slide10.xml"/><Relationship Id="rId37" Type="http://schemas.openxmlformats.org/officeDocument/2006/relationships/font" Target="fonts/Lora-boldItalic.fntdata"/><Relationship Id="rId14" Type="http://schemas.openxmlformats.org/officeDocument/2006/relationships/slide" Target="slides/slide9.xml"/><Relationship Id="rId36" Type="http://schemas.openxmlformats.org/officeDocument/2006/relationships/font" Target="fonts/Lora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ca0975d9c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ca0975d9c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ca0975d9c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ca0975d9c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ca0975d9c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3ca0975d9c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ca0975d9c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ca0975d9c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ca0975d9c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3ca0975d9c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3ca0975d9c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3ca0975d9c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ca0975d9c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ca0975d9c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ca0975d9c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3ca0975d9c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3ca0975d9c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3ca0975d9c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ce20d14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ce20d14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ca0975d9c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ca0975d9c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8dfbfae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8dfbfae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ca0975d9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ca0975d9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ca0975d9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ca0975d9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ca0975d9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ca0975d9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ca0975d9c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ca0975d9c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ca0975d9c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ca0975d9c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ca0975d9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ca0975d9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3ca0975d9c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3ca0975d9c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Lora"/>
                <a:ea typeface="Lora"/>
                <a:cs typeface="Lora"/>
                <a:sym typeface="Lora"/>
              </a:rPr>
              <a:t>Random forest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257900" y="2834125"/>
            <a:ext cx="2574300" cy="12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Лютаев Даниил</a:t>
            </a:r>
            <a:endParaRPr sz="2400"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24222</a:t>
            </a:r>
            <a:endParaRPr sz="2400"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ora SemiBold"/>
                <a:ea typeface="Lora SemiBold"/>
                <a:cs typeface="Lora SemiBold"/>
                <a:sym typeface="Lora SemiBold"/>
              </a:rPr>
              <a:t>Bootstrapping</a:t>
            </a:r>
            <a:endParaRPr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775" y="1017713"/>
            <a:ext cx="6448425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1347775" y="3522950"/>
            <a:ext cx="6448500" cy="14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Берем случайные строки из оригинального датасета.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Количество строк должно совпадать с оригинальным.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(Какие-то строки повторяются)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ora SemiBold"/>
                <a:ea typeface="Lora SemiBold"/>
                <a:cs typeface="Lora SemiBold"/>
                <a:sym typeface="Lora SemiBold"/>
              </a:rPr>
              <a:t>Bootstrapping</a:t>
            </a:r>
            <a:endParaRPr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1710675" y="3828725"/>
            <a:ext cx="5722800" cy="10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Берём не все столбцы, а подмножество.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675" y="1017725"/>
            <a:ext cx="5722701" cy="27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ora SemiBold"/>
                <a:ea typeface="Lora SemiBold"/>
                <a:cs typeface="Lora SemiBold"/>
                <a:sym typeface="Lora SemiBold"/>
              </a:rPr>
              <a:t>Построение деревьев решений</a:t>
            </a:r>
            <a:endParaRPr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1453700" y="3828725"/>
            <a:ext cx="6236700" cy="10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Обучаем деревья решений на каждом bootstrapped датасете независимо.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688" y="1170125"/>
            <a:ext cx="6236627" cy="25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177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ora SemiBold"/>
                <a:ea typeface="Lora SemiBold"/>
                <a:cs typeface="Lora SemiBold"/>
                <a:sym typeface="Lora SemiBold"/>
              </a:rPr>
              <a:t>Aggregation</a:t>
            </a:r>
            <a:endParaRPr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1665150" y="4101725"/>
            <a:ext cx="5813700" cy="8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Для новой строки каждое дерево делает свой прогноз, выбираем большинство.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975" y="750175"/>
            <a:ext cx="3570150" cy="65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5150" y="1405925"/>
            <a:ext cx="5813800" cy="2660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284400" y="1737475"/>
            <a:ext cx="85206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>
                <a:latin typeface="Lora SemiBold"/>
                <a:ea typeface="Lora SemiBold"/>
                <a:cs typeface="Lora SemiBold"/>
                <a:sym typeface="Lora SemiBold"/>
              </a:rPr>
              <a:t>Bagging</a:t>
            </a:r>
            <a:endParaRPr sz="3020"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1665150" y="2381750"/>
            <a:ext cx="58137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800">
                <a:solidFill>
                  <a:schemeClr val="dk1"/>
                </a:solidFill>
                <a:latin typeface="Lora SemiBold"/>
                <a:ea typeface="Lora SemiBold"/>
                <a:cs typeface="Lora SemiBold"/>
                <a:sym typeface="Lora SemiBold"/>
              </a:rPr>
              <a:t>Bootstrapping + Aggregation 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ora SemiBold"/>
                <a:ea typeface="Lora SemiBold"/>
                <a:cs typeface="Lora SemiBold"/>
                <a:sym typeface="Lora SemiBold"/>
              </a:rPr>
              <a:t>Почему Random Forest лучше обычных деревьев?</a:t>
            </a:r>
            <a:endParaRPr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Из-за того, что мы берем случайные строки и случайные столбцы для обучения, модель становится менее чувствительной к данным в обучающей выборке.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ora SemiBold"/>
                <a:ea typeface="Lora SemiBold"/>
                <a:cs typeface="Lora SemiBold"/>
                <a:sym typeface="Lora SemiBold"/>
              </a:rPr>
              <a:t>Что делать для задачи регрессии?</a:t>
            </a:r>
            <a:endParaRPr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-"/>
            </a:pPr>
            <a:r>
              <a:rPr lang="ru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Просто берем среднее значение от всех прогнозов.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8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Lora"/>
                <a:ea typeface="Lora"/>
                <a:cs typeface="Lora"/>
                <a:sym typeface="Lora"/>
              </a:rPr>
              <a:t>Как выбрать количество признаков в bootstrapped датасетах?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491775"/>
            <a:ext cx="8520600" cy="30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Пусть в исходных данных M признаков.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Для bootstrapped датасетов полезно брать log(M) или sqrt(M) признаков.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ora SemiBold"/>
                <a:ea typeface="Lora SemiBold"/>
                <a:cs typeface="Lora SemiBold"/>
                <a:sym typeface="Lora SemiBold"/>
              </a:rPr>
              <a:t>Реализация</a:t>
            </a:r>
            <a:endParaRPr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4057275"/>
            <a:ext cx="8520600" cy="9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https://scikit-learn.org/stable/modules/generated/sklearn.ensemble.RandomForestClassifier.html</a:t>
            </a:r>
            <a:endParaRPr/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263" y="1092700"/>
            <a:ext cx="3837478" cy="277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>
                <a:latin typeface="Lora SemiBold"/>
                <a:ea typeface="Lora SemiBold"/>
                <a:cs typeface="Lora SemiBold"/>
                <a:sym typeface="Lora SemiBold"/>
              </a:rPr>
              <a:t>Пример создания и обучения модели</a:t>
            </a:r>
            <a:endParaRPr/>
          </a:p>
        </p:txBody>
      </p:sp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975" y="1455725"/>
            <a:ext cx="421005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20">
                <a:latin typeface="Lora SemiBold"/>
                <a:ea typeface="Lora SemiBold"/>
                <a:cs typeface="Lora SemiBold"/>
                <a:sym typeface="Lora SemiBold"/>
              </a:rPr>
              <a:t>Random forest</a:t>
            </a:r>
            <a:endParaRPr sz="2420"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Random Forest является композицией (ансамблем) множества решающих деревьев, что позволяет снизить проблему переобучения и повысить точность в сравнении с одним деревом. 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Lora"/>
              <a:ea typeface="Lora"/>
              <a:cs typeface="Lora"/>
              <a:sym typeface="Lora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Прогноз получается в результате агрегирования ответов множества деревьев. 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Lora"/>
              <a:ea typeface="Lora"/>
              <a:cs typeface="Lora"/>
              <a:sym typeface="Lora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Тренировка деревьев происходит независимо друг от друга (на разных подмножествах), что не просто решает проблему построения одинаковых деревьев на одном и том же наборе данных, но и делает этот алгоритм весьма удобным для применения в системах распределённых вычислений.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19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Lora"/>
                <a:ea typeface="Lora"/>
                <a:cs typeface="Lora"/>
                <a:sym typeface="Lora"/>
              </a:rPr>
              <a:t>Пример результатов задачи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76" name="Google Shape;1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00" y="770250"/>
            <a:ext cx="3787374" cy="406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2949" y="1531200"/>
            <a:ext cx="4909124" cy="2081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20">
                <a:latin typeface="Lora SemiBold"/>
                <a:ea typeface="Lora SemiBold"/>
                <a:cs typeface="Lora SemiBold"/>
                <a:sym typeface="Lora SemiBold"/>
              </a:rPr>
              <a:t>Random forest</a:t>
            </a:r>
            <a:endParaRPr sz="2420"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Преимущества:</a:t>
            </a:r>
            <a:endParaRPr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 Medium"/>
              <a:buChar char="-"/>
            </a:pPr>
            <a:r>
              <a:rPr lang="ru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хорошо прогнозирует</a:t>
            </a:r>
            <a:endParaRPr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 Medium"/>
              <a:buChar char="-"/>
            </a:pPr>
            <a:r>
              <a:rPr lang="ru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уменьшение переобучения</a:t>
            </a:r>
            <a:endParaRPr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 Medium"/>
              <a:buChar char="-"/>
            </a:pPr>
            <a:r>
              <a:rPr lang="ru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устойчивость к шуму</a:t>
            </a:r>
            <a:endParaRPr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 Medium"/>
              <a:buChar char="-"/>
            </a:pPr>
            <a:r>
              <a:rPr lang="ru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устойчивость к дисбалансу классов</a:t>
            </a:r>
            <a:endParaRPr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Недостатки:</a:t>
            </a:r>
            <a:endParaRPr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 Medium"/>
              <a:buChar char="-"/>
            </a:pPr>
            <a:r>
              <a:rPr lang="ru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не объясняет, как устроены данные</a:t>
            </a:r>
            <a:endParaRPr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 Medium"/>
              <a:buChar char="-"/>
            </a:pPr>
            <a:r>
              <a:rPr lang="ru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медленнее</a:t>
            </a:r>
            <a:endParaRPr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 Medium"/>
              <a:buChar char="-"/>
            </a:pPr>
            <a:r>
              <a:rPr lang="ru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сложнее настройка</a:t>
            </a:r>
            <a:endParaRPr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ora SemiBold"/>
                <a:ea typeface="Lora SemiBold"/>
                <a:cs typeface="Lora SemiBold"/>
                <a:sym typeface="Lora SemiBold"/>
              </a:rPr>
              <a:t>Исходный dataset с разметкой</a:t>
            </a:r>
            <a:endParaRPr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525" y="1105100"/>
            <a:ext cx="6110951" cy="32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ora SemiBold"/>
                <a:ea typeface="Lora SemiBold"/>
                <a:cs typeface="Lora SemiBold"/>
                <a:sym typeface="Lora SemiBold"/>
              </a:rPr>
              <a:t>Зачем нужен Random Forest</a:t>
            </a:r>
            <a:endParaRPr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50" y="1546375"/>
            <a:ext cx="4812474" cy="255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0300" y="1150250"/>
            <a:ext cx="3201225" cy="340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ora SemiBold"/>
                <a:ea typeface="Lora SemiBold"/>
                <a:cs typeface="Lora SemiBold"/>
                <a:sym typeface="Lora SemiBold"/>
              </a:rPr>
              <a:t>Зачем нужен Random Forest</a:t>
            </a:r>
            <a:endParaRPr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00" y="1563750"/>
            <a:ext cx="4866026" cy="2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9050" y="1140587"/>
            <a:ext cx="3208261" cy="34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ora SemiBold"/>
                <a:ea typeface="Lora SemiBold"/>
                <a:cs typeface="Lora SemiBold"/>
                <a:sym typeface="Lora SemiBold"/>
              </a:rPr>
              <a:t>Проблемы обычных деревьев решений</a:t>
            </a:r>
            <a:endParaRPr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Незначительные изменения в исходном датасете значительно меняют дерево решений. 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Модель слишком чувствительна к данным в обучающей выборке.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71750" y="2157600"/>
            <a:ext cx="85206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20">
                <a:latin typeface="Lora SemiBold"/>
                <a:ea typeface="Lora SemiBold"/>
                <a:cs typeface="Lora SemiBold"/>
                <a:sym typeface="Lora SemiBold"/>
              </a:rPr>
              <a:t>Пример для бинарной классификации</a:t>
            </a:r>
            <a:endParaRPr sz="2420">
              <a:latin typeface="Lora SemiBold"/>
              <a:ea typeface="Lora SemiBold"/>
              <a:cs typeface="Lora SemiBold"/>
              <a:sym typeface="Lora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ora SemiBold"/>
                <a:ea typeface="Lora SemiBold"/>
                <a:cs typeface="Lora SemiBold"/>
                <a:sym typeface="Lora SemiBold"/>
              </a:rPr>
              <a:t>Исходный dataset с разметкой</a:t>
            </a:r>
            <a:endParaRPr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525" y="1105100"/>
            <a:ext cx="6110951" cy="32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