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aleway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  <p:embeddedFont>
      <p:font typeface="Roboto Mon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italic.fntdata"/><Relationship Id="rId42" Type="http://schemas.openxmlformats.org/officeDocument/2006/relationships/font" Target="fonts/Lato-regular.fntdata"/><Relationship Id="rId41" Type="http://schemas.openxmlformats.org/officeDocument/2006/relationships/font" Target="fonts/Raleway-boldItalic.fntdata"/><Relationship Id="rId44" Type="http://schemas.openxmlformats.org/officeDocument/2006/relationships/font" Target="fonts/Lato-italic.fntdata"/><Relationship Id="rId43" Type="http://schemas.openxmlformats.org/officeDocument/2006/relationships/font" Target="fonts/Lato-bold.fntdata"/><Relationship Id="rId46" Type="http://schemas.openxmlformats.org/officeDocument/2006/relationships/font" Target="fonts/RobotoMono-regular.fntdata"/><Relationship Id="rId45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italic.fntdata"/><Relationship Id="rId47" Type="http://schemas.openxmlformats.org/officeDocument/2006/relationships/font" Target="fonts/RobotoMono-bold.fntdata"/><Relationship Id="rId49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aleway-bold.fntdata"/><Relationship Id="rId38" Type="http://schemas.openxmlformats.org/officeDocument/2006/relationships/font" Target="fonts/Raleway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431c89cd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431c89cd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431c89cd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431c89cd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431c89cd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431c89cd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431c89cd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431c89cd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431c89cd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431c89cd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431c89cd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431c89cd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431c89cd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431c89cd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431c89cd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431c89cd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431c89cd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431c89cd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431c89cd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431c89cd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2fec786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42fec786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431c89cd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431c89cd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431c89cd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431c89cd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431c89cd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431c89cd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4404216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4404216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31c89cd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431c89cd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431c89cd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431c89cd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431c89cd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431c89cd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43c8cd46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43c8cd46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43c8cd46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43c8cd4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43c8cd46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43c8cd46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431c89cd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431c89cd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43c8cd46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43c8cd46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43c8cd46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43c8cd46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43c8cd46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43c8cd46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431c89cd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431c89cd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431c89cd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431c89cd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431c89cd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431c89cd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431c89c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431c89c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431c89cd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431c89cd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431c89cd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431c89cd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29.png"/><Relationship Id="rId5" Type="http://schemas.openxmlformats.org/officeDocument/2006/relationships/image" Target="../media/image19.png"/><Relationship Id="rId6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5" Type="http://schemas.openxmlformats.org/officeDocument/2006/relationships/image" Target="../media/image32.png"/><Relationship Id="rId6" Type="http://schemas.openxmlformats.org/officeDocument/2006/relationships/image" Target="../media/image18.png"/><Relationship Id="rId7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Exportando</a:t>
            </a:r>
            <a:r>
              <a:rPr lang="en"/>
              <a:t> um dataset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pd.to_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formato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(arquivo)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df.T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df.columns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df.type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Df.shape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df.values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5170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df.corr()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df.describe()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df.drop()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df.dropna()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df.fillna()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df.groupby() &lt; Cria um objeto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df.head()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df.sort_values()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Importe o arquivo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data/jura.csv</a:t>
            </a:r>
            <a:r>
              <a:rPr lang="en"/>
              <a:t> como um DataFrame;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 o método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lang="en"/>
              <a:t> para </a:t>
            </a:r>
            <a:r>
              <a:rPr lang="en"/>
              <a:t>checar</a:t>
            </a:r>
            <a:r>
              <a:rPr lang="en"/>
              <a:t> se está tudo OK.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Acessando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Os nomes das colunas podem ser usadas para acessar seus valores: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98" y="2512875"/>
            <a:ext cx="2186469" cy="19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Acessando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Muitas vezes é necessário selecionarmos valores específicos de um DataFrame, seja uma linha ou uma célula específica, e isso pode ser feito de diversas formas. A documentação oficial contém vasta informação para esse tipo de tarefa, aqui nos </a:t>
            </a:r>
            <a:r>
              <a:rPr lang="en"/>
              <a:t>concentramos</a:t>
            </a:r>
            <a:r>
              <a:rPr lang="en"/>
              <a:t> nas formas mais comuns de selecionarmos dados.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Para selecionar pelo index ou rótulo usamos o atributo .loc: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Também podemos usar a sintaxe de indexing e slicing do numpy.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3722" y="3045175"/>
            <a:ext cx="1367450" cy="18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0175" y="4135350"/>
            <a:ext cx="13525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0" y="3947525"/>
            <a:ext cx="1429983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8723" y="782073"/>
            <a:ext cx="4022699" cy="120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Filtrando</a:t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688" y="2180075"/>
            <a:ext cx="2638425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0550" y="2227700"/>
            <a:ext cx="24574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Filtrando</a:t>
            </a: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74" y="2003622"/>
            <a:ext cx="4089449" cy="295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875" y="1956525"/>
            <a:ext cx="4089449" cy="289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Filtrando</a:t>
            </a:r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8800" y="1090188"/>
            <a:ext cx="150495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Modificando</a:t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Para criar uma nova coluna: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425" y="2114350"/>
            <a:ext cx="2209800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andas é uma biblioteca de software criada para a linguagem de programação Python para manipulação e análise de dados. Em particular, oferece estruturas e operações de dados para manipulação de tabelas numéricas e séries temporais.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import pandas as pd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025" y="3374575"/>
            <a:ext cx="554355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Modificando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188" y="2389175"/>
            <a:ext cx="3552825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8375" y="3083975"/>
            <a:ext cx="1171575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Mapeando</a:t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875" y="2712800"/>
            <a:ext cx="3276600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Inplace</a:t>
            </a:r>
            <a:endParaRPr/>
          </a:p>
        </p:txBody>
      </p:sp>
      <p:pic>
        <p:nvPicPr>
          <p:cNvPr id="227" name="Google Shape;2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831075"/>
            <a:ext cx="2667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Iteração</a:t>
            </a:r>
            <a:endParaRPr/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df.iterrows()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MUITO lento! Evite usar.</a:t>
            </a:r>
            <a:endParaRPr/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150" y="2890700"/>
            <a:ext cx="314325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Exercícío</a:t>
            </a:r>
            <a:endParaRPr/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Filtre somente as colunas contínuas, com exceção de X e Y;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 o método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describe</a:t>
            </a:r>
            <a:r>
              <a:rPr lang="en"/>
              <a:t> no dataframe filtrado;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 objeto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groupby</a:t>
            </a:r>
            <a:r>
              <a:rPr lang="en"/>
              <a:t> a partir da variável Rock e use o </a:t>
            </a:r>
            <a:r>
              <a:rPr lang="en"/>
              <a:t>método</a:t>
            </a:r>
            <a:r>
              <a:rPr lang="en"/>
              <a:t> describe nesse objeto;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Imprima o intervalo entre as linhas 40 e 50 da variável Rock.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uma nova coluna que é a variável Cd capeada no P90. dica: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np.where()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Exporte em formato csv o novo dataset.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Visualização</a:t>
            </a:r>
            <a:endParaRPr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métodos de visualização do pandas são construídos com base no matplotlib para exploração rápida dos dados. Para se ter mais liberdade no conteúdo e possibilidades de visualização se recomenda usar diretamente o matplotlib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%matplotlib inline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https://pandas.pydata.org/pandas-docs/stable/user_guide/visualization.html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</a:t>
            </a:r>
            <a:endParaRPr/>
          </a:p>
        </p:txBody>
      </p:sp>
      <p:pic>
        <p:nvPicPr>
          <p:cNvPr id="252" name="Google Shape;2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949" y="2013924"/>
            <a:ext cx="3711575" cy="279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0199" y="2013925"/>
            <a:ext cx="3797241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9675" y="150200"/>
            <a:ext cx="1741725" cy="13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7275" y="184900"/>
            <a:ext cx="1933150" cy="15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</a:t>
            </a:r>
            <a:endParaRPr/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plt(kind)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2" name="Google Shape;262;p39"/>
          <p:cNvSpPr txBox="1"/>
          <p:nvPr/>
        </p:nvSpPr>
        <p:spPr>
          <a:xfrm>
            <a:off x="3075525" y="2078875"/>
            <a:ext cx="4363200" cy="21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‘bar’ or ‘barh’ for bar plots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‘hist’ for histogram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‘box’ for boxplot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‘kde’ or ‘density’ for density plots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‘area’ for area plots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‘scatter’ for scatter plots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‘hexbin’ fo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ots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 hexagonal bin plots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‘pie’ for pie pl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</a:t>
            </a:r>
            <a:endParaRPr/>
          </a:p>
        </p:txBody>
      </p:sp>
      <p:pic>
        <p:nvPicPr>
          <p:cNvPr id="268" name="Google Shape;2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48" y="2469473"/>
            <a:ext cx="4402300" cy="25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9425" y="75750"/>
            <a:ext cx="3130175" cy="221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1425" y="1945650"/>
            <a:ext cx="3869600" cy="270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93400" y="75750"/>
            <a:ext cx="2165925" cy="16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98901" y="4309454"/>
            <a:ext cx="3869600" cy="621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Boxplots</a:t>
            </a:r>
            <a:endParaRPr/>
          </a:p>
        </p:txBody>
      </p:sp>
      <p:pic>
        <p:nvPicPr>
          <p:cNvPr id="278" name="Google Shape;27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488" y="1318650"/>
            <a:ext cx="456247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 Series é como um array unidimensional, uma lista de valores. Toda Series possui um índice,  que dá rótulos a cada elemento da lista. As operações matemáticas são executadas elemento a elemento como  em um numpy array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pd.Series(lista)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https://pandas.pydata.org/pandas-docs/stable/reference/api/pandas.Series.html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0900" y="2742875"/>
            <a:ext cx="22479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Tools</a:t>
            </a:r>
            <a:endParaRPr/>
          </a:p>
        </p:txBody>
      </p:sp>
      <p:sp>
        <p:nvSpPr>
          <p:cNvPr id="284" name="Google Shape;284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pd.plotting.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tipo_de_grafico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matrix</a:t>
            </a:r>
            <a:endParaRPr/>
          </a:p>
        </p:txBody>
      </p:sp>
      <p:pic>
        <p:nvPicPr>
          <p:cNvPr id="290" name="Google Shape;29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974" y="719650"/>
            <a:ext cx="4892825" cy="41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296" name="Google Shape;296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EDA no jura. Se familiarizem com as funções de plot. Usem a função mapa de amostras da aula de plotagem.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.index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s.values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Podemos definir </a:t>
            </a:r>
            <a:r>
              <a:rPr lang="en"/>
              <a:t>explícitamente</a:t>
            </a:r>
            <a:r>
              <a:rPr lang="en"/>
              <a:t> os </a:t>
            </a:r>
            <a:r>
              <a:rPr lang="en"/>
              <a:t>índices: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550" y="1228500"/>
            <a:ext cx="24765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2847" y="3409738"/>
            <a:ext cx="4633574" cy="1415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Acessando um valor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serie[indice]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350" y="2571750"/>
            <a:ext cx="11811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s.describe()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s.dropna()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s.isna()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s.min()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s.max()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s.sample(n)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s.unique()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é uma estrutura bidimensional de dados, como uma planilha.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pd.DataFrame(data)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https://pandas.pydata.org/pandas-docs/stable/reference/api/pandas.DataFrame.html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725" y="2512575"/>
            <a:ext cx="3835749" cy="20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Crie um DataFrame a partir do banco de dados sintético criado no curso de numpy.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pd.DataFrame(data, columns)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Importando um dataset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pd.read_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formato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arquivo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