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332464c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332464c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332464ce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332464ce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332464ce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332464ce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332464ce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332464ce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332464ce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332464ce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332464ce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332464ce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332464ce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332464ce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332464ce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332464ce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Introdução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Programação</a:t>
            </a:r>
            <a:endParaRPr/>
          </a:p>
        </p:txBody>
      </p:sp>
      <p:sp>
        <p:nvSpPr>
          <p:cNvPr id="92" name="Google Shape;92;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Char char="●"/>
            </a:pPr>
            <a:r>
              <a:rPr lang="en"/>
              <a:t>A programação de computadores é a tarefa de escrever um conjunto de instruções para serem executadas pelo computador;</a:t>
            </a:r>
            <a:endParaRPr/>
          </a:p>
          <a:p>
            <a:pPr indent="-311150" lvl="0" marL="457200" rtl="0" algn="just">
              <a:spcBef>
                <a:spcPts val="0"/>
              </a:spcBef>
              <a:spcAft>
                <a:spcPts val="0"/>
              </a:spcAft>
              <a:buSzPts val="1300"/>
              <a:buChar char="●"/>
            </a:pPr>
            <a:r>
              <a:rPr lang="en"/>
              <a:t>O problema é que a máquina só entende linguagem de máquina, formada por código binário, que usa dígitos 0 e 1 (bytes);</a:t>
            </a:r>
            <a:endParaRPr/>
          </a:p>
          <a:p>
            <a:pPr indent="-311150" lvl="0" marL="457200" rtl="0" algn="just">
              <a:spcBef>
                <a:spcPts val="0"/>
              </a:spcBef>
              <a:spcAft>
                <a:spcPts val="0"/>
              </a:spcAft>
              <a:buSzPts val="1300"/>
              <a:buChar char="●"/>
            </a:pPr>
            <a:r>
              <a:rPr lang="en"/>
              <a:t>No final dos anos 40 foi criado um mecanismo intermediário entre a linguagem de máquina e a linguagem humana;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Linguagens</a:t>
            </a:r>
            <a:endParaRPr/>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Os programas escritos nas linguagens de programação precisam ser traduzidos para linguagem de máquina. Este processo de tradução pode acontecer de diferentes maneiras dependendo da linguagem de programação utilizada. Existem duas formas de traduzir programas de uma linguagem de alto nível. A compilação e a interpretação.</a:t>
            </a:r>
            <a:endParaRPr sz="1400"/>
          </a:p>
          <a:p>
            <a:pPr indent="-317500" lvl="0" marL="457200" rtl="0" algn="just">
              <a:spcBef>
                <a:spcPts val="1600"/>
              </a:spcBef>
              <a:spcAft>
                <a:spcPts val="0"/>
              </a:spcAft>
              <a:buSzPts val="1400"/>
              <a:buChar char="●"/>
            </a:pPr>
            <a:r>
              <a:rPr lang="en" sz="1400"/>
              <a:t>Compilação: A compilação é um processo de tradução que consiste em converter todo o programa gerando um programa objeto.</a:t>
            </a:r>
            <a:endParaRPr sz="1400"/>
          </a:p>
          <a:p>
            <a:pPr indent="-317500" lvl="0" marL="457200" rtl="0" algn="just">
              <a:spcBef>
                <a:spcPts val="0"/>
              </a:spcBef>
              <a:spcAft>
                <a:spcPts val="0"/>
              </a:spcAft>
              <a:buSzPts val="1400"/>
              <a:buChar char="●"/>
            </a:pPr>
            <a:r>
              <a:rPr lang="en" sz="1400"/>
              <a:t>Interpretação: A interpretação é um processo de tradução que consiste em converter linha por linha do programa, sendo que cada linha é traduzida para código de máquina e executada imediatamente em seguida.</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a:t>
            </a:r>
            <a:endParaRPr/>
          </a:p>
        </p:txBody>
      </p:sp>
      <p:sp>
        <p:nvSpPr>
          <p:cNvPr id="104" name="Google Shape;104;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Python é uma linguagem de programação de alto nível, interpretada, de script, imperativa, orientada a objetos, funcional, de tipagem dinâmica e forte. Foi lançada por Guido van Rossum em 1991.</a:t>
            </a:r>
            <a:endParaRPr/>
          </a:p>
        </p:txBody>
      </p:sp>
      <p:pic>
        <p:nvPicPr>
          <p:cNvPr id="105" name="Google Shape;105;p16"/>
          <p:cNvPicPr preferRelativeResize="0"/>
          <p:nvPr/>
        </p:nvPicPr>
        <p:blipFill>
          <a:blip r:embed="rId3">
            <a:alphaModFix/>
          </a:blip>
          <a:stretch>
            <a:fillRect/>
          </a:stretch>
        </p:blipFill>
        <p:spPr>
          <a:xfrm>
            <a:off x="1524000" y="3011200"/>
            <a:ext cx="6096000" cy="1809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 que Python?</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O Python é extremamente simples e fácil de aprender, ele se parece muito com a língua inglesa. O que contribui para a sua simplicidade é:</a:t>
            </a:r>
            <a:endParaRPr sz="1200"/>
          </a:p>
          <a:p>
            <a:pPr indent="-304800" lvl="0" marL="457200" rtl="0" algn="l">
              <a:spcBef>
                <a:spcPts val="1600"/>
              </a:spcBef>
              <a:spcAft>
                <a:spcPts val="0"/>
              </a:spcAft>
              <a:buSzPts val="1200"/>
              <a:buChar char="●"/>
            </a:pPr>
            <a:r>
              <a:rPr lang="en" sz="1200"/>
              <a:t>Fonte livre e aberta</a:t>
            </a:r>
            <a:endParaRPr sz="1200"/>
          </a:p>
          <a:p>
            <a:pPr indent="-304800" lvl="0" marL="457200" rtl="0" algn="l">
              <a:spcBef>
                <a:spcPts val="0"/>
              </a:spcBef>
              <a:spcAft>
                <a:spcPts val="0"/>
              </a:spcAft>
              <a:buSzPts val="1200"/>
              <a:buChar char="●"/>
            </a:pPr>
            <a:r>
              <a:rPr lang="en" sz="1200"/>
              <a:t>Alto nível</a:t>
            </a:r>
            <a:endParaRPr sz="1200"/>
          </a:p>
          <a:p>
            <a:pPr indent="-304800" lvl="0" marL="457200" rtl="0" algn="l">
              <a:spcBef>
                <a:spcPts val="0"/>
              </a:spcBef>
              <a:spcAft>
                <a:spcPts val="0"/>
              </a:spcAft>
              <a:buSzPts val="1200"/>
              <a:buChar char="●"/>
            </a:pPr>
            <a:r>
              <a:rPr lang="en" sz="1200"/>
              <a:t>Interpretada</a:t>
            </a:r>
            <a:endParaRPr sz="1200"/>
          </a:p>
          <a:p>
            <a:pPr indent="-304800" lvl="0" marL="457200" rtl="0" algn="l">
              <a:spcBef>
                <a:spcPts val="0"/>
              </a:spcBef>
              <a:spcAft>
                <a:spcPts val="0"/>
              </a:spcAft>
              <a:buSzPts val="1200"/>
              <a:buChar char="●"/>
            </a:pPr>
            <a:r>
              <a:rPr lang="en" sz="1200"/>
              <a:t>Grande comunidade</a:t>
            </a:r>
            <a:endParaRPr sz="1200"/>
          </a:p>
          <a:p>
            <a:pPr indent="0" lvl="0" marL="0" rtl="0" algn="l">
              <a:spcBef>
                <a:spcPts val="1600"/>
              </a:spcBef>
              <a:spcAft>
                <a:spcPts val="1600"/>
              </a:spcAft>
              <a:buNone/>
            </a:pPr>
            <a:r>
              <a:rPr lang="en" sz="1200"/>
              <a:t>Além disso, no Python, você não precisa lidar com a sintaxe complexa. Se você tem que programar a frase ‘olá mundo’, em Java é preciso escrever acima de três linhas de código enquanto que em Python apenas uma linha é suficiente. A simplicidade do código faz do Python a melhor linguagem para iniciantes.</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 que Python?</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Python é a linguagem líder de muitos cientistas de dados. Durante anos, acadêmicos e pesquisadores particulares estavam usando a linguagem MATLAB para pesquisa científica, mas tudo começou a mudar com o lançamento de mecanismos numéricos do Python, como “Numpy” e “Pandas”.</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rPr lang="en"/>
              <a:t>O Python também lida com dados tabulares, matriciais e estatísticos e até mesmo visualizá-os com bibliotecas populares como “Matplotlib” e “Seaborn”.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 que Python?</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NumPy (Commits: 16.747, Contributors: 566)</a:t>
            </a:r>
            <a:endParaRPr/>
          </a:p>
          <a:p>
            <a:pPr indent="-311150" lvl="0" marL="457200" rtl="0" algn="l">
              <a:spcBef>
                <a:spcPts val="0"/>
              </a:spcBef>
              <a:spcAft>
                <a:spcPts val="0"/>
              </a:spcAft>
              <a:buSzPts val="1300"/>
              <a:buChar char="●"/>
            </a:pPr>
            <a:r>
              <a:rPr lang="en"/>
              <a:t>SciPy (Commits: 18.314, Contributors: 537)</a:t>
            </a:r>
            <a:endParaRPr/>
          </a:p>
          <a:p>
            <a:pPr indent="-311150" lvl="0" marL="457200" rtl="0" algn="l">
              <a:spcBef>
                <a:spcPts val="0"/>
              </a:spcBef>
              <a:spcAft>
                <a:spcPts val="0"/>
              </a:spcAft>
              <a:buSzPts val="1300"/>
              <a:buChar char="●"/>
            </a:pPr>
            <a:r>
              <a:rPr lang="en"/>
              <a:t>Pandas (Commits: 15.745, Contributors: 899)</a:t>
            </a:r>
            <a:endParaRPr/>
          </a:p>
          <a:p>
            <a:pPr indent="-311150" lvl="0" marL="457200" rtl="0" algn="l">
              <a:spcBef>
                <a:spcPts val="0"/>
              </a:spcBef>
              <a:spcAft>
                <a:spcPts val="0"/>
              </a:spcAft>
              <a:buSzPts val="1300"/>
              <a:buChar char="●"/>
            </a:pPr>
            <a:r>
              <a:rPr lang="en"/>
              <a:t>Matplotlib (Commits: 22.930, Contributors: 644)</a:t>
            </a:r>
            <a:endParaRPr/>
          </a:p>
          <a:p>
            <a:pPr indent="-311150" lvl="0" marL="457200" rtl="0" algn="l">
              <a:spcBef>
                <a:spcPts val="0"/>
              </a:spcBef>
              <a:spcAft>
                <a:spcPts val="0"/>
              </a:spcAft>
              <a:buSzPts val="1300"/>
              <a:buChar char="●"/>
            </a:pPr>
            <a:r>
              <a:rPr lang="en"/>
              <a:t>SciKit-Learn (Commits: 22.278, Contributors: 943)</a:t>
            </a:r>
            <a:endParaRPr/>
          </a:p>
          <a:p>
            <a:pPr indent="-311150" lvl="0" marL="457200" rtl="0" algn="l">
              <a:spcBef>
                <a:spcPts val="0"/>
              </a:spcBef>
              <a:spcAft>
                <a:spcPts val="0"/>
              </a:spcAft>
              <a:buSzPts val="1300"/>
              <a:buChar char="●"/>
            </a:pPr>
            <a:r>
              <a:rPr lang="en"/>
              <a:t>Keras (Commits: 3.935, Contributors: 541)</a:t>
            </a:r>
            <a:endParaRPr/>
          </a:p>
        </p:txBody>
      </p:sp>
      <p:pic>
        <p:nvPicPr>
          <p:cNvPr id="124" name="Google Shape;124;p19"/>
          <p:cNvPicPr preferRelativeResize="0"/>
          <p:nvPr/>
        </p:nvPicPr>
        <p:blipFill>
          <a:blip r:embed="rId3">
            <a:alphaModFix/>
          </a:blip>
          <a:stretch>
            <a:fillRect/>
          </a:stretch>
        </p:blipFill>
        <p:spPr>
          <a:xfrm>
            <a:off x="5953695" y="1378888"/>
            <a:ext cx="2464450" cy="2797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 que Python?</a:t>
            </a:r>
            <a:endParaRPr/>
          </a:p>
        </p:txBody>
      </p:sp>
      <p:pic>
        <p:nvPicPr>
          <p:cNvPr id="130" name="Google Shape;130;p20"/>
          <p:cNvPicPr preferRelativeResize="0"/>
          <p:nvPr/>
        </p:nvPicPr>
        <p:blipFill>
          <a:blip r:embed="rId3">
            <a:alphaModFix/>
          </a:blip>
          <a:stretch>
            <a:fillRect/>
          </a:stretch>
        </p:blipFill>
        <p:spPr>
          <a:xfrm>
            <a:off x="4402288" y="1318650"/>
            <a:ext cx="4187575" cy="3589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 curso</a:t>
            </a:r>
            <a:endParaRPr/>
          </a:p>
        </p:txBody>
      </p:sp>
      <p:sp>
        <p:nvSpPr>
          <p:cNvPr id="136" name="Google Shape;136;p21"/>
          <p:cNvSpPr txBox="1"/>
          <p:nvPr>
            <p:ph idx="1" type="body"/>
          </p:nvPr>
        </p:nvSpPr>
        <p:spPr>
          <a:xfrm>
            <a:off x="729450" y="20026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Introdução</a:t>
            </a:r>
            <a:endParaRPr/>
          </a:p>
          <a:p>
            <a:pPr indent="-311150" lvl="0" marL="457200" rtl="0" algn="l">
              <a:spcBef>
                <a:spcPts val="0"/>
              </a:spcBef>
              <a:spcAft>
                <a:spcPts val="0"/>
              </a:spcAft>
              <a:buSzPts val="1300"/>
              <a:buChar char="●"/>
            </a:pPr>
            <a:r>
              <a:rPr lang="en"/>
              <a:t>Instalação e uso</a:t>
            </a:r>
            <a:endParaRPr/>
          </a:p>
          <a:p>
            <a:pPr indent="-311150" lvl="0" marL="457200" rtl="0" algn="l">
              <a:spcBef>
                <a:spcPts val="0"/>
              </a:spcBef>
              <a:spcAft>
                <a:spcPts val="0"/>
              </a:spcAft>
              <a:buSzPts val="1300"/>
              <a:buChar char="●"/>
            </a:pPr>
            <a:r>
              <a:rPr lang="en"/>
              <a:t>Git</a:t>
            </a:r>
            <a:endParaRPr/>
          </a:p>
          <a:p>
            <a:pPr indent="-311150" lvl="0" marL="457200" rtl="0" algn="l">
              <a:spcBef>
                <a:spcPts val="0"/>
              </a:spcBef>
              <a:spcAft>
                <a:spcPts val="0"/>
              </a:spcAft>
              <a:buSzPts val="1300"/>
              <a:buChar char="●"/>
            </a:pPr>
            <a:r>
              <a:rPr lang="en"/>
              <a:t>Numpy</a:t>
            </a:r>
            <a:endParaRPr/>
          </a:p>
          <a:p>
            <a:pPr indent="-311150" lvl="0" marL="457200" rtl="0" algn="l">
              <a:spcBef>
                <a:spcPts val="0"/>
              </a:spcBef>
              <a:spcAft>
                <a:spcPts val="0"/>
              </a:spcAft>
              <a:buSzPts val="1300"/>
              <a:buChar char="●"/>
            </a:pPr>
            <a:r>
              <a:rPr lang="en"/>
              <a:t>Classes</a:t>
            </a:r>
            <a:endParaRPr/>
          </a:p>
          <a:p>
            <a:pPr indent="-311150" lvl="0" marL="457200" rtl="0" algn="l">
              <a:spcBef>
                <a:spcPts val="0"/>
              </a:spcBef>
              <a:spcAft>
                <a:spcPts val="0"/>
              </a:spcAft>
              <a:buSzPts val="1300"/>
              <a:buChar char="●"/>
            </a:pPr>
            <a:r>
              <a:rPr lang="en"/>
              <a:t>Módulos e pacotes</a:t>
            </a:r>
            <a:endParaRPr/>
          </a:p>
          <a:p>
            <a:pPr indent="-311150" lvl="0" marL="457200" rtl="0" algn="l">
              <a:spcBef>
                <a:spcPts val="0"/>
              </a:spcBef>
              <a:spcAft>
                <a:spcPts val="0"/>
              </a:spcAft>
              <a:buSzPts val="1300"/>
              <a:buChar char="●"/>
            </a:pPr>
            <a:r>
              <a:rPr lang="en"/>
              <a:t>Plotagem</a:t>
            </a:r>
            <a:endParaRPr/>
          </a:p>
          <a:p>
            <a:pPr indent="-311150" lvl="0" marL="457200" rtl="0" algn="l">
              <a:spcBef>
                <a:spcPts val="0"/>
              </a:spcBef>
              <a:spcAft>
                <a:spcPts val="0"/>
              </a:spcAft>
              <a:buSzPts val="1300"/>
              <a:buChar char="●"/>
            </a:pPr>
            <a:r>
              <a:rPr lang="en"/>
              <a:t>Pandas</a:t>
            </a:r>
            <a:endParaRPr/>
          </a:p>
          <a:p>
            <a:pPr indent="-311150" lvl="0" marL="457200" rtl="0" algn="l">
              <a:spcBef>
                <a:spcPts val="0"/>
              </a:spcBef>
              <a:spcAft>
                <a:spcPts val="0"/>
              </a:spcAft>
              <a:buSzPts val="1300"/>
              <a:buChar char="●"/>
            </a:pPr>
            <a:r>
              <a:rPr lang="en"/>
              <a:t>SciPy</a:t>
            </a:r>
            <a:endParaRPr/>
          </a:p>
          <a:p>
            <a:pPr indent="-311150" lvl="0" marL="457200" rtl="0" algn="l">
              <a:spcBef>
                <a:spcPts val="0"/>
              </a:spcBef>
              <a:spcAft>
                <a:spcPts val="0"/>
              </a:spcAft>
              <a:buSzPts val="1300"/>
              <a:buChar char="●"/>
            </a:pPr>
            <a:r>
              <a:rPr lang="en"/>
              <a:t>Scikit-learn</a:t>
            </a:r>
            <a:endParaRPr/>
          </a:p>
          <a:p>
            <a:pPr indent="-311150" lvl="0" marL="457200" rtl="0" algn="l">
              <a:spcBef>
                <a:spcPts val="0"/>
              </a:spcBef>
              <a:spcAft>
                <a:spcPts val="0"/>
              </a:spcAft>
              <a:buSzPts val="1300"/>
              <a:buChar char="●"/>
            </a:pPr>
            <a:r>
              <a:rPr lang="en"/>
              <a:t>I/O</a:t>
            </a:r>
            <a:endParaRPr/>
          </a:p>
          <a:p>
            <a:pPr indent="-311150" lvl="0" marL="457200" rtl="0" algn="l">
              <a:spcBef>
                <a:spcPts val="0"/>
              </a:spcBef>
              <a:spcAft>
                <a:spcPts val="0"/>
              </a:spcAft>
              <a:buSzPts val="1300"/>
              <a:buChar char="●"/>
            </a:pPr>
            <a:r>
              <a:rPr lang="en"/>
              <a:t>Integração com GSLib</a:t>
            </a:r>
            <a:endParaRPr/>
          </a:p>
          <a:p>
            <a:pPr indent="-311150" lvl="0" marL="457200" rtl="0" algn="l">
              <a:spcBef>
                <a:spcPts val="0"/>
              </a:spcBef>
              <a:spcAft>
                <a:spcPts val="0"/>
              </a:spcAft>
              <a:buSzPts val="1300"/>
              <a:buChar char="●"/>
            </a:pPr>
            <a:r>
              <a:rPr lang="en"/>
              <a:t>VTK e paraview</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