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E2EBD8-7187-4366-B110-FB54920CCB8D}">
  <a:tblStyle styleId="{F6E2EBD8-7187-4366-B110-FB54920CCB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deb3107ed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deb3107ed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eb3107ed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eb3107e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1fdcf20d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1fdcf20d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eb3107ed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eb3107ed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5a5591a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c65a5591a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1fdcf20d3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1fdcf20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1fdcf20d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1fdcf20d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1fdcf20d3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1fdcf20d3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1fdcf20d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1fdcf20d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1fdcf20d3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1fdcf20d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1fdcf20d3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1fdcf20d3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40"/>
        <p:cNvGrpSpPr/>
        <p:nvPr/>
      </p:nvGrpSpPr>
      <p:grpSpPr>
        <a:xfrm>
          <a:off x="0" y="0"/>
          <a:ext cx="0" cy="0"/>
          <a:chOff x="0" y="0"/>
          <a:chExt cx="0" cy="0"/>
        </a:xfrm>
      </p:grpSpPr>
      <p:sp>
        <p:nvSpPr>
          <p:cNvPr id="41" name="Google Shape;41;p13"/>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13"/>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5">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slide" Target="slide21.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2654215446"/>
              </p:ext>
            </p:extLst>
          </p:nvPr>
        </p:nvGraphicFramePr>
        <p:xfrm>
          <a:off x="952500" y="1809750"/>
          <a:ext cx="7239000" cy="1584840"/>
        </p:xfrm>
        <a:graphic>
          <a:graphicData uri="http://schemas.openxmlformats.org/drawingml/2006/table">
            <a:tbl>
              <a:tblPr>
                <a:noFill/>
                <a:tableStyleId>{F6E2EBD8-7187-4366-B110-FB54920CCB8D}</a:tableStyleId>
              </a:tblPr>
              <a:tblGrid>
                <a:gridCol w="2013425">
                  <a:extLst>
                    <a:ext uri="{9D8B030D-6E8A-4147-A177-3AD203B41FA5}">
                      <a16:colId xmlns:a16="http://schemas.microsoft.com/office/drawing/2014/main" val="20000"/>
                    </a:ext>
                  </a:extLst>
                </a:gridCol>
                <a:gridCol w="5225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MSI 1200 H510M PRO-E</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Memoria </a:t>
                      </a:r>
                      <a:r>
                        <a:rPr lang="en-US" sz="1400" b="0" i="0" u="none" strike="noStrike" cap="none" dirty="0" err="1">
                          <a:solidFill>
                            <a:srgbClr val="000000"/>
                          </a:solidFill>
                          <a:effectLst/>
                          <a:latin typeface="Arial"/>
                          <a:ea typeface="Arial"/>
                          <a:cs typeface="Arial"/>
                          <a:sym typeface="Arial"/>
                        </a:rPr>
                        <a:t>Gskill</a:t>
                      </a:r>
                      <a:r>
                        <a:rPr lang="en-US" sz="1400" b="0" i="0" u="none" strike="noStrike" cap="none" dirty="0">
                          <a:solidFill>
                            <a:srgbClr val="000000"/>
                          </a:solidFill>
                          <a:effectLst/>
                          <a:latin typeface="Arial"/>
                          <a:ea typeface="Arial"/>
                          <a:cs typeface="Arial"/>
                          <a:sym typeface="Arial"/>
                        </a:rPr>
                        <a:t> Ddr4 4gb Pc2400 </a:t>
                      </a:r>
                      <a:r>
                        <a:rPr lang="en-US" sz="1400" b="0" i="0" u="none" strike="noStrike" cap="none" dirty="0" err="1">
                          <a:solidFill>
                            <a:srgbClr val="000000"/>
                          </a:solidFill>
                          <a:effectLst/>
                          <a:latin typeface="Arial"/>
                          <a:ea typeface="Arial"/>
                          <a:cs typeface="Arial"/>
                          <a:sym typeface="Arial"/>
                        </a:rPr>
                        <a:t>Nt</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Hd</a:t>
                      </a:r>
                      <a:r>
                        <a:rPr lang="en-US" sz="1400" b="0" i="0" u="none" strike="noStrike" cap="none" dirty="0">
                          <a:solidFill>
                            <a:srgbClr val="000000"/>
                          </a:solidFill>
                          <a:effectLst/>
                          <a:latin typeface="Arial"/>
                          <a:ea typeface="Arial"/>
                          <a:cs typeface="Arial"/>
                          <a:sym typeface="Arial"/>
                        </a:rPr>
                        <a:t> Seagate 3.5&amp;quot; Pipeline </a:t>
                      </a:r>
                      <a:r>
                        <a:rPr lang="en-US" sz="1400" b="0" i="0" u="none" strike="noStrike" cap="none" dirty="0" err="1">
                          <a:solidFill>
                            <a:srgbClr val="000000"/>
                          </a:solidFill>
                          <a:effectLst/>
                          <a:latin typeface="Arial"/>
                          <a:ea typeface="Arial"/>
                          <a:cs typeface="Arial"/>
                          <a:sym typeface="Arial"/>
                        </a:rPr>
                        <a:t>Hd</a:t>
                      </a:r>
                      <a:r>
                        <a:rPr lang="en-US" sz="1400" b="0" i="0" u="none" strike="noStrike" cap="none" dirty="0">
                          <a:solidFill>
                            <a:srgbClr val="000000"/>
                          </a:solidFill>
                          <a:effectLst/>
                          <a:latin typeface="Arial"/>
                          <a:ea typeface="Arial"/>
                          <a:cs typeface="Arial"/>
                          <a:sym typeface="Arial"/>
                        </a:rPr>
                        <a:t> 500gb Serial Ata </a:t>
                      </a:r>
                      <a:r>
                        <a:rPr lang="en-US" sz="1400" b="0" i="0" u="none" strike="noStrike" cap="none" dirty="0" err="1">
                          <a:solidFill>
                            <a:srgbClr val="000000"/>
                          </a:solidFill>
                          <a:effectLst/>
                          <a:latin typeface="Arial"/>
                          <a:ea typeface="Arial"/>
                          <a:cs typeface="Arial"/>
                          <a:sym typeface="Arial"/>
                        </a:rPr>
                        <a:t>Ii</a:t>
                      </a:r>
                      <a:endParaRPr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2392089272"/>
              </p:ext>
            </p:extLst>
          </p:nvPr>
        </p:nvGraphicFramePr>
        <p:xfrm>
          <a:off x="952500" y="1809750"/>
          <a:ext cx="7239000" cy="1798200"/>
        </p:xfrm>
        <a:graphic>
          <a:graphicData uri="http://schemas.openxmlformats.org/drawingml/2006/table">
            <a:tbl>
              <a:tblPr>
                <a:noFill/>
                <a:tableStyleId>{F6E2EBD8-7187-4366-B110-FB54920CCB8D}</a:tableStyleId>
              </a:tblPr>
              <a:tblGrid>
                <a:gridCol w="2004025">
                  <a:extLst>
                    <a:ext uri="{9D8B030D-6E8A-4147-A177-3AD203B41FA5}">
                      <a16:colId xmlns:a16="http://schemas.microsoft.com/office/drawing/2014/main" val="20000"/>
                    </a:ext>
                  </a:extLst>
                </a:gridCol>
                <a:gridCol w="5234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1" i="0" u="none" strike="noStrike" cap="none" dirty="0">
                          <a:solidFill>
                            <a:srgbClr val="000000"/>
                          </a:solidFill>
                          <a:effectLst/>
                          <a:latin typeface="Arial"/>
                          <a:ea typeface="Arial"/>
                          <a:cs typeface="Arial"/>
                          <a:sym typeface="Arial"/>
                        </a:rPr>
                        <a:t>MSI B350I AC Pro</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RAM </a:t>
                      </a:r>
                      <a:r>
                        <a:rPr lang="en-US" sz="1400" b="1" i="0" u="none" strike="noStrike" cap="none" dirty="0" err="1">
                          <a:solidFill>
                            <a:srgbClr val="000000"/>
                          </a:solidFill>
                          <a:effectLst/>
                          <a:latin typeface="Arial"/>
                          <a:ea typeface="Arial"/>
                          <a:cs typeface="Arial"/>
                          <a:sym typeface="Arial"/>
                        </a:rPr>
                        <a:t>G.Skill</a:t>
                      </a:r>
                      <a:r>
                        <a:rPr lang="en-US" sz="1400" b="1" i="0" u="none" strike="noStrike" cap="none" dirty="0">
                          <a:solidFill>
                            <a:srgbClr val="000000"/>
                          </a:solidFill>
                          <a:effectLst/>
                          <a:latin typeface="Arial"/>
                          <a:ea typeface="Arial"/>
                          <a:cs typeface="Arial"/>
                          <a:sym typeface="Arial"/>
                        </a:rPr>
                        <a:t> </a:t>
                      </a:r>
                      <a:r>
                        <a:rPr lang="en-US" sz="1400" b="1" i="0" u="none" strike="noStrike" cap="none" dirty="0" err="1">
                          <a:solidFill>
                            <a:srgbClr val="000000"/>
                          </a:solidFill>
                          <a:effectLst/>
                          <a:latin typeface="Arial"/>
                          <a:ea typeface="Arial"/>
                          <a:cs typeface="Arial"/>
                          <a:sym typeface="Arial"/>
                        </a:rPr>
                        <a:t>FlareX</a:t>
                      </a:r>
                      <a:r>
                        <a:rPr lang="en-US" sz="1400" b="1" i="0" u="none" strike="noStrike" cap="none" dirty="0">
                          <a:solidFill>
                            <a:srgbClr val="000000"/>
                          </a:solidFill>
                          <a:effectLst/>
                          <a:latin typeface="Arial"/>
                          <a:ea typeface="Arial"/>
                          <a:cs typeface="Arial"/>
                          <a:sym typeface="Arial"/>
                        </a:rPr>
                        <a:t> DDR4 3200</a:t>
                      </a:r>
                      <a:r>
                        <a:rPr lang="en-US" sz="1400" b="0" i="0" u="none" strike="noStrike" cap="none" dirty="0">
                          <a:solidFill>
                            <a:srgbClr val="000000"/>
                          </a:solidFill>
                          <a:effectLst/>
                          <a:latin typeface="Arial"/>
                          <a:ea typeface="Arial"/>
                          <a:cs typeface="Arial"/>
                          <a:sym typeface="Arial"/>
                        </a:rPr>
                        <a:t> PC4-25600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rgbClr val="000000"/>
                          </a:solidFill>
                          <a:effectLst/>
                          <a:latin typeface="Arial"/>
                          <a:ea typeface="Arial"/>
                          <a:cs typeface="Arial"/>
                          <a:sym typeface="Arial"/>
                        </a:rPr>
                        <a:t>Seagate Barracuda ST500DM009</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0"/>
          <p:cNvSpPr txBox="1"/>
          <p:nvPr/>
        </p:nvSpPr>
        <p:spPr>
          <a:xfrm>
            <a:off x="626950" y="61440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a:t>
            </a:r>
            <a:endParaRPr sz="3000" b="1">
              <a:solidFill>
                <a:srgbClr val="EC183F"/>
              </a:solidFill>
              <a:latin typeface="Rajdhani"/>
              <a:ea typeface="Rajdhani"/>
              <a:cs typeface="Rajdhani"/>
              <a:sym typeface="Rajdhani"/>
            </a:endParaRPr>
          </a:p>
        </p:txBody>
      </p:sp>
      <p:sp>
        <p:nvSpPr>
          <p:cNvPr id="169" name="Google Shape;169;p40"/>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70" name="Google Shape;170;p40"/>
          <p:cNvSpPr txBox="1"/>
          <p:nvPr/>
        </p:nvSpPr>
        <p:spPr>
          <a:xfrm>
            <a:off x="1020650" y="1759275"/>
            <a:ext cx="2994900" cy="243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71" name="Google Shape;171;p40"/>
          <p:cNvGraphicFramePr/>
          <p:nvPr>
            <p:extLst>
              <p:ext uri="{D42A27DB-BD31-4B8C-83A1-F6EECF244321}">
                <p14:modId xmlns:p14="http://schemas.microsoft.com/office/powerpoint/2010/main" val="828788095"/>
              </p:ext>
            </p:extLst>
          </p:nvPr>
        </p:nvGraphicFramePr>
        <p:xfrm>
          <a:off x="952500" y="2114550"/>
          <a:ext cx="7239000" cy="2224920"/>
        </p:xfrm>
        <a:graphic>
          <a:graphicData uri="http://schemas.openxmlformats.org/drawingml/2006/table">
            <a:tbl>
              <a:tblPr>
                <a:noFill/>
                <a:tableStyleId>{F6E2EBD8-7187-4366-B110-FB54920CCB8D}</a:tableStyleId>
              </a:tblPr>
              <a:tblGrid>
                <a:gridCol w="1938175">
                  <a:extLst>
                    <a:ext uri="{9D8B030D-6E8A-4147-A177-3AD203B41FA5}">
                      <a16:colId xmlns:a16="http://schemas.microsoft.com/office/drawing/2014/main" val="20000"/>
                    </a:ext>
                  </a:extLst>
                </a:gridCol>
                <a:gridCol w="5300825">
                  <a:extLst>
                    <a:ext uri="{9D8B030D-6E8A-4147-A177-3AD203B41FA5}">
                      <a16:colId xmlns:a16="http://schemas.microsoft.com/office/drawing/2014/main" val="20001"/>
                    </a:ext>
                  </a:extLst>
                </a:gridCol>
              </a:tblGrid>
              <a:tr h="326361">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Amd</a:t>
                      </a:r>
                      <a:r>
                        <a:rPr lang="en-US" sz="1400" b="0" i="0" u="none" strike="noStrike" cap="none" dirty="0">
                          <a:solidFill>
                            <a:srgbClr val="000000"/>
                          </a:solidFill>
                          <a:effectLst/>
                          <a:latin typeface="Arial"/>
                          <a:ea typeface="Arial"/>
                          <a:cs typeface="Arial"/>
                          <a:sym typeface="Arial"/>
                        </a:rPr>
                        <a:t> A6-9500e 2c/2t 3.0/3.4ghz 1mb 35w Am4 Tray Radeon R5 Series</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 Asus Am4 Prime B450m-k M-</a:t>
                      </a:r>
                      <a:r>
                        <a:rPr lang="en-US" sz="1400" b="0" i="0" u="none" strike="noStrike" cap="none" dirty="0" err="1">
                          <a:solidFill>
                            <a:srgbClr val="000000"/>
                          </a:solidFill>
                          <a:effectLst/>
                          <a:latin typeface="Arial"/>
                          <a:ea typeface="Arial"/>
                          <a:cs typeface="Arial"/>
                          <a:sym typeface="Arial"/>
                        </a:rPr>
                        <a:t>atx</a:t>
                      </a:r>
                      <a:r>
                        <a:rPr lang="en-US" sz="1400" b="0" i="0" u="none" strike="noStrike" cap="none" dirty="0">
                          <a:solidFill>
                            <a:srgbClr val="000000"/>
                          </a:solidFill>
                          <a:effectLst/>
                          <a:latin typeface="Arial"/>
                          <a:ea typeface="Arial"/>
                          <a:cs typeface="Arial"/>
                          <a:sym typeface="Arial"/>
                        </a:rPr>
                        <a:t>, 2xddr4 2933 Sata3 Usb3.0</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MODULO MEMORIA RAM DDR4 4GB PC2400 TEAMGROUP ELITE</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n-US" sz="1400" b="0" i="0" u="none" strike="noStrike" cap="none" dirty="0" err="1">
                          <a:solidFill>
                            <a:srgbClr val="000000"/>
                          </a:solidFill>
                          <a:effectLst/>
                          <a:latin typeface="Arial"/>
                          <a:ea typeface="Arial"/>
                          <a:cs typeface="Arial"/>
                          <a:sym typeface="Arial"/>
                        </a:rPr>
                        <a:t>Ssd</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Intenso</a:t>
                      </a:r>
                      <a:r>
                        <a:rPr lang="en-US" sz="1400" b="0" i="0" u="none" strike="noStrike" cap="none" dirty="0">
                          <a:solidFill>
                            <a:srgbClr val="000000"/>
                          </a:solidFill>
                          <a:effectLst/>
                          <a:latin typeface="Arial"/>
                          <a:ea typeface="Arial"/>
                          <a:cs typeface="Arial"/>
                          <a:sym typeface="Arial"/>
                        </a:rPr>
                        <a:t> 120 Gb High Performance </a:t>
                      </a:r>
                      <a:r>
                        <a:rPr lang="en-US" sz="1400" b="0" i="0" u="none" strike="noStrike" cap="none" dirty="0" err="1">
                          <a:solidFill>
                            <a:srgbClr val="000000"/>
                          </a:solidFill>
                          <a:effectLst/>
                          <a:latin typeface="Arial"/>
                          <a:ea typeface="Arial"/>
                          <a:cs typeface="Arial"/>
                          <a:sym typeface="Arial"/>
                        </a:rPr>
                        <a:t>Lec</a:t>
                      </a:r>
                      <a:r>
                        <a:rPr lang="en-US" sz="1400" b="0" i="0" u="none" strike="noStrike" cap="none" dirty="0">
                          <a:solidFill>
                            <a:srgbClr val="000000"/>
                          </a:solidFill>
                          <a:effectLst/>
                          <a:latin typeface="Arial"/>
                          <a:ea typeface="Arial"/>
                          <a:cs typeface="Arial"/>
                          <a:sym typeface="Arial"/>
                        </a:rPr>
                        <a:t> 520mb / Esc 500 6gbit</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
        <p:nvSpPr>
          <p:cNvPr id="172" name="Google Shape;172;p40"/>
          <p:cNvSpPr txBox="1"/>
          <p:nvPr/>
        </p:nvSpPr>
        <p:spPr>
          <a:xfrm>
            <a:off x="6269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s" sz="1600">
                <a:solidFill>
                  <a:srgbClr val="434343"/>
                </a:solidFill>
                <a:latin typeface="Open Sans"/>
                <a:ea typeface="Open Sans"/>
                <a:cs typeface="Open Sans"/>
                <a:sym typeface="Open Sans"/>
              </a:rPr>
              <a:t>Esta computadora debe ser armada a libre criterio del estudiante.</a:t>
            </a:r>
            <a:endParaRPr sz="1600">
              <a:solidFill>
                <a:srgbClr val="434343"/>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dirty="0">
                <a:solidFill>
                  <a:srgbClr val="EC183F"/>
                </a:solidFill>
                <a:latin typeface="Rajdhani"/>
                <a:ea typeface="Rajdhani"/>
                <a:cs typeface="Rajdhani"/>
                <a:sym typeface="Rajdhani"/>
              </a:rPr>
              <a:t>Gama media - Intel</a:t>
            </a:r>
            <a:endParaRPr sz="3000" b="1" dirty="0">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715789885"/>
              </p:ext>
            </p:extLst>
          </p:nvPr>
        </p:nvGraphicFramePr>
        <p:xfrm>
          <a:off x="952500" y="1809750"/>
          <a:ext cx="7239000" cy="2407770"/>
        </p:xfrm>
        <a:graphic>
          <a:graphicData uri="http://schemas.openxmlformats.org/drawingml/2006/table">
            <a:tbl>
              <a:tblPr>
                <a:noFill/>
                <a:tableStyleId>{F6E2EBD8-7187-4366-B110-FB54920CCB8D}</a:tableStyleId>
              </a:tblPr>
              <a:tblGrid>
                <a:gridCol w="2056514">
                  <a:extLst>
                    <a:ext uri="{9D8B030D-6E8A-4147-A177-3AD203B41FA5}">
                      <a16:colId xmlns:a16="http://schemas.microsoft.com/office/drawing/2014/main" val="20000"/>
                    </a:ext>
                  </a:extLst>
                </a:gridCol>
                <a:gridCol w="5182486">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Intel Core i5-7400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Asus TUF GAMING X570-PLUS (WI-FI)</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nl-NL" dirty="0">
                          <a:latin typeface="Open Sans"/>
                          <a:ea typeface="Open Sans"/>
                          <a:cs typeface="Open Sans"/>
                          <a:sym typeface="Open Sans"/>
                        </a:rPr>
                        <a:t>Kingston KVR32N22S6/4 4GB (2 x 4GB)	DDR4‑3200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endParaRPr dirty="0">
                        <a:latin typeface="Open Sans"/>
                        <a:ea typeface="Open Sans"/>
                        <a:cs typeface="Open Sans"/>
                        <a:sym typeface="Open Sans"/>
                      </a:endParaRPr>
                    </a:p>
                    <a:p>
                      <a:pPr marL="0" lvl="0" indent="0" algn="l" rtl="0">
                        <a:spcBef>
                          <a:spcPts val="0"/>
                        </a:spcBef>
                        <a:spcAft>
                          <a:spcPts val="0"/>
                        </a:spcAft>
                        <a:buNone/>
                      </a:pPr>
                      <a:r>
                        <a:rPr lang="en-US" dirty="0" err="1">
                          <a:latin typeface="Open Sans"/>
                          <a:ea typeface="Open Sans"/>
                          <a:cs typeface="Open Sans"/>
                          <a:sym typeface="Open Sans"/>
                        </a:rPr>
                        <a:t>Adata</a:t>
                      </a:r>
                      <a:r>
                        <a:rPr lang="en-US" dirty="0">
                          <a:latin typeface="Open Sans"/>
                          <a:ea typeface="Open Sans"/>
                          <a:cs typeface="Open Sans"/>
                          <a:sym typeface="Open Sans"/>
                        </a:rPr>
                        <a:t> Ultimate SU630 ASU630SS-240GQ-R 240GB</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1249954516"/>
              </p:ext>
            </p:extLst>
          </p:nvPr>
        </p:nvGraphicFramePr>
        <p:xfrm>
          <a:off x="952500" y="1809750"/>
          <a:ext cx="7239000" cy="2621130"/>
        </p:xfrm>
        <a:graphic>
          <a:graphicData uri="http://schemas.openxmlformats.org/drawingml/2006/table">
            <a:tbl>
              <a:tblPr>
                <a:noFill/>
                <a:tableStyleId>{F6E2EBD8-7187-4366-B110-FB54920CCB8D}</a:tableStyleId>
              </a:tblPr>
              <a:tblGrid>
                <a:gridCol w="1891200">
                  <a:extLst>
                    <a:ext uri="{9D8B030D-6E8A-4147-A177-3AD203B41FA5}">
                      <a16:colId xmlns:a16="http://schemas.microsoft.com/office/drawing/2014/main" val="20000"/>
                    </a:ext>
                  </a:extLst>
                </a:gridCol>
                <a:gridCol w="53478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1400" b="0" i="0" u="none" strike="noStrike" cap="none" dirty="0">
                          <a:solidFill>
                            <a:srgbClr val="000000"/>
                          </a:solidFill>
                          <a:effectLst/>
                          <a:latin typeface="Arial"/>
                          <a:ea typeface="Arial"/>
                          <a:cs typeface="Arial"/>
                          <a:sym typeface="Arial"/>
                        </a:rPr>
                        <a:t>Ryzen 5 3400G (3.7GHz,45-65W,L3:4M,4C)</a:t>
                      </a:r>
                      <a:endParaRPr lang="pl-PL"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dirty="0">
                          <a:latin typeface="Open Sans"/>
                          <a:ea typeface="Open Sans"/>
                          <a:cs typeface="Open Sans"/>
                          <a:sym typeface="Open Sans"/>
                        </a:rPr>
                        <a:t>Kingston KVR32N22S6/4 4GB (2 x 4GB)	DDR4‑3200</a:t>
                      </a: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latin typeface="Open Sans"/>
                          <a:ea typeface="Open Sans"/>
                          <a:cs typeface="Open Sans"/>
                          <a:sym typeface="Open Sans"/>
                        </a:rPr>
                        <a:t>Adata</a:t>
                      </a:r>
                      <a:r>
                        <a:rPr lang="en-US" dirty="0">
                          <a:latin typeface="Open Sans"/>
                          <a:ea typeface="Open Sans"/>
                          <a:cs typeface="Open Sans"/>
                          <a:sym typeface="Open Sans"/>
                        </a:rPr>
                        <a:t> Ultimate SU630 ASU630SS-240GQ-R 240GB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b="0">
                          <a:latin typeface="Open Sans"/>
                          <a:ea typeface="Open Sans"/>
                          <a:cs typeface="Open Sans"/>
                          <a:sym typeface="Open Sans"/>
                        </a:rPr>
                        <a:t>GPU</a:t>
                      </a:r>
                      <a:endParaRPr b="0">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AMD ASRock Challenger Radeon RX 6700 Series RX 6700 XT RX6700XT CLD 12GO OC Edition 12GB</a:t>
                      </a:r>
                    </a:p>
                    <a:p>
                      <a:pPr marL="0" lvl="0" indent="0" algn="l" rtl="0">
                        <a:spcBef>
                          <a:spcPts val="0"/>
                        </a:spcBef>
                        <a:spcAft>
                          <a:spcPts val="0"/>
                        </a:spcAft>
                        <a:buNone/>
                      </a:pP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4"/>
          <p:cNvSpPr txBox="1"/>
          <p:nvPr/>
        </p:nvSpPr>
        <p:spPr>
          <a:xfrm>
            <a:off x="6363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a:t>
            </a:r>
            <a:endParaRPr sz="3000" b="1">
              <a:solidFill>
                <a:srgbClr val="EC183F"/>
              </a:solidFill>
              <a:latin typeface="Rajdhani"/>
              <a:ea typeface="Rajdhani"/>
              <a:cs typeface="Rajdhani"/>
              <a:sym typeface="Rajdhani"/>
            </a:endParaRPr>
          </a:p>
        </p:txBody>
      </p:sp>
      <p:sp>
        <p:nvSpPr>
          <p:cNvPr id="201" name="Google Shape;201;p44"/>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02" name="Google Shape;202;p44"/>
          <p:cNvGraphicFramePr/>
          <p:nvPr>
            <p:extLst>
              <p:ext uri="{D42A27DB-BD31-4B8C-83A1-F6EECF244321}">
                <p14:modId xmlns:p14="http://schemas.microsoft.com/office/powerpoint/2010/main" val="89745705"/>
              </p:ext>
            </p:extLst>
          </p:nvPr>
        </p:nvGraphicFramePr>
        <p:xfrm>
          <a:off x="952500" y="2114550"/>
          <a:ext cx="7239000" cy="2194410"/>
        </p:xfrm>
        <a:graphic>
          <a:graphicData uri="http://schemas.openxmlformats.org/drawingml/2006/table">
            <a:tbl>
              <a:tblPr>
                <a:noFill/>
                <a:tableStyleId>{F6E2EBD8-7187-4366-B110-FB54920CCB8D}</a:tableStyleId>
              </a:tblPr>
              <a:tblGrid>
                <a:gridCol w="1900600">
                  <a:extLst>
                    <a:ext uri="{9D8B030D-6E8A-4147-A177-3AD203B41FA5}">
                      <a16:colId xmlns:a16="http://schemas.microsoft.com/office/drawing/2014/main" val="20000"/>
                    </a:ext>
                  </a:extLst>
                </a:gridCol>
                <a:gridCol w="5338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err="1"/>
                        <a:t>procesador</a:t>
                      </a:r>
                      <a:r>
                        <a:rPr lang="en-US" dirty="0"/>
                        <a:t> </a:t>
                      </a:r>
                      <a:r>
                        <a:rPr lang="en-US" dirty="0" err="1"/>
                        <a:t>amd</a:t>
                      </a:r>
                      <a:r>
                        <a:rPr lang="en-US" dirty="0"/>
                        <a:t> </a:t>
                      </a:r>
                      <a:r>
                        <a:rPr lang="en-US" dirty="0" err="1"/>
                        <a:t>ryzen</a:t>
                      </a:r>
                      <a:r>
                        <a:rPr lang="en-US" dirty="0"/>
                        <a:t> 5 3600</a:t>
                      </a:r>
                      <a:endParaRPr dirty="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dirty="0">
                          <a:latin typeface="Open Sans"/>
                          <a:ea typeface="Open Sans"/>
                          <a:cs typeface="Open Sans"/>
                          <a:sym typeface="Open Sans"/>
                        </a:rPr>
                        <a:t>Placa madre</a:t>
                      </a:r>
                      <a:endParaRPr dirty="0">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MSI B450 TOMAHAWK MAX</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Computer Memory Solutions DDR4 8GB 2400 MHz</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CO" dirty="0"/>
                        <a:t>Kingston SSD SATA 480GB</a:t>
                      </a: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NVIDEA GTX 1030 </a:t>
                      </a:r>
                      <a:endParaRPr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03" name="Google Shape;203;p44"/>
          <p:cNvSpPr txBox="1"/>
          <p:nvPr/>
        </p:nvSpPr>
        <p:spPr>
          <a:xfrm>
            <a:off x="63635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2528284814"/>
              </p:ext>
            </p:extLst>
          </p:nvPr>
        </p:nvGraphicFramePr>
        <p:xfrm>
          <a:off x="952500" y="1809750"/>
          <a:ext cx="7239000" cy="2621130"/>
        </p:xfrm>
        <a:graphic>
          <a:graphicData uri="http://schemas.openxmlformats.org/drawingml/2006/table">
            <a:tbl>
              <a:tblPr>
                <a:noFill/>
                <a:tableStyleId>{F6E2EBD8-7187-4366-B110-FB54920CCB8D}</a:tableStyleId>
              </a:tblPr>
              <a:tblGrid>
                <a:gridCol w="2051025">
                  <a:extLst>
                    <a:ext uri="{9D8B030D-6E8A-4147-A177-3AD203B41FA5}">
                      <a16:colId xmlns:a16="http://schemas.microsoft.com/office/drawing/2014/main" val="20000"/>
                    </a:ext>
                  </a:extLst>
                </a:gridCol>
                <a:gridCol w="51879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i7-10700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Board </a:t>
                      </a:r>
                      <a:r>
                        <a:rPr lang="en-US" sz="1400" b="0" i="0" u="none" strike="noStrike" cap="none" dirty="0" err="1">
                          <a:solidFill>
                            <a:srgbClr val="000000"/>
                          </a:solidFill>
                          <a:effectLst/>
                          <a:latin typeface="Arial"/>
                          <a:ea typeface="Arial"/>
                          <a:cs typeface="Arial"/>
                          <a:sym typeface="Arial"/>
                        </a:rPr>
                        <a:t>Msi</a:t>
                      </a:r>
                      <a:r>
                        <a:rPr lang="en-US" sz="1400" b="0" i="0" u="none" strike="noStrike" cap="none" dirty="0">
                          <a:solidFill>
                            <a:srgbClr val="000000"/>
                          </a:solidFill>
                          <a:effectLst/>
                          <a:latin typeface="Arial"/>
                          <a:ea typeface="Arial"/>
                          <a:cs typeface="Arial"/>
                          <a:sym typeface="Arial"/>
                        </a:rPr>
                        <a:t> Mag Z490 Tomahawk Gaming </a:t>
                      </a:r>
                      <a:r>
                        <a:rPr lang="en-US" sz="1400" b="0" i="0" u="none" strike="noStrike" cap="none" dirty="0" err="1">
                          <a:solidFill>
                            <a:srgbClr val="000000"/>
                          </a:solidFill>
                          <a:effectLst/>
                          <a:latin typeface="Arial"/>
                          <a:ea typeface="Arial"/>
                          <a:cs typeface="Arial"/>
                          <a:sym typeface="Arial"/>
                        </a:rPr>
                        <a:t>Atx</a:t>
                      </a:r>
                      <a:r>
                        <a:rPr lang="en-US" sz="1400" b="0" i="0" u="none" strike="noStrike" cap="none" dirty="0">
                          <a:solidFill>
                            <a:srgbClr val="000000"/>
                          </a:solidFill>
                          <a:effectLst/>
                          <a:latin typeface="Arial"/>
                          <a:ea typeface="Arial"/>
                          <a:cs typeface="Arial"/>
                          <a:sym typeface="Arial"/>
                        </a:rPr>
                        <a:t>, </a:t>
                      </a:r>
                      <a:r>
                        <a:rPr lang="en-US" sz="1400" b="0" i="0" u="none" strike="noStrike" cap="none" dirty="0" err="1">
                          <a:solidFill>
                            <a:srgbClr val="000000"/>
                          </a:solidFill>
                          <a:effectLst/>
                          <a:latin typeface="Arial"/>
                          <a:ea typeface="Arial"/>
                          <a:cs typeface="Arial"/>
                          <a:sym typeface="Arial"/>
                        </a:rPr>
                        <a:t>Lga</a:t>
                      </a:r>
                      <a:r>
                        <a:rPr lang="en-US" sz="1400" b="0" i="0" u="none" strike="noStrike" cap="none" dirty="0">
                          <a:solidFill>
                            <a:srgbClr val="000000"/>
                          </a:solidFill>
                          <a:effectLst/>
                          <a:latin typeface="Arial"/>
                          <a:ea typeface="Arial"/>
                          <a:cs typeface="Arial"/>
                          <a:sym typeface="Arial"/>
                        </a:rPr>
                        <a:t> 1200,ddr4,m.2.</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Ddr4 Pc T-force 16gb 2x8 3600mhz </a:t>
                      </a:r>
                      <a:r>
                        <a:rPr lang="en-US" sz="1400" b="0" i="0" u="none" strike="noStrike" cap="none" dirty="0" err="1">
                          <a:solidFill>
                            <a:srgbClr val="000000"/>
                          </a:solidFill>
                          <a:effectLst/>
                          <a:latin typeface="Arial"/>
                          <a:ea typeface="Arial"/>
                          <a:cs typeface="Arial"/>
                          <a:sym typeface="Arial"/>
                        </a:rPr>
                        <a:t>Rgb</a:t>
                      </a:r>
                      <a:r>
                        <a:rPr lang="en-US" sz="1400" b="0" i="0" u="none" strike="noStrike" cap="none" dirty="0">
                          <a:solidFill>
                            <a:srgbClr val="000000"/>
                          </a:solidFill>
                          <a:effectLst/>
                          <a:latin typeface="Arial"/>
                          <a:ea typeface="Arial"/>
                          <a:cs typeface="Arial"/>
                          <a:sym typeface="Arial"/>
                        </a:rPr>
                        <a:t> Blanca</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it-IT" sz="1400" b="0" i="0" u="none" strike="noStrike" cap="none" dirty="0">
                          <a:solidFill>
                            <a:srgbClr val="000000"/>
                          </a:solidFill>
                          <a:effectLst/>
                          <a:latin typeface="Arial"/>
                          <a:ea typeface="Arial"/>
                          <a:cs typeface="Arial"/>
                          <a:sym typeface="Arial"/>
                        </a:rPr>
                        <a:t>Disco sólido M.2 interno Adata Falcon AFALCON-1T-C 1TB</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MSI Gaming GeForce RTX 3070 </a:t>
                      </a:r>
                      <a:r>
                        <a:rPr lang="en-US" sz="1400" b="0" i="0" u="none" strike="noStrike" cap="none" dirty="0" err="1">
                          <a:solidFill>
                            <a:srgbClr val="000000"/>
                          </a:solidFill>
                          <a:effectLst/>
                          <a:latin typeface="Arial"/>
                          <a:ea typeface="Arial"/>
                          <a:cs typeface="Arial"/>
                          <a:sym typeface="Arial"/>
                        </a:rPr>
                        <a:t>Ti</a:t>
                      </a:r>
                      <a:r>
                        <a:rPr lang="en-US" sz="1400" b="0" i="0" u="none" strike="noStrike" cap="none" dirty="0">
                          <a:solidFill>
                            <a:srgbClr val="000000"/>
                          </a:solidFill>
                          <a:effectLst/>
                          <a:latin typeface="Arial"/>
                          <a:ea typeface="Arial"/>
                          <a:cs typeface="Arial"/>
                          <a:sym typeface="Arial"/>
                        </a:rPr>
                        <a:t> 8 GB GDRR6X 256 </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697214631"/>
              </p:ext>
            </p:extLst>
          </p:nvPr>
        </p:nvGraphicFramePr>
        <p:xfrm>
          <a:off x="952500" y="1809750"/>
          <a:ext cx="7239000" cy="2834490"/>
        </p:xfrm>
        <a:graphic>
          <a:graphicData uri="http://schemas.openxmlformats.org/drawingml/2006/table">
            <a:tbl>
              <a:tblPr>
                <a:noFill/>
                <a:tableStyleId>{F6E2EBD8-7187-4366-B110-FB54920CCB8D}</a:tableStyleId>
              </a:tblPr>
              <a:tblGrid>
                <a:gridCol w="1919400">
                  <a:extLst>
                    <a:ext uri="{9D8B030D-6E8A-4147-A177-3AD203B41FA5}">
                      <a16:colId xmlns:a16="http://schemas.microsoft.com/office/drawing/2014/main" val="20000"/>
                    </a:ext>
                  </a:extLst>
                </a:gridCol>
                <a:gridCol w="5319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Amd Ryzen 7 3800xt</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Asus CROSSHAIR VII HERO (WI-FI) AMD AM4 X470 ATX</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Memoria Ram </a:t>
                      </a:r>
                      <a:r>
                        <a:rPr lang="en-US" sz="1400" b="0" i="0" u="none" strike="noStrike" cap="none" dirty="0" err="1">
                          <a:solidFill>
                            <a:srgbClr val="000000"/>
                          </a:solidFill>
                          <a:effectLst/>
                          <a:latin typeface="Arial"/>
                          <a:ea typeface="Arial"/>
                          <a:cs typeface="Arial"/>
                          <a:sym typeface="Arial"/>
                        </a:rPr>
                        <a:t>Hyperx</a:t>
                      </a:r>
                      <a:r>
                        <a:rPr lang="en-US" sz="1400" b="0" i="0" u="none" strike="noStrike" cap="none" dirty="0">
                          <a:solidFill>
                            <a:srgbClr val="000000"/>
                          </a:solidFill>
                          <a:effectLst/>
                          <a:latin typeface="Arial"/>
                          <a:ea typeface="Arial"/>
                          <a:cs typeface="Arial"/>
                          <a:sym typeface="Arial"/>
                        </a:rPr>
                        <a:t> Cl17 8gb Ddr4 3600mhz </a:t>
                      </a:r>
                      <a:r>
                        <a:rPr lang="en-US" sz="1400" b="0" i="0" u="none" strike="noStrike" cap="none" dirty="0" err="1">
                          <a:solidFill>
                            <a:srgbClr val="000000"/>
                          </a:solidFill>
                          <a:effectLst/>
                          <a:latin typeface="Arial"/>
                          <a:ea typeface="Arial"/>
                          <a:cs typeface="Arial"/>
                          <a:sym typeface="Arial"/>
                        </a:rPr>
                        <a:t>Rgb</a:t>
                      </a:r>
                      <a:endParaRPr dirty="0"/>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DE" sz="1400" b="0" i="0" u="none" strike="noStrike" cap="none" dirty="0">
                          <a:solidFill>
                            <a:srgbClr val="000000"/>
                          </a:solidFill>
                          <a:effectLst/>
                          <a:latin typeface="Arial"/>
                          <a:ea typeface="Arial"/>
                          <a:cs typeface="Arial"/>
                          <a:sym typeface="Arial"/>
                        </a:rPr>
                        <a:t>SSD M.2 interno Samsung 980 PRO MZ-V8P1T0B 1TB</a:t>
                      </a:r>
                    </a:p>
                    <a:p>
                      <a:pPr marL="0" lvl="0" indent="0" algn="l" rtl="0">
                        <a:spcBef>
                          <a:spcPts val="0"/>
                        </a:spcBef>
                        <a:spcAft>
                          <a:spcPts val="0"/>
                        </a:spcAft>
                        <a:buNone/>
                      </a:pPr>
                      <a:endParaRPr dirty="0"/>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Nvidia Gigabyte Gaming GeForce RTX 30 Series RTX 3090 GV-N3090GAMING OC-24GD OC Edition 24GB</a:t>
                      </a:r>
                    </a:p>
                    <a:p>
                      <a:pPr marL="0" lvl="0" indent="0" algn="l" rtl="0">
                        <a:spcBef>
                          <a:spcPts val="0"/>
                        </a:spcBef>
                        <a:spcAft>
                          <a:spcPts val="0"/>
                        </a:spcAft>
                        <a:buNone/>
                      </a:pPr>
                      <a:endParaRPr b="0" dirty="0"/>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
        <p:cNvGrpSpPr/>
        <p:nvPr/>
      </p:nvGrpSpPr>
      <p:grpSpPr>
        <a:xfrm>
          <a:off x="0" y="0"/>
          <a:ext cx="0" cy="0"/>
          <a:chOff x="0" y="0"/>
          <a:chExt cx="0" cy="0"/>
        </a:xfrm>
      </p:grpSpPr>
      <p:sp>
        <p:nvSpPr>
          <p:cNvPr id="92" name="Google Shape;92;p30"/>
          <p:cNvSpPr txBox="1"/>
          <p:nvPr/>
        </p:nvSpPr>
        <p:spPr>
          <a:xfrm>
            <a:off x="3897550" y="1527975"/>
            <a:ext cx="4856400" cy="3067200"/>
          </a:xfrm>
          <a:prstGeom prst="rect">
            <a:avLst/>
          </a:prstGeom>
          <a:noFill/>
          <a:ln>
            <a:noFill/>
          </a:ln>
        </p:spPr>
        <p:txBody>
          <a:bodyPr spcFirstLastPara="1" wrap="square" lIns="91425" tIns="45700" rIns="91425" bIns="45700" anchor="ctr" anchorCtr="0">
            <a:noAutofit/>
          </a:bodyPr>
          <a:lstStyle/>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 action="ppaction://hlinkshowjump?jump=nextslide"/>
              </a:rPr>
              <a:t>Consigna</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3" action="ppaction://hlinksldjump"/>
              </a:rPr>
              <a:t>Detalles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4" action="ppaction://hlinksldjump"/>
              </a:rPr>
              <a:t>Especificaciones de equipos</a:t>
            </a:r>
            <a:endParaRPr sz="2000" b="1">
              <a:solidFill>
                <a:srgbClr val="434343"/>
              </a:solidFill>
              <a:latin typeface="Open Sans"/>
              <a:ea typeface="Open Sans"/>
              <a:cs typeface="Open Sans"/>
              <a:sym typeface="Open Sans"/>
            </a:endParaRPr>
          </a:p>
          <a:p>
            <a:pPr marL="457200" lvl="0" indent="-355600" algn="l" rtl="0">
              <a:lnSpc>
                <a:spcPct val="130000"/>
              </a:lnSpc>
              <a:spcBef>
                <a:spcPts val="0"/>
              </a:spcBef>
              <a:spcAft>
                <a:spcPts val="0"/>
              </a:spcAft>
              <a:buClr>
                <a:srgbClr val="434343"/>
              </a:buClr>
              <a:buSzPts val="2000"/>
              <a:buFont typeface="Open Sans"/>
              <a:buAutoNum type="arabicPeriod"/>
            </a:pPr>
            <a:r>
              <a:rPr lang="es" sz="2000" b="1" u="sng">
                <a:solidFill>
                  <a:schemeClr val="hlink"/>
                </a:solidFill>
                <a:latin typeface="Open Sans"/>
                <a:ea typeface="Open Sans"/>
                <a:cs typeface="Open Sans"/>
                <a:sym typeface="Open Sans"/>
                <a:hlinkClick r:id="rId5" action="ppaction://hlinksldjump"/>
              </a:rPr>
              <a:t>Entrega</a:t>
            </a:r>
            <a:endParaRPr sz="2000" b="1">
              <a:solidFill>
                <a:srgbClr val="434343"/>
              </a:solidFill>
              <a:latin typeface="Open Sans"/>
              <a:ea typeface="Open Sans"/>
              <a:cs typeface="Open Sans"/>
              <a:sym typeface="Open Sans"/>
            </a:endParaRPr>
          </a:p>
          <a:p>
            <a:pPr marL="457200" lvl="0" indent="0" algn="l" rtl="0">
              <a:lnSpc>
                <a:spcPct val="130000"/>
              </a:lnSpc>
              <a:spcBef>
                <a:spcPts val="0"/>
              </a:spcBef>
              <a:spcAft>
                <a:spcPts val="0"/>
              </a:spcAft>
              <a:buNone/>
            </a:pPr>
            <a:endParaRPr sz="2000" b="1">
              <a:solidFill>
                <a:srgbClr val="434343"/>
              </a:solidFill>
              <a:latin typeface="Rajdhani"/>
              <a:ea typeface="Rajdhani"/>
              <a:cs typeface="Rajdhani"/>
              <a:sym typeface="Rajdhani"/>
            </a:endParaRPr>
          </a:p>
        </p:txBody>
      </p:sp>
      <p:sp>
        <p:nvSpPr>
          <p:cNvPr id="93" name="Google Shape;93;p30"/>
          <p:cNvSpPr txBox="1"/>
          <p:nvPr/>
        </p:nvSpPr>
        <p:spPr>
          <a:xfrm>
            <a:off x="1672950" y="2442819"/>
            <a:ext cx="1590300" cy="843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100" b="1">
                <a:solidFill>
                  <a:srgbClr val="EC183F"/>
                </a:solidFill>
                <a:latin typeface="Rajdhani"/>
                <a:ea typeface="Rajdhani"/>
                <a:cs typeface="Rajdhani"/>
                <a:sym typeface="Rajdhani"/>
              </a:rPr>
              <a:t>Índice</a:t>
            </a:r>
            <a:endParaRPr sz="2700" b="1">
              <a:solidFill>
                <a:srgbClr val="EC183F"/>
              </a:solidFill>
              <a:latin typeface="Rajdhani"/>
              <a:ea typeface="Rajdhani"/>
              <a:cs typeface="Rajdhani"/>
              <a:sym typeface="Rajdhani"/>
            </a:endParaRPr>
          </a:p>
        </p:txBody>
      </p:sp>
      <p:cxnSp>
        <p:nvCxnSpPr>
          <p:cNvPr id="94" name="Google Shape;94;p30"/>
          <p:cNvCxnSpPr/>
          <p:nvPr/>
        </p:nvCxnSpPr>
        <p:spPr>
          <a:xfrm flipH="1">
            <a:off x="3592750" y="1409375"/>
            <a:ext cx="18900" cy="303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8"/>
          <p:cNvSpPr txBox="1"/>
          <p:nvPr/>
        </p:nvSpPr>
        <p:spPr>
          <a:xfrm>
            <a:off x="64380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32" name="Google Shape;232;p48"/>
          <p:cNvSpPr txBox="1"/>
          <p:nvPr/>
        </p:nvSpPr>
        <p:spPr>
          <a:xfrm>
            <a:off x="6540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33" name="Google Shape;233;p48"/>
          <p:cNvSpPr txBox="1"/>
          <p:nvPr/>
        </p:nvSpPr>
        <p:spPr>
          <a:xfrm>
            <a:off x="8682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34" name="Google Shape;234;p48"/>
          <p:cNvGraphicFramePr/>
          <p:nvPr>
            <p:extLst>
              <p:ext uri="{D42A27DB-BD31-4B8C-83A1-F6EECF244321}">
                <p14:modId xmlns:p14="http://schemas.microsoft.com/office/powerpoint/2010/main" val="2998566850"/>
              </p:ext>
            </p:extLst>
          </p:nvPr>
        </p:nvGraphicFramePr>
        <p:xfrm>
          <a:off x="952500" y="2114550"/>
          <a:ext cx="7239000" cy="2194410"/>
        </p:xfrm>
        <a:graphic>
          <a:graphicData uri="http://schemas.openxmlformats.org/drawingml/2006/table">
            <a:tbl>
              <a:tblPr>
                <a:noFill/>
                <a:tableStyleId>{F6E2EBD8-7187-4366-B110-FB54920CCB8D}</a:tableStyleId>
              </a:tblPr>
              <a:tblGrid>
                <a:gridCol w="1947600">
                  <a:extLst>
                    <a:ext uri="{9D8B030D-6E8A-4147-A177-3AD203B41FA5}">
                      <a16:colId xmlns:a16="http://schemas.microsoft.com/office/drawing/2014/main" val="20000"/>
                    </a:ext>
                  </a:extLst>
                </a:gridCol>
                <a:gridCol w="52914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s">
                          <a:latin typeface="Open Sans"/>
                          <a:ea typeface="Open Sans"/>
                          <a:cs typeface="Open Sans"/>
                          <a:sym typeface="Open Sans"/>
                        </a:rPr>
                        <a:t>Procesador</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Intel Core i9-12900KF</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rgbClr val="000000"/>
                          </a:solidFill>
                          <a:effectLst/>
                          <a:latin typeface="Arial"/>
                          <a:ea typeface="Arial"/>
                          <a:cs typeface="Arial"/>
                          <a:sym typeface="Arial"/>
                        </a:rPr>
                        <a:t>Placa</a:t>
                      </a:r>
                      <a:r>
                        <a:rPr lang="en-US" sz="1400" b="0" i="0" u="none" strike="noStrike" cap="none" dirty="0">
                          <a:solidFill>
                            <a:srgbClr val="000000"/>
                          </a:solidFill>
                          <a:effectLst/>
                          <a:latin typeface="Arial"/>
                          <a:ea typeface="Arial"/>
                          <a:cs typeface="Arial"/>
                          <a:sym typeface="Arial"/>
                        </a:rPr>
                        <a:t> Madre Asus Rog Maximus </a:t>
                      </a:r>
                      <a:r>
                        <a:rPr lang="en-US" sz="1400" b="0" i="0" u="none" strike="noStrike" cap="none" dirty="0" err="1">
                          <a:solidFill>
                            <a:srgbClr val="000000"/>
                          </a:solidFill>
                          <a:effectLst/>
                          <a:latin typeface="Arial"/>
                          <a:ea typeface="Arial"/>
                          <a:cs typeface="Arial"/>
                          <a:sym typeface="Arial"/>
                        </a:rPr>
                        <a:t>Xiii</a:t>
                      </a:r>
                      <a:r>
                        <a:rPr lang="en-US" sz="1400" b="0" i="0" u="none" strike="noStrike" cap="none" dirty="0">
                          <a:solidFill>
                            <a:srgbClr val="000000"/>
                          </a:solidFill>
                          <a:effectLst/>
                          <a:latin typeface="Arial"/>
                          <a:ea typeface="Arial"/>
                          <a:cs typeface="Arial"/>
                          <a:sym typeface="Arial"/>
                        </a:rPr>
                        <a:t> Hero Z590 Lga1200</a:t>
                      </a:r>
                    </a:p>
                    <a:p>
                      <a:pPr marL="0" lvl="0" indent="0" algn="l" rtl="0">
                        <a:spcBef>
                          <a:spcPts val="0"/>
                        </a:spcBef>
                        <a:spcAft>
                          <a:spcPts val="0"/>
                        </a:spcAft>
                        <a:buNone/>
                      </a:pP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Corsair Vengeance Rgb Pro 128 Gb (4 X 32 Gb) 320</a:t>
                      </a:r>
                      <a:endParaRPr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sz="1400" b="0" i="0" u="none" strike="noStrike" cap="none" dirty="0">
                          <a:solidFill>
                            <a:srgbClr val="000000"/>
                          </a:solidFill>
                          <a:effectLst/>
                          <a:latin typeface="Arial"/>
                          <a:ea typeface="Arial"/>
                          <a:cs typeface="Arial"/>
                          <a:sym typeface="Arial"/>
                        </a:rPr>
                        <a:t>2TB </a:t>
                      </a:r>
                      <a:r>
                        <a:rPr lang="en-US" sz="1400" b="0" i="0" u="none" strike="noStrike" cap="none" dirty="0" err="1">
                          <a:solidFill>
                            <a:srgbClr val="000000"/>
                          </a:solidFill>
                          <a:effectLst/>
                          <a:latin typeface="Arial"/>
                          <a:ea typeface="Arial"/>
                          <a:cs typeface="Arial"/>
                          <a:sym typeface="Arial"/>
                        </a:rPr>
                        <a:t>NVMe</a:t>
                      </a:r>
                      <a:r>
                        <a:rPr lang="en-US" sz="1400" b="0" i="0" u="none" strike="noStrike" cap="none" dirty="0">
                          <a:solidFill>
                            <a:srgbClr val="000000"/>
                          </a:solidFill>
                          <a:effectLst/>
                          <a:latin typeface="Arial"/>
                          <a:ea typeface="Arial"/>
                          <a:cs typeface="Arial"/>
                          <a:sym typeface="Arial"/>
                        </a:rPr>
                        <a:t> SSD</a:t>
                      </a:r>
                      <a:endParaRPr dirty="0">
                        <a:latin typeface="Open Sans"/>
                        <a:ea typeface="Open Sans"/>
                        <a:cs typeface="Open Sans"/>
                        <a:sym typeface="Open Sans"/>
                      </a:endParaRPr>
                    </a:p>
                  </a:txBody>
                  <a:tcPr marL="91425" marR="91425" marT="91425" marB="91425">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pt-BR" sz="1400" b="0" i="0" u="none" strike="noStrike" cap="none" dirty="0">
                          <a:solidFill>
                            <a:srgbClr val="000000"/>
                          </a:solidFill>
                          <a:effectLst/>
                          <a:latin typeface="Arial"/>
                          <a:ea typeface="Arial"/>
                          <a:cs typeface="Arial"/>
                          <a:sym typeface="Arial"/>
                        </a:rPr>
                        <a:t>NVIDIA GeForce RTX 3090 24GB</a:t>
                      </a:r>
                      <a:endParaRPr b="0" dirty="0">
                        <a:latin typeface="Open Sans"/>
                        <a:ea typeface="Open Sans"/>
                        <a:cs typeface="Open Sans"/>
                        <a:sym typeface="Open Sans"/>
                      </a:endParaRPr>
                    </a:p>
                  </a:txBody>
                  <a:tcPr marL="91425" marR="91425" marT="91425" marB="91425">
                    <a:solidFill>
                      <a:srgbClr val="EFEFEF"/>
                    </a:solidFill>
                  </a:tcPr>
                </a:tc>
                <a:extLst>
                  <a:ext uri="{0D108BD9-81ED-4DB2-BD59-A6C34878D82A}">
                    <a16:rowId xmlns:a16="http://schemas.microsoft.com/office/drawing/2014/main" val="10004"/>
                  </a:ext>
                </a:extLst>
              </a:tr>
            </a:tbl>
          </a:graphicData>
        </a:graphic>
      </p:graphicFrame>
      <p:sp>
        <p:nvSpPr>
          <p:cNvPr id="235" name="Google Shape;235;p48"/>
          <p:cNvSpPr txBox="1"/>
          <p:nvPr/>
        </p:nvSpPr>
        <p:spPr>
          <a:xfrm>
            <a:off x="643800" y="1534325"/>
            <a:ext cx="8070600" cy="275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1100"/>
              <a:buFont typeface="Arial"/>
              <a:buNone/>
            </a:pPr>
            <a:r>
              <a:rPr lang="es" sz="1600" dirty="0">
                <a:solidFill>
                  <a:srgbClr val="434343"/>
                </a:solidFill>
                <a:latin typeface="Open Sans"/>
                <a:ea typeface="Open Sans"/>
                <a:cs typeface="Open Sans"/>
                <a:sym typeface="Open Sans"/>
              </a:rPr>
              <a:t>Esta computadora debe ser armada a libre criterio del estudiante.</a:t>
            </a:r>
            <a:endParaRPr sz="1600" dirty="0">
              <a:solidFill>
                <a:srgbClr val="434343"/>
              </a:solidFill>
              <a:latin typeface="Open Sans"/>
              <a:ea typeface="Open Sans"/>
              <a:cs typeface="Open Sans"/>
              <a:sym typeface="Open Sans"/>
            </a:endParaRPr>
          </a:p>
          <a:p>
            <a:pPr marL="0" lvl="0" indent="0" algn="l" rtl="0">
              <a:lnSpc>
                <a:spcPct val="150000"/>
              </a:lnSpc>
              <a:spcBef>
                <a:spcPts val="0"/>
              </a:spcBef>
              <a:spcAft>
                <a:spcPts val="0"/>
              </a:spcAft>
              <a:buNone/>
            </a:pPr>
            <a:endParaRPr sz="1600" dirty="0">
              <a:solidFill>
                <a:srgbClr val="434343"/>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5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98"/>
        <p:cNvGrpSpPr/>
        <p:nvPr/>
      </p:nvGrpSpPr>
      <p:grpSpPr>
        <a:xfrm>
          <a:off x="0" y="0"/>
          <a:ext cx="0" cy="0"/>
          <a:chOff x="0" y="0"/>
          <a:chExt cx="0" cy="0"/>
        </a:xfrm>
      </p:grpSpPr>
      <p:sp>
        <p:nvSpPr>
          <p:cNvPr id="99" name="Google Shape;99;p31"/>
          <p:cNvSpPr txBox="1"/>
          <p:nvPr/>
        </p:nvSpPr>
        <p:spPr>
          <a:xfrm>
            <a:off x="3609750" y="1495200"/>
            <a:ext cx="33327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Consigna </a:t>
            </a:r>
            <a:endParaRPr sz="3700" b="1">
              <a:solidFill>
                <a:srgbClr val="FFFFFF"/>
              </a:solidFill>
              <a:latin typeface="Rajdhani"/>
              <a:ea typeface="Rajdhani"/>
              <a:cs typeface="Rajdhani"/>
              <a:sym typeface="Rajdhani"/>
            </a:endParaRPr>
          </a:p>
        </p:txBody>
      </p:sp>
      <p:sp>
        <p:nvSpPr>
          <p:cNvPr id="100" name="Google Shape;100;p31"/>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1</a:t>
            </a:r>
            <a:endParaRPr sz="6000" b="1">
              <a:solidFill>
                <a:srgbClr val="FFFFFF"/>
              </a:solidFill>
              <a:latin typeface="Rajdhani"/>
              <a:ea typeface="Rajdhani"/>
              <a:cs typeface="Rajdhani"/>
              <a:sym typeface="Rajdhani"/>
            </a:endParaRPr>
          </a:p>
        </p:txBody>
      </p:sp>
      <p:sp>
        <p:nvSpPr>
          <p:cNvPr id="101" name="Google Shape;101;p31"/>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2"/>
          <p:cNvSpPr txBox="1"/>
          <p:nvPr/>
        </p:nvSpPr>
        <p:spPr>
          <a:xfrm>
            <a:off x="626825" y="1458250"/>
            <a:ext cx="4311600" cy="259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En base a lo aprendido de toda la estructura de computadoras, vamos a proceder a armar diferentes computadoras en base a necesidades de uso determinadas y compatibilidades entre sus diferentes componentes.</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Vamos a armar 9 computadoras de 3 gamas diferentes (gama alta, media y baja) en donde habrá que determinar los componentes compatibles a cada uno.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07" name="Google Shape;107;p32"/>
          <p:cNvSpPr txBox="1"/>
          <p:nvPr/>
        </p:nvSpPr>
        <p:spPr>
          <a:xfrm>
            <a:off x="616575" y="608150"/>
            <a:ext cx="31164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Consigna</a:t>
            </a:r>
            <a:endParaRPr sz="3000" b="1">
              <a:solidFill>
                <a:srgbClr val="EC183F"/>
              </a:solidFill>
              <a:latin typeface="Rajdhani"/>
              <a:ea typeface="Rajdhani"/>
              <a:cs typeface="Rajdhani"/>
              <a:sym typeface="Rajdhani"/>
            </a:endParaRPr>
          </a:p>
        </p:txBody>
      </p:sp>
      <p:pic>
        <p:nvPicPr>
          <p:cNvPr id="108" name="Google Shape;108;p32"/>
          <p:cNvPicPr preferRelativeResize="0"/>
          <p:nvPr/>
        </p:nvPicPr>
        <p:blipFill>
          <a:blip r:embed="rId3">
            <a:alphaModFix/>
          </a:blip>
          <a:stretch>
            <a:fillRect/>
          </a:stretch>
        </p:blipFill>
        <p:spPr>
          <a:xfrm>
            <a:off x="4165575" y="1798678"/>
            <a:ext cx="5183201" cy="2915548"/>
          </a:xfrm>
          <a:prstGeom prst="rect">
            <a:avLst/>
          </a:prstGeom>
          <a:noFill/>
          <a:ln>
            <a:noFill/>
          </a:ln>
        </p:spPr>
      </p:pic>
      <p:pic>
        <p:nvPicPr>
          <p:cNvPr id="109" name="Google Shape;109;p32"/>
          <p:cNvPicPr preferRelativeResize="0"/>
          <p:nvPr/>
        </p:nvPicPr>
        <p:blipFill>
          <a:blip r:embed="rId4">
            <a:alphaModFix/>
          </a:blip>
          <a:stretch>
            <a:fillRect/>
          </a:stretch>
        </p:blipFill>
        <p:spPr>
          <a:xfrm>
            <a:off x="4881449" y="1290212"/>
            <a:ext cx="1951852" cy="1097899"/>
          </a:xfrm>
          <a:prstGeom prst="rect">
            <a:avLst/>
          </a:prstGeom>
          <a:noFill/>
          <a:ln>
            <a:noFill/>
          </a:ln>
        </p:spPr>
      </p:pic>
      <p:pic>
        <p:nvPicPr>
          <p:cNvPr id="110" name="Google Shape;110;p32"/>
          <p:cNvPicPr preferRelativeResize="0"/>
          <p:nvPr/>
        </p:nvPicPr>
        <p:blipFill>
          <a:blip r:embed="rId5">
            <a:alphaModFix/>
          </a:blip>
          <a:stretch>
            <a:fillRect/>
          </a:stretch>
        </p:blipFill>
        <p:spPr>
          <a:xfrm>
            <a:off x="5801575" y="962650"/>
            <a:ext cx="3116401" cy="175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14"/>
        <p:cNvGrpSpPr/>
        <p:nvPr/>
      </p:nvGrpSpPr>
      <p:grpSpPr>
        <a:xfrm>
          <a:off x="0" y="0"/>
          <a:ext cx="0" cy="0"/>
          <a:chOff x="0" y="0"/>
          <a:chExt cx="0" cy="0"/>
        </a:xfrm>
      </p:grpSpPr>
      <p:sp>
        <p:nvSpPr>
          <p:cNvPr id="115" name="Google Shape;115;p33"/>
          <p:cNvSpPr txBox="1"/>
          <p:nvPr/>
        </p:nvSpPr>
        <p:spPr>
          <a:xfrm>
            <a:off x="3609750" y="1495200"/>
            <a:ext cx="33960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Detalles</a:t>
            </a:r>
            <a:endParaRPr sz="3700" b="1">
              <a:solidFill>
                <a:srgbClr val="FFFFFF"/>
              </a:solidFill>
              <a:latin typeface="Rajdhani"/>
              <a:ea typeface="Rajdhani"/>
              <a:cs typeface="Rajdhani"/>
              <a:sym typeface="Rajdhani"/>
            </a:endParaRPr>
          </a:p>
        </p:txBody>
      </p:sp>
      <p:sp>
        <p:nvSpPr>
          <p:cNvPr id="116" name="Google Shape;116;p33"/>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2</a:t>
            </a:r>
            <a:endParaRPr sz="6000" b="1">
              <a:solidFill>
                <a:srgbClr val="FFFFFF"/>
              </a:solidFill>
              <a:latin typeface="Rajdhani"/>
              <a:ea typeface="Rajdhani"/>
              <a:cs typeface="Rajdhani"/>
              <a:sym typeface="Rajdhani"/>
            </a:endParaRPr>
          </a:p>
        </p:txBody>
      </p:sp>
      <p:sp>
        <p:nvSpPr>
          <p:cNvPr id="117" name="Google Shape;117;p33"/>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4"/>
          <p:cNvSpPr txBox="1"/>
          <p:nvPr/>
        </p:nvSpPr>
        <p:spPr>
          <a:xfrm>
            <a:off x="616625" y="614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 de armado</a:t>
            </a:r>
            <a:endParaRPr sz="3000" b="1">
              <a:solidFill>
                <a:srgbClr val="EC183F"/>
              </a:solidFill>
              <a:latin typeface="Rajdhani"/>
              <a:ea typeface="Rajdhani"/>
              <a:cs typeface="Rajdhani"/>
              <a:sym typeface="Rajdhani"/>
            </a:endParaRPr>
          </a:p>
        </p:txBody>
      </p:sp>
      <p:sp>
        <p:nvSpPr>
          <p:cNvPr id="123" name="Google Shape;123;p34"/>
          <p:cNvSpPr txBox="1"/>
          <p:nvPr/>
        </p:nvSpPr>
        <p:spPr>
          <a:xfrm>
            <a:off x="626875" y="1468150"/>
            <a:ext cx="4058400" cy="3255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Para el armado vamos a tener un cuadro de especificaciones donde tendremos separado.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Procesador</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Placa madre</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primaria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Memoria secundaria</a:t>
            </a:r>
            <a:endParaRPr sz="1600">
              <a:solidFill>
                <a:srgbClr val="434343"/>
              </a:solidFill>
              <a:latin typeface="Open Sans"/>
              <a:ea typeface="Open Sans"/>
              <a:cs typeface="Open Sans"/>
              <a:sym typeface="Open Sans"/>
            </a:endParaRPr>
          </a:p>
          <a:p>
            <a:pPr marL="457200" lvl="0" indent="-330200" algn="l" rtl="0">
              <a:lnSpc>
                <a:spcPct val="150000"/>
              </a:lnSpc>
              <a:spcBef>
                <a:spcPts val="0"/>
              </a:spcBef>
              <a:spcAft>
                <a:spcPts val="0"/>
              </a:spcAft>
              <a:buClr>
                <a:srgbClr val="434343"/>
              </a:buClr>
              <a:buSzPts val="1600"/>
              <a:buFont typeface="Open Sans"/>
              <a:buChar char="●"/>
            </a:pPr>
            <a:r>
              <a:rPr lang="es" sz="1600">
                <a:solidFill>
                  <a:srgbClr val="434343"/>
                </a:solidFill>
                <a:latin typeface="Open Sans"/>
                <a:ea typeface="Open Sans"/>
                <a:cs typeface="Open Sans"/>
                <a:sym typeface="Open Sans"/>
              </a:rPr>
              <a:t>GPU (si es que fuera necesario)</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None/>
            </a:pPr>
            <a:endParaRPr b="1">
              <a:solidFill>
                <a:srgbClr val="434343"/>
              </a:solidFill>
              <a:latin typeface="Open Sans"/>
              <a:ea typeface="Open Sans"/>
              <a:cs typeface="Open Sans"/>
              <a:sym typeface="Open Sans"/>
            </a:endParaRPr>
          </a:p>
        </p:txBody>
      </p:sp>
      <p:sp>
        <p:nvSpPr>
          <p:cNvPr id="124" name="Google Shape;124;p34"/>
          <p:cNvSpPr txBox="1"/>
          <p:nvPr/>
        </p:nvSpPr>
        <p:spPr>
          <a:xfrm>
            <a:off x="4805000" y="1427450"/>
            <a:ext cx="3789600" cy="238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Deberemos armar </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computadoras por gama, donde cada una de estas  serán o compatibles con </a:t>
            </a:r>
            <a:r>
              <a:rPr lang="es" sz="1600" b="1">
                <a:solidFill>
                  <a:srgbClr val="434343"/>
                </a:solidFill>
                <a:latin typeface="Open Sans"/>
                <a:ea typeface="Open Sans"/>
                <a:cs typeface="Open Sans"/>
                <a:sym typeface="Open Sans"/>
              </a:rPr>
              <a:t>Intel</a:t>
            </a:r>
            <a:r>
              <a:rPr lang="es" sz="1600">
                <a:solidFill>
                  <a:srgbClr val="434343"/>
                </a:solidFill>
                <a:latin typeface="Open Sans"/>
                <a:ea typeface="Open Sans"/>
                <a:cs typeface="Open Sans"/>
                <a:sym typeface="Open Sans"/>
              </a:rPr>
              <a:t> o </a:t>
            </a:r>
            <a:r>
              <a:rPr lang="es" sz="1600" b="1">
                <a:solidFill>
                  <a:srgbClr val="434343"/>
                </a:solidFill>
                <a:latin typeface="Open Sans"/>
                <a:ea typeface="Open Sans"/>
                <a:cs typeface="Open Sans"/>
                <a:sym typeface="Open Sans"/>
              </a:rPr>
              <a:t>AMD</a:t>
            </a:r>
            <a:r>
              <a:rPr lang="es" sz="1600">
                <a:solidFill>
                  <a:srgbClr val="434343"/>
                </a:solidFill>
                <a:latin typeface="Open Sans"/>
                <a:ea typeface="Open Sans"/>
                <a:cs typeface="Open Sans"/>
                <a:sym typeface="Open Sans"/>
              </a:rPr>
              <a:t>.</a:t>
            </a:r>
            <a:endParaRPr sz="1600">
              <a:solidFill>
                <a:srgbClr val="434343"/>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s" sz="1600" b="1">
                <a:solidFill>
                  <a:srgbClr val="434343"/>
                </a:solidFill>
                <a:latin typeface="Open Sans"/>
                <a:ea typeface="Open Sans"/>
                <a:cs typeface="Open Sans"/>
                <a:sym typeface="Open Sans"/>
              </a:rPr>
              <a:t>El tercer ordenador debe ser armado a libre criterio del estudiante.</a:t>
            </a:r>
            <a:endParaRPr sz="1600" b="1">
              <a:solidFill>
                <a:srgbClr val="434343"/>
              </a:solidFill>
              <a:latin typeface="Open Sans"/>
              <a:ea typeface="Open Sans"/>
              <a:cs typeface="Open Sans"/>
              <a:sym typeface="Open Sans"/>
            </a:endParaRPr>
          </a:p>
          <a:p>
            <a:pPr marL="0" lvl="0" indent="0" algn="l" rtl="0">
              <a:spcBef>
                <a:spcPts val="0"/>
              </a:spcBef>
              <a:spcAft>
                <a:spcPts val="0"/>
              </a:spcAft>
              <a:buNone/>
            </a:pPr>
            <a:endParaRPr/>
          </a:p>
        </p:txBody>
      </p:sp>
      <p:pic>
        <p:nvPicPr>
          <p:cNvPr id="125" name="Google Shape;125;p34"/>
          <p:cNvPicPr preferRelativeResize="0"/>
          <p:nvPr/>
        </p:nvPicPr>
        <p:blipFill>
          <a:blip r:embed="rId3">
            <a:alphaModFix/>
          </a:blip>
          <a:stretch>
            <a:fillRect/>
          </a:stretch>
        </p:blipFill>
        <p:spPr>
          <a:xfrm>
            <a:off x="5615718" y="3197050"/>
            <a:ext cx="2899758" cy="1631100"/>
          </a:xfrm>
          <a:prstGeom prst="rect">
            <a:avLst/>
          </a:prstGeom>
          <a:noFill/>
          <a:ln>
            <a:noFill/>
          </a:ln>
        </p:spPr>
      </p:pic>
      <p:pic>
        <p:nvPicPr>
          <p:cNvPr id="126" name="Google Shape;126;p34"/>
          <p:cNvPicPr preferRelativeResize="0"/>
          <p:nvPr/>
        </p:nvPicPr>
        <p:blipFill>
          <a:blip r:embed="rId4">
            <a:alphaModFix/>
          </a:blip>
          <a:stretch>
            <a:fillRect/>
          </a:stretch>
        </p:blipFill>
        <p:spPr>
          <a:xfrm>
            <a:off x="4457075" y="3440613"/>
            <a:ext cx="2164157" cy="12173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5"/>
          <p:cNvSpPr/>
          <p:nvPr/>
        </p:nvSpPr>
        <p:spPr>
          <a:xfrm>
            <a:off x="4852000" y="1624475"/>
            <a:ext cx="3498000" cy="2615700"/>
          </a:xfrm>
          <a:prstGeom prst="roundRect">
            <a:avLst>
              <a:gd name="adj" fmla="val 16667"/>
            </a:avLst>
          </a:prstGeom>
          <a:solidFill>
            <a:srgbClr val="43434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822960" lvl="0" indent="0" algn="l" rtl="0">
              <a:spcBef>
                <a:spcPts val="0"/>
              </a:spcBef>
              <a:spcAft>
                <a:spcPts val="0"/>
              </a:spcAft>
              <a:buNone/>
            </a:pPr>
            <a:endParaRPr sz="1200">
              <a:latin typeface="Open Sans"/>
              <a:ea typeface="Open Sans"/>
              <a:cs typeface="Open Sans"/>
              <a:sym typeface="Open Sans"/>
            </a:endParaRPr>
          </a:p>
          <a:p>
            <a:pPr marL="822960" lvl="0" indent="0" algn="l" rtl="0">
              <a:spcBef>
                <a:spcPts val="0"/>
              </a:spcBef>
              <a:spcAft>
                <a:spcPts val="0"/>
              </a:spcAft>
              <a:buNone/>
            </a:pPr>
            <a:endParaRPr sz="1200">
              <a:latin typeface="Open Sans"/>
              <a:ea typeface="Open Sans"/>
              <a:cs typeface="Open Sans"/>
              <a:sym typeface="Open Sans"/>
            </a:endParaRPr>
          </a:p>
        </p:txBody>
      </p:sp>
      <p:sp>
        <p:nvSpPr>
          <p:cNvPr id="132" name="Google Shape;132;p35"/>
          <p:cNvSpPr txBox="1"/>
          <p:nvPr/>
        </p:nvSpPr>
        <p:spPr>
          <a:xfrm>
            <a:off x="614975" y="615475"/>
            <a:ext cx="18393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Detalles</a:t>
            </a:r>
            <a:endParaRPr sz="3000" b="1">
              <a:solidFill>
                <a:srgbClr val="EC183F"/>
              </a:solidFill>
              <a:latin typeface="Rajdhani"/>
              <a:ea typeface="Rajdhani"/>
              <a:cs typeface="Rajdhani"/>
              <a:sym typeface="Rajdhani"/>
            </a:endParaRPr>
          </a:p>
        </p:txBody>
      </p:sp>
      <p:sp>
        <p:nvSpPr>
          <p:cNvPr id="133" name="Google Shape;133;p35"/>
          <p:cNvSpPr txBox="1"/>
          <p:nvPr/>
        </p:nvSpPr>
        <p:spPr>
          <a:xfrm>
            <a:off x="614975" y="1469575"/>
            <a:ext cx="3765600" cy="2817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s" sz="1700" b="1">
                <a:solidFill>
                  <a:srgbClr val="434343"/>
                </a:solidFill>
                <a:latin typeface="Rajdhani"/>
                <a:ea typeface="Rajdhani"/>
                <a:cs typeface="Rajdhani"/>
                <a:sym typeface="Rajdhani"/>
              </a:rPr>
              <a:t>¿Por qué esta actividad?¿Sirve este ejercicio de armar computadoras?</a:t>
            </a:r>
            <a:endParaRPr sz="17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endParaRPr sz="1800" b="1">
              <a:solidFill>
                <a:srgbClr val="434343"/>
              </a:solidFill>
              <a:latin typeface="Rajdhani"/>
              <a:ea typeface="Rajdhani"/>
              <a:cs typeface="Rajdhani"/>
              <a:sym typeface="Rajdhani"/>
            </a:endParaRPr>
          </a:p>
          <a:p>
            <a:pPr marL="0" lvl="0" indent="0" algn="l" rtl="0">
              <a:lnSpc>
                <a:spcPct val="115000"/>
              </a:lnSpc>
              <a:spcBef>
                <a:spcPts val="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A la hora de trabajar en un ambiente laboral, las computadoras son una parte esencial del trabajo día a día, por lo cual la habilidad de poder armar una a base de ciertas especificaciones es una habilidad necesaria para el profesional de IT.</a:t>
            </a: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600">
              <a:solidFill>
                <a:srgbClr val="434343"/>
              </a:solidFill>
              <a:latin typeface="Open Sans"/>
              <a:ea typeface="Open Sans"/>
              <a:cs typeface="Open Sans"/>
              <a:sym typeface="Open Sans"/>
            </a:endParaRPr>
          </a:p>
          <a:p>
            <a:pPr marL="0" lvl="0" indent="0" algn="just" rtl="0">
              <a:lnSpc>
                <a:spcPct val="150000"/>
              </a:lnSpc>
              <a:spcBef>
                <a:spcPts val="0"/>
              </a:spcBef>
              <a:spcAft>
                <a:spcPts val="0"/>
              </a:spcAft>
              <a:buClr>
                <a:schemeClr val="dk1"/>
              </a:buClr>
              <a:buSzPts val="1100"/>
              <a:buFont typeface="Arial"/>
              <a:buNone/>
            </a:pPr>
            <a:endParaRPr sz="1500" b="1">
              <a:solidFill>
                <a:srgbClr val="434343"/>
              </a:solidFill>
              <a:latin typeface="Rajdhani"/>
              <a:ea typeface="Rajdhani"/>
              <a:cs typeface="Rajdhani"/>
              <a:sym typeface="Rajdhani"/>
            </a:endParaRPr>
          </a:p>
          <a:p>
            <a:pPr marL="0" lvl="0" indent="0" algn="just" rtl="0">
              <a:lnSpc>
                <a:spcPct val="150000"/>
              </a:lnSpc>
              <a:spcBef>
                <a:spcPts val="0"/>
              </a:spcBef>
              <a:spcAft>
                <a:spcPts val="0"/>
              </a:spcAft>
              <a:buNone/>
            </a:pPr>
            <a:endParaRPr sz="1500" b="1">
              <a:solidFill>
                <a:srgbClr val="434343"/>
              </a:solidFill>
              <a:latin typeface="Rajdhani"/>
              <a:ea typeface="Rajdhani"/>
              <a:cs typeface="Rajdhani"/>
              <a:sym typeface="Rajdhani"/>
            </a:endParaRPr>
          </a:p>
        </p:txBody>
      </p:sp>
      <p:sp>
        <p:nvSpPr>
          <p:cNvPr id="134" name="Google Shape;134;p35"/>
          <p:cNvSpPr txBox="1"/>
          <p:nvPr/>
        </p:nvSpPr>
        <p:spPr>
          <a:xfrm>
            <a:off x="5082850" y="1767800"/>
            <a:ext cx="3056100" cy="23520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Recordemos que para</a:t>
            </a:r>
            <a:endParaRPr sz="1600">
              <a:solidFill>
                <a:schemeClr val="lt1"/>
              </a:solidFill>
              <a:latin typeface="Open Sans"/>
              <a:ea typeface="Open Sans"/>
              <a:cs typeface="Open Sans"/>
              <a:sym typeface="Open Sans"/>
            </a:endParaRPr>
          </a:p>
          <a:p>
            <a:pPr marL="0" lvl="0" indent="0" algn="l" rtl="0">
              <a:lnSpc>
                <a:spcPct val="130000"/>
              </a:lnSpc>
              <a:spcBef>
                <a:spcPts val="0"/>
              </a:spcBef>
              <a:spcAft>
                <a:spcPts val="0"/>
              </a:spcAft>
              <a:buClr>
                <a:schemeClr val="dk1"/>
              </a:buClr>
              <a:buSzPts val="1100"/>
              <a:buFont typeface="Arial"/>
              <a:buNone/>
            </a:pPr>
            <a:r>
              <a:rPr lang="es" sz="1600">
                <a:solidFill>
                  <a:schemeClr val="lt1"/>
                </a:solidFill>
                <a:latin typeface="Open Sans"/>
                <a:ea typeface="Open Sans"/>
                <a:cs typeface="Open Sans"/>
                <a:sym typeface="Open Sans"/>
              </a:rPr>
              <a:t>los diferentes componentes existen ciertas características como los </a:t>
            </a:r>
            <a:r>
              <a:rPr lang="es" sz="1600" b="1">
                <a:solidFill>
                  <a:schemeClr val="lt1"/>
                </a:solidFill>
                <a:latin typeface="Open Sans"/>
                <a:ea typeface="Open Sans"/>
                <a:cs typeface="Open Sans"/>
                <a:sym typeface="Open Sans"/>
              </a:rPr>
              <a:t>sockets, frecuencia y conectores</a:t>
            </a:r>
            <a:r>
              <a:rPr lang="es" sz="1600">
                <a:solidFill>
                  <a:schemeClr val="lt1"/>
                </a:solidFill>
                <a:latin typeface="Open Sans"/>
                <a:ea typeface="Open Sans"/>
                <a:cs typeface="Open Sans"/>
                <a:sym typeface="Open Sans"/>
              </a:rPr>
              <a:t>, los cuales hay que tener </a:t>
            </a:r>
            <a:r>
              <a:rPr lang="es" sz="1600" b="1">
                <a:solidFill>
                  <a:schemeClr val="lt1"/>
                </a:solidFill>
                <a:latin typeface="Open Sans"/>
                <a:ea typeface="Open Sans"/>
                <a:cs typeface="Open Sans"/>
                <a:sym typeface="Open Sans"/>
              </a:rPr>
              <a:t>en cuenta </a:t>
            </a:r>
            <a:r>
              <a:rPr lang="es" sz="1600">
                <a:solidFill>
                  <a:schemeClr val="lt1"/>
                </a:solidFill>
                <a:latin typeface="Open Sans"/>
                <a:ea typeface="Open Sans"/>
                <a:cs typeface="Open Sans"/>
                <a:sym typeface="Open Sans"/>
              </a:rPr>
              <a:t>para la compatibilidad.</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138"/>
        <p:cNvGrpSpPr/>
        <p:nvPr/>
      </p:nvGrpSpPr>
      <p:grpSpPr>
        <a:xfrm>
          <a:off x="0" y="0"/>
          <a:ext cx="0" cy="0"/>
          <a:chOff x="0" y="0"/>
          <a:chExt cx="0" cy="0"/>
        </a:xfrm>
      </p:grpSpPr>
      <p:sp>
        <p:nvSpPr>
          <p:cNvPr id="139" name="Google Shape;139;p36"/>
          <p:cNvSpPr txBox="1"/>
          <p:nvPr/>
        </p:nvSpPr>
        <p:spPr>
          <a:xfrm>
            <a:off x="3609750" y="1495200"/>
            <a:ext cx="48084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Especificaciones</a:t>
            </a:r>
            <a:endParaRPr sz="3700" b="1">
              <a:solidFill>
                <a:srgbClr val="FFFFFF"/>
              </a:solidFill>
              <a:latin typeface="Rajdhani"/>
              <a:ea typeface="Rajdhani"/>
              <a:cs typeface="Rajdhani"/>
              <a:sym typeface="Rajdhani"/>
            </a:endParaRPr>
          </a:p>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de equipos</a:t>
            </a:r>
            <a:endParaRPr sz="3700" b="1">
              <a:solidFill>
                <a:srgbClr val="FFFFFF"/>
              </a:solidFill>
              <a:latin typeface="Rajdhani"/>
              <a:ea typeface="Rajdhani"/>
              <a:cs typeface="Rajdhani"/>
              <a:sym typeface="Rajdhani"/>
            </a:endParaRPr>
          </a:p>
        </p:txBody>
      </p:sp>
      <p:sp>
        <p:nvSpPr>
          <p:cNvPr id="140" name="Google Shape;140;p36"/>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3</a:t>
            </a:r>
            <a:endParaRPr sz="6000" b="1">
              <a:solidFill>
                <a:srgbClr val="FFFFFF"/>
              </a:solidFill>
              <a:latin typeface="Rajdhani"/>
              <a:ea typeface="Rajdhani"/>
              <a:cs typeface="Rajdhani"/>
              <a:sym typeface="Rajdhani"/>
            </a:endParaRPr>
          </a:p>
        </p:txBody>
      </p:sp>
      <p:sp>
        <p:nvSpPr>
          <p:cNvPr id="141" name="Google Shape;141;p36"/>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858</Words>
  <Application>Microsoft Office PowerPoint</Application>
  <PresentationFormat>On-screen Show (16:9)</PresentationFormat>
  <Paragraphs>141</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Open Sans</vt:lpstr>
      <vt:lpstr>Arial</vt:lpstr>
      <vt:lpstr>Rajdhani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Gustavo Adolfo  Escobar Marquez</cp:lastModifiedBy>
  <cp:revision>4</cp:revision>
  <dcterms:modified xsi:type="dcterms:W3CDTF">2022-06-07T17:57:58Z</dcterms:modified>
</cp:coreProperties>
</file>