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 id="2147483675" r:id="rId2"/>
  </p:sldMasterIdLst>
  <p:notesMasterIdLst>
    <p:notesMasterId r:id="rId2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9144000" cy="5143500" type="screen16x9"/>
  <p:notesSz cx="6858000" cy="9144000"/>
  <p:embeddedFontLst>
    <p:embeddedFont>
      <p:font typeface="Open Sans" panose="020B0606030504020204" pitchFamily="34" charset="0"/>
      <p:regular r:id="rId27"/>
      <p:bold r:id="rId28"/>
      <p:italic r:id="rId29"/>
      <p:boldItalic r:id="rId30"/>
    </p:embeddedFont>
    <p:embeddedFont>
      <p:font typeface="Rajdhani" panose="020B0604020202020204" charset="0"/>
      <p:regular r:id="rId31"/>
      <p:bold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833B960-4DF8-4258-9183-A52D0324A6DF}">
  <a:tblStyle styleId="{0833B960-4DF8-4258-9183-A52D0324A6D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1044"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6.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2.fntdata"/><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e009b52c55_1_3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e009b52c55_1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deb3107ed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deb3107ed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deb3107ed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deb3107ed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deb3107ed1_0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deb3107ed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deb3107ed1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deb3107ed1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deb3107ed1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deb3107ed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deb3107ed1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deb3107ed1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deb3107ed1_0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deb3107ed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deb3107ed1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deb3107ed1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deb3107ed1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deb3107ed1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deb3107ed1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deb3107ed1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b1fdcf20d3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b1fdcf20d3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deb3107ed1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deb3107ed1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b1fdcf20d3_0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b1fdcf20d3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b1fdcf20d3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b1fdcf20d3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c65a5591a5_1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c65a5591a5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b1fdcf20d3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b1fdcf20d3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b1fdcf20d3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b1fdcf20d3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b1fdcf20d3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b1fdcf20d3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b1fdcf20d3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b1fdcf20d3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b1fdcf20d3_0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b1fdcf20d3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b1fdcf20d3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b1fdcf20d3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b1fdcf20d3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b1fdcf20d3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6"/>
        <p:cNvGrpSpPr/>
        <p:nvPr/>
      </p:nvGrpSpPr>
      <p:grpSpPr>
        <a:xfrm>
          <a:off x="0" y="0"/>
          <a:ext cx="0" cy="0"/>
          <a:chOff x="0" y="0"/>
          <a:chExt cx="0" cy="0"/>
        </a:xfrm>
      </p:grpSpPr>
      <p:sp>
        <p:nvSpPr>
          <p:cNvPr id="37" name="Google Shape;37;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38" name="Google Shape;38;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iseño personalizado 1">
  <p:cSld name="CUSTOM_1">
    <p:spTree>
      <p:nvGrpSpPr>
        <p:cNvPr id="1" name="Shape 40"/>
        <p:cNvGrpSpPr/>
        <p:nvPr/>
      </p:nvGrpSpPr>
      <p:grpSpPr>
        <a:xfrm>
          <a:off x="0" y="0"/>
          <a:ext cx="0" cy="0"/>
          <a:chOff x="0" y="0"/>
          <a:chExt cx="0" cy="0"/>
        </a:xfrm>
      </p:grpSpPr>
      <p:sp>
        <p:nvSpPr>
          <p:cNvPr id="41" name="Google Shape;41;p13"/>
          <p:cNvSpPr/>
          <p:nvPr/>
        </p:nvSpPr>
        <p:spPr>
          <a:xfrm>
            <a:off x="-148900" y="-94750"/>
            <a:ext cx="9488400" cy="5360100"/>
          </a:xfrm>
          <a:prstGeom prst="rect">
            <a:avLst/>
          </a:prstGeom>
          <a:solidFill>
            <a:srgbClr val="33383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2" name="Google Shape;42;p13"/>
          <p:cNvPicPr preferRelativeResize="0"/>
          <p:nvPr/>
        </p:nvPicPr>
        <p:blipFill>
          <a:blip r:embed="rId2">
            <a:alphaModFix/>
          </a:blip>
          <a:stretch>
            <a:fillRect/>
          </a:stretch>
        </p:blipFill>
        <p:spPr>
          <a:xfrm>
            <a:off x="3241700" y="2367187"/>
            <a:ext cx="2355801" cy="56152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ortada">
  <p:cSld name="CUSTOM">
    <p:bg>
      <p:bgPr>
        <a:blipFill>
          <a:blip r:embed="rId2">
            <a:alphaModFix/>
          </a:blip>
          <a:stretch>
            <a:fillRect/>
          </a:stretch>
        </a:blipFill>
        <a:effectLst/>
      </p:bgPr>
    </p:bg>
    <p:spTree>
      <p:nvGrpSpPr>
        <p:cNvPr id="1" name="Shape 43"/>
        <p:cNvGrpSpPr/>
        <p:nvPr/>
      </p:nvGrpSpPr>
      <p:grpSpPr>
        <a:xfrm>
          <a:off x="0" y="0"/>
          <a:ext cx="0" cy="0"/>
          <a:chOff x="0" y="0"/>
          <a:chExt cx="0" cy="0"/>
        </a:xfrm>
      </p:grpSpPr>
      <p:sp>
        <p:nvSpPr>
          <p:cNvPr id="44" name="Google Shape;44;p14"/>
          <p:cNvSpPr txBox="1">
            <a:spLocks noGrp="1"/>
          </p:cNvSpPr>
          <p:nvPr>
            <p:ph type="title"/>
          </p:nvPr>
        </p:nvSpPr>
        <p:spPr>
          <a:xfrm>
            <a:off x="3519224" y="988675"/>
            <a:ext cx="5237700" cy="2860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None/>
              <a:defRPr sz="5000" b="1">
                <a:solidFill>
                  <a:srgbClr val="FFFFFF"/>
                </a:solidFill>
                <a:latin typeface="Rajdhani"/>
                <a:ea typeface="Rajdhani"/>
                <a:cs typeface="Rajdhani"/>
                <a:sym typeface="Rajdhani"/>
              </a:defRPr>
            </a:lvl1pPr>
            <a:lvl2pPr lvl="1" rtl="0">
              <a:spcBef>
                <a:spcPts val="0"/>
              </a:spcBef>
              <a:spcAft>
                <a:spcPts val="0"/>
              </a:spcAft>
              <a:buNone/>
              <a:defRPr sz="5000" b="1">
                <a:solidFill>
                  <a:srgbClr val="FFFFFF"/>
                </a:solidFill>
                <a:latin typeface="Rajdhani"/>
                <a:ea typeface="Rajdhani"/>
                <a:cs typeface="Rajdhani"/>
                <a:sym typeface="Rajdhani"/>
              </a:defRPr>
            </a:lvl2pPr>
            <a:lvl3pPr lvl="2" rtl="0">
              <a:spcBef>
                <a:spcPts val="0"/>
              </a:spcBef>
              <a:spcAft>
                <a:spcPts val="0"/>
              </a:spcAft>
              <a:buNone/>
              <a:defRPr sz="5000" b="1">
                <a:solidFill>
                  <a:srgbClr val="FFFFFF"/>
                </a:solidFill>
                <a:latin typeface="Rajdhani"/>
                <a:ea typeface="Rajdhani"/>
                <a:cs typeface="Rajdhani"/>
                <a:sym typeface="Rajdhani"/>
              </a:defRPr>
            </a:lvl3pPr>
            <a:lvl4pPr lvl="3" rtl="0">
              <a:spcBef>
                <a:spcPts val="0"/>
              </a:spcBef>
              <a:spcAft>
                <a:spcPts val="0"/>
              </a:spcAft>
              <a:buNone/>
              <a:defRPr sz="5000" b="1">
                <a:solidFill>
                  <a:srgbClr val="FFFFFF"/>
                </a:solidFill>
                <a:latin typeface="Rajdhani"/>
                <a:ea typeface="Rajdhani"/>
                <a:cs typeface="Rajdhani"/>
                <a:sym typeface="Rajdhani"/>
              </a:defRPr>
            </a:lvl4pPr>
            <a:lvl5pPr lvl="4" rtl="0">
              <a:spcBef>
                <a:spcPts val="0"/>
              </a:spcBef>
              <a:spcAft>
                <a:spcPts val="0"/>
              </a:spcAft>
              <a:buNone/>
              <a:defRPr sz="5000" b="1">
                <a:solidFill>
                  <a:srgbClr val="FFFFFF"/>
                </a:solidFill>
                <a:latin typeface="Rajdhani"/>
                <a:ea typeface="Rajdhani"/>
                <a:cs typeface="Rajdhani"/>
                <a:sym typeface="Rajdhani"/>
              </a:defRPr>
            </a:lvl5pPr>
            <a:lvl6pPr lvl="5" rtl="0">
              <a:spcBef>
                <a:spcPts val="0"/>
              </a:spcBef>
              <a:spcAft>
                <a:spcPts val="0"/>
              </a:spcAft>
              <a:buNone/>
              <a:defRPr sz="5000" b="1">
                <a:solidFill>
                  <a:srgbClr val="FFFFFF"/>
                </a:solidFill>
                <a:latin typeface="Rajdhani"/>
                <a:ea typeface="Rajdhani"/>
                <a:cs typeface="Rajdhani"/>
                <a:sym typeface="Rajdhani"/>
              </a:defRPr>
            </a:lvl6pPr>
            <a:lvl7pPr lvl="6" rtl="0">
              <a:spcBef>
                <a:spcPts val="0"/>
              </a:spcBef>
              <a:spcAft>
                <a:spcPts val="0"/>
              </a:spcAft>
              <a:buNone/>
              <a:defRPr sz="5000" b="1">
                <a:solidFill>
                  <a:srgbClr val="FFFFFF"/>
                </a:solidFill>
                <a:latin typeface="Rajdhani"/>
                <a:ea typeface="Rajdhani"/>
                <a:cs typeface="Rajdhani"/>
                <a:sym typeface="Rajdhani"/>
              </a:defRPr>
            </a:lvl7pPr>
            <a:lvl8pPr lvl="7" rtl="0">
              <a:spcBef>
                <a:spcPts val="0"/>
              </a:spcBef>
              <a:spcAft>
                <a:spcPts val="0"/>
              </a:spcAft>
              <a:buNone/>
              <a:defRPr sz="5000" b="1">
                <a:solidFill>
                  <a:srgbClr val="FFFFFF"/>
                </a:solidFill>
                <a:latin typeface="Rajdhani"/>
                <a:ea typeface="Rajdhani"/>
                <a:cs typeface="Rajdhani"/>
                <a:sym typeface="Rajdhani"/>
              </a:defRPr>
            </a:lvl8pPr>
            <a:lvl9pPr lvl="8" rtl="0">
              <a:spcBef>
                <a:spcPts val="0"/>
              </a:spcBef>
              <a:spcAft>
                <a:spcPts val="0"/>
              </a:spcAft>
              <a:buNone/>
              <a:defRPr sz="5000" b="1">
                <a:solidFill>
                  <a:srgbClr val="FFFFFF"/>
                </a:solidFill>
                <a:latin typeface="Rajdhani"/>
                <a:ea typeface="Rajdhani"/>
                <a:cs typeface="Rajdhani"/>
                <a:sym typeface="Rajdhani"/>
              </a:defRPr>
            </a:lvl9pPr>
          </a:lstStyle>
          <a:p>
            <a:endParaRPr/>
          </a:p>
        </p:txBody>
      </p:sp>
      <p:pic>
        <p:nvPicPr>
          <p:cNvPr id="45" name="Google Shape;45;p14"/>
          <p:cNvPicPr preferRelativeResize="0"/>
          <p:nvPr/>
        </p:nvPicPr>
        <p:blipFill>
          <a:blip r:embed="rId3">
            <a:alphaModFix/>
          </a:blip>
          <a:stretch>
            <a:fillRect/>
          </a:stretch>
        </p:blipFill>
        <p:spPr>
          <a:xfrm>
            <a:off x="5965149" y="3700742"/>
            <a:ext cx="2416852" cy="100972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7"/>
        <p:cNvGrpSpPr/>
        <p:nvPr/>
      </p:nvGrpSpPr>
      <p:grpSpPr>
        <a:xfrm>
          <a:off x="0" y="0"/>
          <a:ext cx="0" cy="0"/>
          <a:chOff x="0" y="0"/>
          <a:chExt cx="0" cy="0"/>
        </a:xfrm>
      </p:grpSpPr>
      <p:sp>
        <p:nvSpPr>
          <p:cNvPr id="48" name="Google Shape;48;p16"/>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a:endParaRPr/>
          </a:p>
        </p:txBody>
      </p:sp>
      <p:sp>
        <p:nvSpPr>
          <p:cNvPr id="49" name="Google Shape;49;p16"/>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0"/>
        <p:cNvGrpSpPr/>
        <p:nvPr/>
      </p:nvGrpSpPr>
      <p:grpSpPr>
        <a:xfrm>
          <a:off x="0" y="0"/>
          <a:ext cx="0" cy="0"/>
          <a:chOff x="0" y="0"/>
          <a:chExt cx="0" cy="0"/>
        </a:xfrm>
      </p:grpSpPr>
      <p:sp>
        <p:nvSpPr>
          <p:cNvPr id="51" name="Google Shape;51;p1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3600"/>
              <a:buChar char="●"/>
              <a:defRPr sz="3600"/>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2"/>
        <p:cNvGrpSpPr/>
        <p:nvPr/>
      </p:nvGrpSpPr>
      <p:grpSpPr>
        <a:xfrm>
          <a:off x="0" y="0"/>
          <a:ext cx="0" cy="0"/>
          <a:chOff x="0" y="0"/>
          <a:chExt cx="0" cy="0"/>
        </a:xfrm>
      </p:grpSpPr>
      <p:sp>
        <p:nvSpPr>
          <p:cNvPr id="53" name="Google Shape;53;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54" name="Google Shape;54;p1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5"/>
        <p:cNvGrpSpPr/>
        <p:nvPr/>
      </p:nvGrpSpPr>
      <p:grpSpPr>
        <a:xfrm>
          <a:off x="0" y="0"/>
          <a:ext cx="0" cy="0"/>
          <a:chOff x="0" y="0"/>
          <a:chExt cx="0" cy="0"/>
        </a:xfrm>
      </p:grpSpPr>
      <p:sp>
        <p:nvSpPr>
          <p:cNvPr id="56" name="Google Shape;56;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57" name="Google Shape;57;p19"/>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58" name="Google Shape;58;p19"/>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sp>
        <p:nvSpPr>
          <p:cNvPr id="60" name="Google Shape;60;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1"/>
        <p:cNvGrpSpPr/>
        <p:nvPr/>
      </p:nvGrpSpPr>
      <p:grpSpPr>
        <a:xfrm>
          <a:off x="0" y="0"/>
          <a:ext cx="0" cy="0"/>
          <a:chOff x="0" y="0"/>
          <a:chExt cx="0" cy="0"/>
        </a:xfrm>
      </p:grpSpPr>
      <p:sp>
        <p:nvSpPr>
          <p:cNvPr id="62" name="Google Shape;62;p21"/>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a:endParaRPr/>
          </a:p>
        </p:txBody>
      </p:sp>
      <p:sp>
        <p:nvSpPr>
          <p:cNvPr id="63" name="Google Shape;63;p21"/>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ctr"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3600"/>
              <a:buChar char="●"/>
              <a:defRPr sz="3600"/>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4"/>
        <p:cNvGrpSpPr/>
        <p:nvPr/>
      </p:nvGrpSpPr>
      <p:grpSpPr>
        <a:xfrm>
          <a:off x="0" y="0"/>
          <a:ext cx="0" cy="0"/>
          <a:chOff x="0" y="0"/>
          <a:chExt cx="0" cy="0"/>
        </a:xfrm>
      </p:grpSpPr>
      <p:sp>
        <p:nvSpPr>
          <p:cNvPr id="65" name="Google Shape;65;p22"/>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6"/>
        <p:cNvGrpSpPr/>
        <p:nvPr/>
      </p:nvGrpSpPr>
      <p:grpSpPr>
        <a:xfrm>
          <a:off x="0" y="0"/>
          <a:ext cx="0" cy="0"/>
          <a:chOff x="0" y="0"/>
          <a:chExt cx="0" cy="0"/>
        </a:xfrm>
      </p:grpSpPr>
      <p:sp>
        <p:nvSpPr>
          <p:cNvPr id="67" name="Google Shape;67;p23"/>
          <p:cNvSpPr/>
          <p:nvPr/>
        </p:nvSpPr>
        <p:spPr>
          <a:xfrm>
            <a:off x="4572000" y="-125"/>
            <a:ext cx="4572000" cy="468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3"/>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a:endParaRPr/>
          </a:p>
        </p:txBody>
      </p:sp>
      <p:sp>
        <p:nvSpPr>
          <p:cNvPr id="69" name="Google Shape;69;p23"/>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70" name="Google Shape;70;p23"/>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1"/>
        <p:cNvGrpSpPr/>
        <p:nvPr/>
      </p:nvGrpSpPr>
      <p:grpSpPr>
        <a:xfrm>
          <a:off x="0" y="0"/>
          <a:ext cx="0" cy="0"/>
          <a:chOff x="0" y="0"/>
          <a:chExt cx="0" cy="0"/>
        </a:xfrm>
      </p:grpSpPr>
      <p:sp>
        <p:nvSpPr>
          <p:cNvPr id="72" name="Google Shape;72;p24"/>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3"/>
        <p:cNvGrpSpPr/>
        <p:nvPr/>
      </p:nvGrpSpPr>
      <p:grpSpPr>
        <a:xfrm>
          <a:off x="0" y="0"/>
          <a:ext cx="0" cy="0"/>
          <a:chOff x="0" y="0"/>
          <a:chExt cx="0" cy="0"/>
        </a:xfrm>
      </p:grpSpPr>
      <p:sp>
        <p:nvSpPr>
          <p:cNvPr id="74" name="Google Shape;74;p25"/>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75" name="Google Shape;75;p25"/>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6"/>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Diseño personalizado 1">
  <p:cSld name="CUSTOM_1">
    <p:spTree>
      <p:nvGrpSpPr>
        <p:cNvPr id="1" name="Shape 77"/>
        <p:cNvGrpSpPr/>
        <p:nvPr/>
      </p:nvGrpSpPr>
      <p:grpSpPr>
        <a:xfrm>
          <a:off x="0" y="0"/>
          <a:ext cx="0" cy="0"/>
          <a:chOff x="0" y="0"/>
          <a:chExt cx="0" cy="0"/>
        </a:xfrm>
      </p:grpSpPr>
      <p:sp>
        <p:nvSpPr>
          <p:cNvPr id="78" name="Google Shape;78;p27"/>
          <p:cNvSpPr/>
          <p:nvPr/>
        </p:nvSpPr>
        <p:spPr>
          <a:xfrm>
            <a:off x="-148900" y="-94750"/>
            <a:ext cx="9488400" cy="5360100"/>
          </a:xfrm>
          <a:prstGeom prst="rect">
            <a:avLst/>
          </a:prstGeom>
          <a:solidFill>
            <a:srgbClr val="33383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9" name="Google Shape;79;p27"/>
          <p:cNvPicPr preferRelativeResize="0"/>
          <p:nvPr/>
        </p:nvPicPr>
        <p:blipFill>
          <a:blip r:embed="rId2">
            <a:alphaModFix/>
          </a:blip>
          <a:stretch>
            <a:fillRect/>
          </a:stretch>
        </p:blipFill>
        <p:spPr>
          <a:xfrm>
            <a:off x="3241700" y="2367187"/>
            <a:ext cx="2355801" cy="561525"/>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Portada">
  <p:cSld name="CUSTOM">
    <p:bg>
      <p:bgPr>
        <a:blipFill>
          <a:blip r:embed="rId2">
            <a:alphaModFix/>
          </a:blip>
          <a:stretch>
            <a:fillRect/>
          </a:stretch>
        </a:blipFill>
        <a:effectLst/>
      </p:bgPr>
    </p:bg>
    <p:spTree>
      <p:nvGrpSpPr>
        <p:cNvPr id="1" name="Shape 80"/>
        <p:cNvGrpSpPr/>
        <p:nvPr/>
      </p:nvGrpSpPr>
      <p:grpSpPr>
        <a:xfrm>
          <a:off x="0" y="0"/>
          <a:ext cx="0" cy="0"/>
          <a:chOff x="0" y="0"/>
          <a:chExt cx="0" cy="0"/>
        </a:xfrm>
      </p:grpSpPr>
      <p:sp>
        <p:nvSpPr>
          <p:cNvPr id="81" name="Google Shape;81;p28"/>
          <p:cNvSpPr txBox="1">
            <a:spLocks noGrp="1"/>
          </p:cNvSpPr>
          <p:nvPr>
            <p:ph type="title"/>
          </p:nvPr>
        </p:nvSpPr>
        <p:spPr>
          <a:xfrm>
            <a:off x="3519224" y="988675"/>
            <a:ext cx="5237700" cy="2860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None/>
              <a:defRPr sz="5000" b="1">
                <a:solidFill>
                  <a:srgbClr val="FFFFFF"/>
                </a:solidFill>
                <a:latin typeface="Rajdhani"/>
                <a:ea typeface="Rajdhani"/>
                <a:cs typeface="Rajdhani"/>
                <a:sym typeface="Rajdhani"/>
              </a:defRPr>
            </a:lvl1pPr>
            <a:lvl2pPr lvl="1" rtl="0">
              <a:spcBef>
                <a:spcPts val="0"/>
              </a:spcBef>
              <a:spcAft>
                <a:spcPts val="0"/>
              </a:spcAft>
              <a:buNone/>
              <a:defRPr sz="5000" b="1">
                <a:solidFill>
                  <a:srgbClr val="FFFFFF"/>
                </a:solidFill>
                <a:latin typeface="Rajdhani"/>
                <a:ea typeface="Rajdhani"/>
                <a:cs typeface="Rajdhani"/>
                <a:sym typeface="Rajdhani"/>
              </a:defRPr>
            </a:lvl2pPr>
            <a:lvl3pPr lvl="2" rtl="0">
              <a:spcBef>
                <a:spcPts val="0"/>
              </a:spcBef>
              <a:spcAft>
                <a:spcPts val="0"/>
              </a:spcAft>
              <a:buNone/>
              <a:defRPr sz="5000" b="1">
                <a:solidFill>
                  <a:srgbClr val="FFFFFF"/>
                </a:solidFill>
                <a:latin typeface="Rajdhani"/>
                <a:ea typeface="Rajdhani"/>
                <a:cs typeface="Rajdhani"/>
                <a:sym typeface="Rajdhani"/>
              </a:defRPr>
            </a:lvl3pPr>
            <a:lvl4pPr lvl="3" rtl="0">
              <a:spcBef>
                <a:spcPts val="0"/>
              </a:spcBef>
              <a:spcAft>
                <a:spcPts val="0"/>
              </a:spcAft>
              <a:buNone/>
              <a:defRPr sz="5000" b="1">
                <a:solidFill>
                  <a:srgbClr val="FFFFFF"/>
                </a:solidFill>
                <a:latin typeface="Rajdhani"/>
                <a:ea typeface="Rajdhani"/>
                <a:cs typeface="Rajdhani"/>
                <a:sym typeface="Rajdhani"/>
              </a:defRPr>
            </a:lvl4pPr>
            <a:lvl5pPr lvl="4" rtl="0">
              <a:spcBef>
                <a:spcPts val="0"/>
              </a:spcBef>
              <a:spcAft>
                <a:spcPts val="0"/>
              </a:spcAft>
              <a:buNone/>
              <a:defRPr sz="5000" b="1">
                <a:solidFill>
                  <a:srgbClr val="FFFFFF"/>
                </a:solidFill>
                <a:latin typeface="Rajdhani"/>
                <a:ea typeface="Rajdhani"/>
                <a:cs typeface="Rajdhani"/>
                <a:sym typeface="Rajdhani"/>
              </a:defRPr>
            </a:lvl5pPr>
            <a:lvl6pPr lvl="5" rtl="0">
              <a:spcBef>
                <a:spcPts val="0"/>
              </a:spcBef>
              <a:spcAft>
                <a:spcPts val="0"/>
              </a:spcAft>
              <a:buNone/>
              <a:defRPr sz="5000" b="1">
                <a:solidFill>
                  <a:srgbClr val="FFFFFF"/>
                </a:solidFill>
                <a:latin typeface="Rajdhani"/>
                <a:ea typeface="Rajdhani"/>
                <a:cs typeface="Rajdhani"/>
                <a:sym typeface="Rajdhani"/>
              </a:defRPr>
            </a:lvl6pPr>
            <a:lvl7pPr lvl="6" rtl="0">
              <a:spcBef>
                <a:spcPts val="0"/>
              </a:spcBef>
              <a:spcAft>
                <a:spcPts val="0"/>
              </a:spcAft>
              <a:buNone/>
              <a:defRPr sz="5000" b="1">
                <a:solidFill>
                  <a:srgbClr val="FFFFFF"/>
                </a:solidFill>
                <a:latin typeface="Rajdhani"/>
                <a:ea typeface="Rajdhani"/>
                <a:cs typeface="Rajdhani"/>
                <a:sym typeface="Rajdhani"/>
              </a:defRPr>
            </a:lvl7pPr>
            <a:lvl8pPr lvl="7" rtl="0">
              <a:spcBef>
                <a:spcPts val="0"/>
              </a:spcBef>
              <a:spcAft>
                <a:spcPts val="0"/>
              </a:spcAft>
              <a:buNone/>
              <a:defRPr sz="5000" b="1">
                <a:solidFill>
                  <a:srgbClr val="FFFFFF"/>
                </a:solidFill>
                <a:latin typeface="Rajdhani"/>
                <a:ea typeface="Rajdhani"/>
                <a:cs typeface="Rajdhani"/>
                <a:sym typeface="Rajdhani"/>
              </a:defRPr>
            </a:lvl8pPr>
            <a:lvl9pPr lvl="8" rtl="0">
              <a:spcBef>
                <a:spcPts val="0"/>
              </a:spcBef>
              <a:spcAft>
                <a:spcPts val="0"/>
              </a:spcAft>
              <a:buNone/>
              <a:defRPr sz="5000" b="1">
                <a:solidFill>
                  <a:srgbClr val="FFFFFF"/>
                </a:solidFill>
                <a:latin typeface="Rajdhani"/>
                <a:ea typeface="Rajdhani"/>
                <a:cs typeface="Rajdhani"/>
                <a:sym typeface="Rajdhani"/>
              </a:defRPr>
            </a:lvl9pPr>
          </a:lstStyle>
          <a:p>
            <a:endParaRPr/>
          </a:p>
        </p:txBody>
      </p:sp>
      <p:pic>
        <p:nvPicPr>
          <p:cNvPr id="82" name="Google Shape;82;p28"/>
          <p:cNvPicPr preferRelativeResize="0"/>
          <p:nvPr/>
        </p:nvPicPr>
        <p:blipFill rotWithShape="1">
          <a:blip r:embed="rId3">
            <a:alphaModFix/>
          </a:blip>
          <a:srcRect l="5658" r="5649"/>
          <a:stretch/>
        </p:blipFill>
        <p:spPr>
          <a:xfrm>
            <a:off x="5888950" y="3624550"/>
            <a:ext cx="2675822" cy="11179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17" name="Google Shape;17;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20" name="Google Shape;20;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a:endParaRPr/>
          </a:p>
        </p:txBody>
      </p:sp>
      <p:sp>
        <p:nvSpPr>
          <p:cNvPr id="26" name="Google Shape;26;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ctr"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7"/>
        <p:cNvGrpSpPr/>
        <p:nvPr/>
      </p:nvGrpSpPr>
      <p:grpSpPr>
        <a:xfrm>
          <a:off x="0" y="0"/>
          <a:ext cx="0" cy="0"/>
          <a:chOff x="0" y="0"/>
          <a:chExt cx="0" cy="0"/>
        </a:xfrm>
      </p:grpSpPr>
      <p:sp>
        <p:nvSpPr>
          <p:cNvPr id="28" name="Google Shape;28;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9"/>
        <p:cNvGrpSpPr/>
        <p:nvPr/>
      </p:nvGrpSpPr>
      <p:grpSpPr>
        <a:xfrm>
          <a:off x="0" y="0"/>
          <a:ext cx="0" cy="0"/>
          <a:chOff x="0" y="0"/>
          <a:chExt cx="0" cy="0"/>
        </a:xfrm>
      </p:grpSpPr>
      <p:sp>
        <p:nvSpPr>
          <p:cNvPr id="30" name="Google Shape;30;p9"/>
          <p:cNvSpPr/>
          <p:nvPr/>
        </p:nvSpPr>
        <p:spPr>
          <a:xfrm>
            <a:off x="4572000" y="-125"/>
            <a:ext cx="4572000" cy="468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a:endParaRPr/>
          </a:p>
        </p:txBody>
      </p:sp>
      <p:sp>
        <p:nvSpPr>
          <p:cNvPr id="32" name="Google Shape;32;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3" name="Google Shape;33;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4"/>
        <p:cNvGrpSpPr/>
        <p:nvPr/>
      </p:nvGrpSpPr>
      <p:grpSpPr>
        <a:xfrm>
          <a:off x="0" y="0"/>
          <a:ext cx="0" cy="0"/>
          <a:chOff x="0" y="0"/>
          <a:chExt cx="0" cy="0"/>
        </a:xfrm>
      </p:grpSpPr>
      <p:sp>
        <p:nvSpPr>
          <p:cNvPr id="35" name="Google Shape;35;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cxnSp>
        <p:nvCxnSpPr>
          <p:cNvPr id="6" name="Google Shape;6;p1"/>
          <p:cNvCxnSpPr/>
          <p:nvPr/>
        </p:nvCxnSpPr>
        <p:spPr>
          <a:xfrm rot="10800000" flipH="1">
            <a:off x="-15600" y="4860825"/>
            <a:ext cx="9175200" cy="5400"/>
          </a:xfrm>
          <a:prstGeom prst="straightConnector1">
            <a:avLst/>
          </a:prstGeom>
          <a:noFill/>
          <a:ln w="9525" cap="flat" cmpd="sng">
            <a:solidFill>
              <a:srgbClr val="FCD8D6"/>
            </a:solidFill>
            <a:prstDash val="dot"/>
            <a:round/>
            <a:headEnd type="none" w="med" len="med"/>
            <a:tailEnd type="none" w="med" len="med"/>
          </a:ln>
        </p:spPr>
      </p:cxnSp>
      <p:sp>
        <p:nvSpPr>
          <p:cNvPr id="7" name="Google Shape;7;p1"/>
          <p:cNvSpPr/>
          <p:nvPr/>
        </p:nvSpPr>
        <p:spPr>
          <a:xfrm>
            <a:off x="-15600" y="4856100"/>
            <a:ext cx="9175200" cy="332100"/>
          </a:xfrm>
          <a:prstGeom prst="rect">
            <a:avLst/>
          </a:prstGeom>
          <a:solidFill>
            <a:srgbClr val="EC1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txBox="1"/>
          <p:nvPr/>
        </p:nvSpPr>
        <p:spPr>
          <a:xfrm>
            <a:off x="111657" y="4953600"/>
            <a:ext cx="2187900" cy="137100"/>
          </a:xfrm>
          <a:prstGeom prst="rect">
            <a:avLst/>
          </a:prstGeom>
          <a:noFill/>
          <a:ln>
            <a:noFill/>
          </a:ln>
        </p:spPr>
        <p:txBody>
          <a:bodyPr spcFirstLastPara="1" wrap="square" lIns="45725" tIns="22850" rIns="45725" bIns="22850" anchor="ctr" anchorCtr="0">
            <a:noAutofit/>
          </a:bodyPr>
          <a:lstStyle/>
          <a:p>
            <a:pPr marL="0" lvl="0" indent="0" algn="l" rtl="0">
              <a:spcBef>
                <a:spcPts val="0"/>
              </a:spcBef>
              <a:spcAft>
                <a:spcPts val="0"/>
              </a:spcAft>
              <a:buNone/>
            </a:pPr>
            <a:r>
              <a:rPr lang="es" sz="900">
                <a:solidFill>
                  <a:srgbClr val="FFFFFF"/>
                </a:solidFill>
                <a:latin typeface="Open Sans"/>
                <a:ea typeface="Open Sans"/>
                <a:cs typeface="Open Sans"/>
                <a:sym typeface="Open Sans"/>
              </a:rPr>
              <a:t>Armado de computadoras</a:t>
            </a:r>
            <a:endParaRPr sz="900">
              <a:solidFill>
                <a:srgbClr val="FFFFFF"/>
              </a:solidFill>
              <a:latin typeface="Open Sans"/>
              <a:ea typeface="Open Sans"/>
              <a:cs typeface="Open Sans"/>
              <a:sym typeface="Open Sans"/>
            </a:endParaRPr>
          </a:p>
        </p:txBody>
      </p:sp>
      <p:pic>
        <p:nvPicPr>
          <p:cNvPr id="9" name="Google Shape;9;p1"/>
          <p:cNvPicPr preferRelativeResize="0"/>
          <p:nvPr/>
        </p:nvPicPr>
        <p:blipFill>
          <a:blip r:embed="rId15">
            <a:alphaModFix/>
          </a:blip>
          <a:stretch>
            <a:fillRect/>
          </a:stretch>
        </p:blipFill>
        <p:spPr>
          <a:xfrm>
            <a:off x="8074225" y="4931037"/>
            <a:ext cx="764551" cy="1822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46"/>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slide" Target="slide21.xml"/><Relationship Id="rId4" Type="http://schemas.openxmlformats.org/officeDocument/2006/relationships/slide" Target="slide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29"/>
          <p:cNvSpPr txBox="1"/>
          <p:nvPr/>
        </p:nvSpPr>
        <p:spPr>
          <a:xfrm>
            <a:off x="4037275" y="986400"/>
            <a:ext cx="4525800" cy="3170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Clr>
                <a:schemeClr val="dk1"/>
              </a:buClr>
              <a:buSzPts val="1100"/>
              <a:buFont typeface="Arial"/>
              <a:buNone/>
            </a:pPr>
            <a:r>
              <a:rPr lang="es" sz="4900" b="1">
                <a:solidFill>
                  <a:schemeClr val="lt1"/>
                </a:solidFill>
                <a:latin typeface="Rajdhani"/>
                <a:ea typeface="Rajdhani"/>
                <a:cs typeface="Rajdhani"/>
                <a:sym typeface="Rajdhani"/>
              </a:rPr>
              <a:t>Armado de  computadoras</a:t>
            </a:r>
            <a:endParaRPr sz="4900" b="1">
              <a:solidFill>
                <a:schemeClr val="lt1"/>
              </a:solidFill>
              <a:latin typeface="Rajdhani"/>
              <a:ea typeface="Rajdhani"/>
              <a:cs typeface="Rajdhani"/>
              <a:sym typeface="Rajdhani"/>
            </a:endParaRPr>
          </a:p>
          <a:p>
            <a:pPr marL="0" lvl="0" indent="0" algn="r" rtl="0">
              <a:spcBef>
                <a:spcPts val="0"/>
              </a:spcBef>
              <a:spcAft>
                <a:spcPts val="0"/>
              </a:spcAft>
              <a:buClr>
                <a:schemeClr val="dk1"/>
              </a:buClr>
              <a:buSzPts val="1100"/>
              <a:buFont typeface="Arial"/>
              <a:buNone/>
            </a:pPr>
            <a:endParaRPr sz="5000" b="1">
              <a:solidFill>
                <a:schemeClr val="lt1"/>
              </a:solidFill>
              <a:latin typeface="Rajdhani"/>
              <a:ea typeface="Rajdhani"/>
              <a:cs typeface="Rajdhani"/>
              <a:sym typeface="Rajdhani"/>
            </a:endParaRPr>
          </a:p>
          <a:p>
            <a:pPr marL="0" marR="0" lvl="0" indent="0" algn="r" rtl="0">
              <a:lnSpc>
                <a:spcPct val="100000"/>
              </a:lnSpc>
              <a:spcBef>
                <a:spcPts val="0"/>
              </a:spcBef>
              <a:spcAft>
                <a:spcPts val="0"/>
              </a:spcAft>
              <a:buNone/>
            </a:pPr>
            <a:endParaRPr sz="4600" b="1">
              <a:solidFill>
                <a:srgbClr val="FFFFFF"/>
              </a:solidFill>
              <a:latin typeface="Rajdhani"/>
              <a:ea typeface="Rajdhani"/>
              <a:cs typeface="Rajdhani"/>
              <a:sym typeface="Rajdhan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38"/>
          <p:cNvSpPr txBox="1"/>
          <p:nvPr/>
        </p:nvSpPr>
        <p:spPr>
          <a:xfrm>
            <a:off x="626925" y="6174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 Intel</a:t>
            </a:r>
            <a:endParaRPr sz="3000" b="1">
              <a:solidFill>
                <a:srgbClr val="EC183F"/>
              </a:solidFill>
              <a:latin typeface="Rajdhani"/>
              <a:ea typeface="Rajdhani"/>
              <a:cs typeface="Rajdhani"/>
              <a:sym typeface="Rajdhani"/>
            </a:endParaRPr>
          </a:p>
        </p:txBody>
      </p:sp>
      <p:sp>
        <p:nvSpPr>
          <p:cNvPr id="154" name="Google Shape;154;p38"/>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55" name="Google Shape;155;p38"/>
          <p:cNvSpPr txBox="1"/>
          <p:nvPr/>
        </p:nvSpPr>
        <p:spPr>
          <a:xfrm>
            <a:off x="1020650" y="1759275"/>
            <a:ext cx="2994900" cy="243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56" name="Google Shape;156;p38"/>
          <p:cNvGraphicFramePr/>
          <p:nvPr>
            <p:extLst>
              <p:ext uri="{D42A27DB-BD31-4B8C-83A1-F6EECF244321}">
                <p14:modId xmlns:p14="http://schemas.microsoft.com/office/powerpoint/2010/main" val="288638840"/>
              </p:ext>
            </p:extLst>
          </p:nvPr>
        </p:nvGraphicFramePr>
        <p:xfrm>
          <a:off x="952500" y="1809750"/>
          <a:ext cx="7239000" cy="1798200"/>
        </p:xfrm>
        <a:graphic>
          <a:graphicData uri="http://schemas.openxmlformats.org/drawingml/2006/table">
            <a:tbl>
              <a:tblPr>
                <a:noFill/>
                <a:tableStyleId>{0833B960-4DF8-4258-9183-A52D0324A6DF}</a:tableStyleId>
              </a:tblPr>
              <a:tblGrid>
                <a:gridCol w="2013425">
                  <a:extLst>
                    <a:ext uri="{9D8B030D-6E8A-4147-A177-3AD203B41FA5}">
                      <a16:colId xmlns:a16="http://schemas.microsoft.com/office/drawing/2014/main" val="20000"/>
                    </a:ext>
                  </a:extLst>
                </a:gridCol>
                <a:gridCol w="52255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latin typeface="Open Sans"/>
                          <a:ea typeface="Open Sans"/>
                          <a:cs typeface="Open Sans"/>
                          <a:sym typeface="Open Sans"/>
                        </a:rPr>
                        <a:t>Core i3 7100</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419" dirty="0"/>
                        <a:t>Asus H110I-PLUS/CSM</a:t>
                      </a:r>
                      <a:endParaRPr dirty="0"/>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dirty="0">
                          <a:latin typeface="Open Sans"/>
                          <a:ea typeface="Open Sans"/>
                          <a:cs typeface="Open Sans"/>
                          <a:sym typeface="Open Sans"/>
                        </a:rPr>
                        <a:t>Memoria principal</a:t>
                      </a:r>
                      <a:endParaRPr dirty="0">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419" dirty="0" err="1"/>
                        <a:t>Corsair</a:t>
                      </a:r>
                      <a:r>
                        <a:rPr lang="es-419" dirty="0"/>
                        <a:t> </a:t>
                      </a:r>
                      <a:r>
                        <a:rPr lang="es-419" dirty="0" err="1"/>
                        <a:t>Vengeance</a:t>
                      </a:r>
                      <a:r>
                        <a:rPr lang="es-419" dirty="0"/>
                        <a:t> RGB Pro 16 GB (2 x 8 GB) DDR4-3200 CL16 </a:t>
                      </a:r>
                      <a:r>
                        <a:rPr lang="es-419" dirty="0" err="1"/>
                        <a:t>Memory</a:t>
                      </a:r>
                      <a:endParaRPr dirty="0"/>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419" dirty="0"/>
                        <a:t>Western Digital 3 TB 3.5" 5900RPM </a:t>
                      </a:r>
                      <a:r>
                        <a:rPr lang="es-419" dirty="0" err="1"/>
                        <a:t>Internal</a:t>
                      </a:r>
                      <a:r>
                        <a:rPr lang="es-419" dirty="0"/>
                        <a:t> </a:t>
                      </a:r>
                      <a:r>
                        <a:rPr lang="es-419" dirty="0" err="1"/>
                        <a:t>Hard</a:t>
                      </a:r>
                      <a:r>
                        <a:rPr lang="es-419" dirty="0"/>
                        <a:t> Drive</a:t>
                      </a:r>
                      <a:endParaRPr dirty="0"/>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9"/>
          <p:cNvSpPr txBox="1"/>
          <p:nvPr/>
        </p:nvSpPr>
        <p:spPr>
          <a:xfrm>
            <a:off x="626950" y="6080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 AMD</a:t>
            </a:r>
            <a:endParaRPr sz="3000" b="1">
              <a:solidFill>
                <a:srgbClr val="EC183F"/>
              </a:solidFill>
              <a:latin typeface="Rajdhani"/>
              <a:ea typeface="Rajdhani"/>
              <a:cs typeface="Rajdhani"/>
              <a:sym typeface="Rajdhani"/>
            </a:endParaRPr>
          </a:p>
        </p:txBody>
      </p:sp>
      <p:sp>
        <p:nvSpPr>
          <p:cNvPr id="162" name="Google Shape;162;p39"/>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graphicFrame>
        <p:nvGraphicFramePr>
          <p:cNvPr id="163" name="Google Shape;163;p39"/>
          <p:cNvGraphicFramePr/>
          <p:nvPr>
            <p:extLst>
              <p:ext uri="{D42A27DB-BD31-4B8C-83A1-F6EECF244321}">
                <p14:modId xmlns:p14="http://schemas.microsoft.com/office/powerpoint/2010/main" val="832790002"/>
              </p:ext>
            </p:extLst>
          </p:nvPr>
        </p:nvGraphicFramePr>
        <p:xfrm>
          <a:off x="952500" y="1809750"/>
          <a:ext cx="7239000" cy="2011560"/>
        </p:xfrm>
        <a:graphic>
          <a:graphicData uri="http://schemas.openxmlformats.org/drawingml/2006/table">
            <a:tbl>
              <a:tblPr>
                <a:noFill/>
                <a:tableStyleId>{0833B960-4DF8-4258-9183-A52D0324A6DF}</a:tableStyleId>
              </a:tblPr>
              <a:tblGrid>
                <a:gridCol w="2004025">
                  <a:extLst>
                    <a:ext uri="{9D8B030D-6E8A-4147-A177-3AD203B41FA5}">
                      <a16:colId xmlns:a16="http://schemas.microsoft.com/office/drawing/2014/main" val="20000"/>
                    </a:ext>
                  </a:extLst>
                </a:gridCol>
                <a:gridCol w="52349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latin typeface="Open Sans"/>
                          <a:ea typeface="Open Sans"/>
                          <a:cs typeface="Open Sans"/>
                          <a:sym typeface="Open Sans"/>
                        </a:rPr>
                        <a:t>Ryzen 3 2200g</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US" dirty="0">
                          <a:latin typeface="Open Sans"/>
                          <a:ea typeface="Open Sans"/>
                          <a:cs typeface="Open Sans"/>
                          <a:sym typeface="Open Sans"/>
                        </a:rPr>
                        <a:t>	Gigabyte B450M S2H Micro ATX AM4 Motherboard</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dirty="0">
                          <a:latin typeface="Open Sans"/>
                          <a:ea typeface="Open Sans"/>
                          <a:cs typeface="Open Sans"/>
                          <a:sym typeface="Open Sans"/>
                        </a:rPr>
                        <a:t>Memoria ram</a:t>
                      </a:r>
                      <a:endParaRPr dirty="0">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419" dirty="0" err="1">
                          <a:latin typeface="Open Sans"/>
                          <a:ea typeface="Open Sans"/>
                          <a:cs typeface="Open Sans"/>
                          <a:sym typeface="Open Sans"/>
                        </a:rPr>
                        <a:t>Corsair</a:t>
                      </a:r>
                      <a:r>
                        <a:rPr lang="es-419" dirty="0">
                          <a:latin typeface="Open Sans"/>
                          <a:ea typeface="Open Sans"/>
                          <a:cs typeface="Open Sans"/>
                          <a:sym typeface="Open Sans"/>
                        </a:rPr>
                        <a:t> </a:t>
                      </a:r>
                      <a:r>
                        <a:rPr lang="es-419" dirty="0" err="1">
                          <a:latin typeface="Open Sans"/>
                          <a:ea typeface="Open Sans"/>
                          <a:cs typeface="Open Sans"/>
                          <a:sym typeface="Open Sans"/>
                        </a:rPr>
                        <a:t>Vengeance</a:t>
                      </a:r>
                      <a:r>
                        <a:rPr lang="es-419" dirty="0">
                          <a:latin typeface="Open Sans"/>
                          <a:ea typeface="Open Sans"/>
                          <a:cs typeface="Open Sans"/>
                          <a:sym typeface="Open Sans"/>
                        </a:rPr>
                        <a:t> LPX 16 GB (2 x 8 GB) DDR4-3200 CL16 </a:t>
                      </a:r>
                      <a:r>
                        <a:rPr lang="es-419" dirty="0" err="1">
                          <a:latin typeface="Open Sans"/>
                          <a:ea typeface="Open Sans"/>
                          <a:cs typeface="Open Sans"/>
                          <a:sym typeface="Open Sans"/>
                        </a:rPr>
                        <a:t>Memory</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US" dirty="0">
                          <a:latin typeface="Open Sans"/>
                          <a:ea typeface="Open Sans"/>
                          <a:cs typeface="Open Sans"/>
                          <a:sym typeface="Open Sans"/>
                        </a:rPr>
                        <a:t>Samsung 970 Evo Plus 2 TB M.2-2280 NVME Solid State Drive</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40"/>
          <p:cNvSpPr txBox="1"/>
          <p:nvPr/>
        </p:nvSpPr>
        <p:spPr>
          <a:xfrm>
            <a:off x="626950" y="61440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a:t>
            </a:r>
            <a:endParaRPr sz="3000" b="1">
              <a:solidFill>
                <a:srgbClr val="EC183F"/>
              </a:solidFill>
              <a:latin typeface="Rajdhani"/>
              <a:ea typeface="Rajdhani"/>
              <a:cs typeface="Rajdhani"/>
              <a:sym typeface="Rajdhani"/>
            </a:endParaRPr>
          </a:p>
        </p:txBody>
      </p:sp>
      <p:sp>
        <p:nvSpPr>
          <p:cNvPr id="169" name="Google Shape;169;p40"/>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70" name="Google Shape;170;p40"/>
          <p:cNvSpPr txBox="1"/>
          <p:nvPr/>
        </p:nvSpPr>
        <p:spPr>
          <a:xfrm>
            <a:off x="1020650" y="1759275"/>
            <a:ext cx="2994900" cy="243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71" name="Google Shape;171;p40"/>
          <p:cNvGraphicFramePr/>
          <p:nvPr/>
        </p:nvGraphicFramePr>
        <p:xfrm>
          <a:off x="952500" y="2114550"/>
          <a:ext cx="7239000" cy="1584840"/>
        </p:xfrm>
        <a:graphic>
          <a:graphicData uri="http://schemas.openxmlformats.org/drawingml/2006/table">
            <a:tbl>
              <a:tblPr>
                <a:noFill/>
                <a:tableStyleId>{0833B960-4DF8-4258-9183-A52D0324A6DF}</a:tableStyleId>
              </a:tblPr>
              <a:tblGrid>
                <a:gridCol w="1938175">
                  <a:extLst>
                    <a:ext uri="{9D8B030D-6E8A-4147-A177-3AD203B41FA5}">
                      <a16:colId xmlns:a16="http://schemas.microsoft.com/office/drawing/2014/main" val="20000"/>
                    </a:ext>
                  </a:extLst>
                </a:gridCol>
                <a:gridCol w="530082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bl>
          </a:graphicData>
        </a:graphic>
      </p:graphicFrame>
      <p:sp>
        <p:nvSpPr>
          <p:cNvPr id="172" name="Google Shape;172;p40"/>
          <p:cNvSpPr txBox="1"/>
          <p:nvPr/>
        </p:nvSpPr>
        <p:spPr>
          <a:xfrm>
            <a:off x="62695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r>
              <a:rPr lang="es" sz="1600">
                <a:solidFill>
                  <a:srgbClr val="434343"/>
                </a:solidFill>
                <a:latin typeface="Open Sans"/>
                <a:ea typeface="Open Sans"/>
                <a:cs typeface="Open Sans"/>
                <a:sym typeface="Open Sans"/>
              </a:rPr>
              <a:t>Esta computadora debe ser armada a libre criterio del estudiante.</a:t>
            </a:r>
            <a:endParaRPr sz="1600">
              <a:solidFill>
                <a:srgbClr val="434343"/>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41"/>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a:t>
            </a:r>
            <a:endParaRPr sz="3000" b="1">
              <a:solidFill>
                <a:srgbClr val="EC183F"/>
              </a:solidFill>
              <a:latin typeface="Rajdhani"/>
              <a:ea typeface="Rajdhani"/>
              <a:cs typeface="Rajdhani"/>
              <a:sym typeface="Rajdhani"/>
            </a:endParaRPr>
          </a:p>
        </p:txBody>
      </p:sp>
      <p:sp>
        <p:nvSpPr>
          <p:cNvPr id="178" name="Google Shape;178;p41"/>
          <p:cNvSpPr txBox="1"/>
          <p:nvPr/>
        </p:nvSpPr>
        <p:spPr>
          <a:xfrm>
            <a:off x="637200" y="14621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media son utilizados por personas con requisitos más exigentes que la gama baja. Podríamos poner el ejemplo que se trabaje en desarrollo con herramientas ligeras (VS code, Mysql, etc.) o también para gaming con exigencias medias, pueden llevar GPU.</a:t>
            </a:r>
            <a:endParaRPr sz="1600">
              <a:solidFill>
                <a:srgbClr val="434343"/>
              </a:solidFill>
              <a:latin typeface="Open Sans"/>
              <a:ea typeface="Open Sans"/>
              <a:cs typeface="Open Sans"/>
              <a:sym typeface="Open Sans"/>
            </a:endParaRPr>
          </a:p>
        </p:txBody>
      </p:sp>
      <p:pic>
        <p:nvPicPr>
          <p:cNvPr id="179" name="Google Shape;179;p41"/>
          <p:cNvPicPr preferRelativeResize="0"/>
          <p:nvPr/>
        </p:nvPicPr>
        <p:blipFill>
          <a:blip r:embed="rId3">
            <a:alphaModFix/>
          </a:blip>
          <a:stretch>
            <a:fillRect/>
          </a:stretch>
        </p:blipFill>
        <p:spPr>
          <a:xfrm>
            <a:off x="4045850" y="1156575"/>
            <a:ext cx="5098148" cy="2867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42"/>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 Intel</a:t>
            </a:r>
            <a:endParaRPr sz="3000" b="1">
              <a:solidFill>
                <a:srgbClr val="EC183F"/>
              </a:solidFill>
              <a:latin typeface="Rajdhani"/>
              <a:ea typeface="Rajdhani"/>
              <a:cs typeface="Rajdhani"/>
              <a:sym typeface="Rajdhani"/>
            </a:endParaRPr>
          </a:p>
        </p:txBody>
      </p:sp>
      <p:sp>
        <p:nvSpPr>
          <p:cNvPr id="185" name="Google Shape;185;p42"/>
          <p:cNvSpPr txBox="1"/>
          <p:nvPr/>
        </p:nvSpPr>
        <p:spPr>
          <a:xfrm>
            <a:off x="806450" y="1534325"/>
            <a:ext cx="3615000" cy="4872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86" name="Google Shape;186;p42"/>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87" name="Google Shape;187;p42"/>
          <p:cNvGraphicFramePr/>
          <p:nvPr>
            <p:extLst>
              <p:ext uri="{D42A27DB-BD31-4B8C-83A1-F6EECF244321}">
                <p14:modId xmlns:p14="http://schemas.microsoft.com/office/powerpoint/2010/main" val="3427085631"/>
              </p:ext>
            </p:extLst>
          </p:nvPr>
        </p:nvGraphicFramePr>
        <p:xfrm>
          <a:off x="952500" y="1809750"/>
          <a:ext cx="7239000" cy="2621130"/>
        </p:xfrm>
        <a:graphic>
          <a:graphicData uri="http://schemas.openxmlformats.org/drawingml/2006/table">
            <a:tbl>
              <a:tblPr>
                <a:noFill/>
                <a:tableStyleId>{0833B960-4DF8-4258-9183-A52D0324A6DF}</a:tableStyleId>
              </a:tblPr>
              <a:tblGrid>
                <a:gridCol w="2051050">
                  <a:extLst>
                    <a:ext uri="{9D8B030D-6E8A-4147-A177-3AD203B41FA5}">
                      <a16:colId xmlns:a16="http://schemas.microsoft.com/office/drawing/2014/main" val="20000"/>
                    </a:ext>
                  </a:extLst>
                </a:gridCol>
                <a:gridCol w="518795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it-IT" dirty="0">
                          <a:latin typeface="Open Sans"/>
                          <a:ea typeface="Open Sans"/>
                          <a:cs typeface="Open Sans"/>
                          <a:sym typeface="Open Sans"/>
                        </a:rPr>
                        <a:t>Intel Core i5-10400F 2.9 GHz 6-Core Processor</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419" dirty="0">
                          <a:latin typeface="Open Sans"/>
                          <a:ea typeface="Open Sans"/>
                          <a:cs typeface="Open Sans"/>
                          <a:sym typeface="Open Sans"/>
                        </a:rPr>
                        <a:t>Asus Pro H510M-CT/CSM Micro ATX LGA1200 </a:t>
                      </a:r>
                      <a:r>
                        <a:rPr lang="es-419" dirty="0" err="1">
                          <a:latin typeface="Open Sans"/>
                          <a:ea typeface="Open Sans"/>
                          <a:cs typeface="Open Sans"/>
                          <a:sym typeface="Open Sans"/>
                        </a:rPr>
                        <a:t>Motherboard</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419" dirty="0" err="1">
                          <a:latin typeface="Open Sans"/>
                          <a:ea typeface="Open Sans"/>
                          <a:cs typeface="Open Sans"/>
                          <a:sym typeface="Open Sans"/>
                        </a:rPr>
                        <a:t>Corsair</a:t>
                      </a:r>
                      <a:r>
                        <a:rPr lang="es-419" dirty="0">
                          <a:latin typeface="Open Sans"/>
                          <a:ea typeface="Open Sans"/>
                          <a:cs typeface="Open Sans"/>
                          <a:sym typeface="Open Sans"/>
                        </a:rPr>
                        <a:t> </a:t>
                      </a:r>
                      <a:r>
                        <a:rPr lang="es-419" dirty="0" err="1">
                          <a:latin typeface="Open Sans"/>
                          <a:ea typeface="Open Sans"/>
                          <a:cs typeface="Open Sans"/>
                          <a:sym typeface="Open Sans"/>
                        </a:rPr>
                        <a:t>Vengeance</a:t>
                      </a:r>
                      <a:r>
                        <a:rPr lang="es-419" dirty="0">
                          <a:latin typeface="Open Sans"/>
                          <a:ea typeface="Open Sans"/>
                          <a:cs typeface="Open Sans"/>
                          <a:sym typeface="Open Sans"/>
                        </a:rPr>
                        <a:t> RGB RS 16 GB (2 x 8 GB) DDR4-3600 CL18 </a:t>
                      </a:r>
                      <a:r>
                        <a:rPr lang="es-419" dirty="0" err="1">
                          <a:latin typeface="Open Sans"/>
                          <a:ea typeface="Open Sans"/>
                          <a:cs typeface="Open Sans"/>
                          <a:sym typeface="Open Sans"/>
                        </a:rPr>
                        <a:t>Memory</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515525">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US" dirty="0">
                          <a:latin typeface="Open Sans"/>
                          <a:ea typeface="Open Sans"/>
                          <a:cs typeface="Open Sans"/>
                          <a:sym typeface="Open Sans"/>
                        </a:rPr>
                        <a:t>Western Digital Blue SN550 1 TB M.2-2280 NVME Solid State Drive</a:t>
                      </a: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latin typeface="Open Sans"/>
                          <a:ea typeface="Open Sans"/>
                          <a:cs typeface="Open Sans"/>
                          <a:sym typeface="Open Sans"/>
                        </a:rPr>
                        <a:t>GeForce GT 1030 2GD4 LP OC</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43"/>
          <p:cNvSpPr txBox="1"/>
          <p:nvPr/>
        </p:nvSpPr>
        <p:spPr>
          <a:xfrm>
            <a:off x="61752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 AMD</a:t>
            </a:r>
            <a:endParaRPr sz="3000" b="1">
              <a:solidFill>
                <a:srgbClr val="EC183F"/>
              </a:solidFill>
              <a:latin typeface="Rajdhani"/>
              <a:ea typeface="Rajdhani"/>
              <a:cs typeface="Rajdhani"/>
              <a:sym typeface="Rajdhani"/>
            </a:endParaRPr>
          </a:p>
        </p:txBody>
      </p:sp>
      <p:sp>
        <p:nvSpPr>
          <p:cNvPr id="193" name="Google Shape;193;p43"/>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94" name="Google Shape;194;p43"/>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95" name="Google Shape;195;p43"/>
          <p:cNvGraphicFramePr/>
          <p:nvPr>
            <p:extLst>
              <p:ext uri="{D42A27DB-BD31-4B8C-83A1-F6EECF244321}">
                <p14:modId xmlns:p14="http://schemas.microsoft.com/office/powerpoint/2010/main" val="2744703187"/>
              </p:ext>
            </p:extLst>
          </p:nvPr>
        </p:nvGraphicFramePr>
        <p:xfrm>
          <a:off x="952500" y="1809750"/>
          <a:ext cx="7239000" cy="2407770"/>
        </p:xfrm>
        <a:graphic>
          <a:graphicData uri="http://schemas.openxmlformats.org/drawingml/2006/table">
            <a:tbl>
              <a:tblPr>
                <a:noFill/>
                <a:tableStyleId>{0833B960-4DF8-4258-9183-A52D0324A6DF}</a:tableStyleId>
              </a:tblPr>
              <a:tblGrid>
                <a:gridCol w="1891200">
                  <a:extLst>
                    <a:ext uri="{9D8B030D-6E8A-4147-A177-3AD203B41FA5}">
                      <a16:colId xmlns:a16="http://schemas.microsoft.com/office/drawing/2014/main" val="20000"/>
                    </a:ext>
                  </a:extLst>
                </a:gridCol>
                <a:gridCol w="53478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fontAlgn="ctr"/>
                      <a:r>
                        <a:rPr lang="es-419" dirty="0">
                          <a:effectLst/>
                          <a:latin typeface="inherit"/>
                        </a:rPr>
                        <a:t>AMD A6-9500 3.5 GHz Dual-Core </a:t>
                      </a:r>
                      <a:r>
                        <a:rPr lang="es-419" dirty="0" err="1">
                          <a:effectLst/>
                          <a:latin typeface="inherit"/>
                        </a:rPr>
                        <a:t>Processor</a:t>
                      </a:r>
                      <a:endParaRPr lang="es-419" dirty="0">
                        <a:effectLst/>
                        <a:latin typeface="inherit"/>
                      </a:endParaRPr>
                    </a:p>
                  </a:txBody>
                  <a:tcPr anchor="ctr">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
                          <a:latin typeface="Open Sans"/>
                          <a:ea typeface="Open Sans"/>
                          <a:cs typeface="Open Sans"/>
                          <a:sym typeface="Open Sans"/>
                        </a:rPr>
                        <a:t> A320M Asrock</a:t>
                      </a:r>
                      <a:endParaRPr>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419" dirty="0" err="1">
                          <a:latin typeface="Open Sans"/>
                          <a:ea typeface="Open Sans"/>
                          <a:cs typeface="Open Sans"/>
                          <a:sym typeface="Open Sans"/>
                        </a:rPr>
                        <a:t>Corsair</a:t>
                      </a:r>
                      <a:r>
                        <a:rPr lang="es-419" dirty="0">
                          <a:latin typeface="Open Sans"/>
                          <a:ea typeface="Open Sans"/>
                          <a:cs typeface="Open Sans"/>
                          <a:sym typeface="Open Sans"/>
                        </a:rPr>
                        <a:t> </a:t>
                      </a:r>
                      <a:r>
                        <a:rPr lang="es-419" dirty="0" err="1">
                          <a:latin typeface="Open Sans"/>
                          <a:ea typeface="Open Sans"/>
                          <a:cs typeface="Open Sans"/>
                          <a:sym typeface="Open Sans"/>
                        </a:rPr>
                        <a:t>Vengeance</a:t>
                      </a:r>
                      <a:r>
                        <a:rPr lang="es-419" dirty="0">
                          <a:latin typeface="Open Sans"/>
                          <a:ea typeface="Open Sans"/>
                          <a:cs typeface="Open Sans"/>
                          <a:sym typeface="Open Sans"/>
                        </a:rPr>
                        <a:t> LPX 8 GB (1 x 8 GB) DDR4-2400 CL16 </a:t>
                      </a:r>
                      <a:r>
                        <a:rPr lang="es-419" dirty="0" err="1">
                          <a:latin typeface="Open Sans"/>
                          <a:ea typeface="Open Sans"/>
                          <a:cs typeface="Open Sans"/>
                          <a:sym typeface="Open Sans"/>
                        </a:rPr>
                        <a:t>Memory</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US" dirty="0">
                          <a:latin typeface="Open Sans"/>
                          <a:ea typeface="Open Sans"/>
                          <a:cs typeface="Open Sans"/>
                          <a:sym typeface="Open Sans"/>
                        </a:rPr>
                        <a:t>Western Digital Blue SN550 500 GB M.2-2280 NVME Solid State Drive</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fontAlgn="ctr"/>
                      <a:r>
                        <a:rPr lang="en-US" dirty="0">
                          <a:effectLst/>
                          <a:latin typeface="inherit"/>
                        </a:rPr>
                        <a:t>XFX Radeon RX 6500 XT 4 GB Speedster QICK 210 Video Card</a:t>
                      </a:r>
                    </a:p>
                  </a:txBody>
                  <a:tcPr anchor="ctr">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44"/>
          <p:cNvSpPr txBox="1"/>
          <p:nvPr/>
        </p:nvSpPr>
        <p:spPr>
          <a:xfrm>
            <a:off x="6363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a:t>
            </a:r>
            <a:endParaRPr sz="3000" b="1">
              <a:solidFill>
                <a:srgbClr val="EC183F"/>
              </a:solidFill>
              <a:latin typeface="Rajdhani"/>
              <a:ea typeface="Rajdhani"/>
              <a:cs typeface="Rajdhani"/>
              <a:sym typeface="Rajdhani"/>
            </a:endParaRPr>
          </a:p>
        </p:txBody>
      </p:sp>
      <p:sp>
        <p:nvSpPr>
          <p:cNvPr id="201" name="Google Shape;201;p44"/>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02" name="Google Shape;202;p44"/>
          <p:cNvGraphicFramePr/>
          <p:nvPr/>
        </p:nvGraphicFramePr>
        <p:xfrm>
          <a:off x="952500" y="2114550"/>
          <a:ext cx="7239000" cy="1981050"/>
        </p:xfrm>
        <a:graphic>
          <a:graphicData uri="http://schemas.openxmlformats.org/drawingml/2006/table">
            <a:tbl>
              <a:tblPr>
                <a:noFill/>
                <a:tableStyleId>{0833B960-4DF8-4258-9183-A52D0324A6DF}</a:tableStyleId>
              </a:tblPr>
              <a:tblGrid>
                <a:gridCol w="1900600">
                  <a:extLst>
                    <a:ext uri="{9D8B030D-6E8A-4147-A177-3AD203B41FA5}">
                      <a16:colId xmlns:a16="http://schemas.microsoft.com/office/drawing/2014/main" val="20000"/>
                    </a:ext>
                  </a:extLst>
                </a:gridCol>
                <a:gridCol w="53384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endParaRPr/>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endParaRPr/>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
        <p:nvSpPr>
          <p:cNvPr id="203" name="Google Shape;203;p44"/>
          <p:cNvSpPr txBox="1"/>
          <p:nvPr/>
        </p:nvSpPr>
        <p:spPr>
          <a:xfrm>
            <a:off x="63635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Esta computadora debe ser armada a libre criterio del estudiante.</a:t>
            </a:r>
            <a:endParaRPr sz="1600">
              <a:solidFill>
                <a:srgbClr val="434343"/>
              </a:solidFill>
              <a:latin typeface="Open Sans"/>
              <a:ea typeface="Open Sans"/>
              <a:cs typeface="Open Sans"/>
              <a:sym typeface="Open Sans"/>
            </a:endParaRPr>
          </a:p>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45"/>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a:t>
            </a:r>
            <a:endParaRPr sz="3000" b="1">
              <a:solidFill>
                <a:srgbClr val="EC183F"/>
              </a:solidFill>
              <a:latin typeface="Rajdhani"/>
              <a:ea typeface="Rajdhani"/>
              <a:cs typeface="Rajdhani"/>
              <a:sym typeface="Rajdhani"/>
            </a:endParaRPr>
          </a:p>
        </p:txBody>
      </p:sp>
      <p:sp>
        <p:nvSpPr>
          <p:cNvPr id="209" name="Google Shape;209;p45"/>
          <p:cNvSpPr txBox="1"/>
          <p:nvPr/>
        </p:nvSpPr>
        <p:spPr>
          <a:xfrm>
            <a:off x="637200" y="14621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alta son aquellos que requieren las mejores prestaciones del mercado. Son utilizados para tareas que requieren mucho procesamiento, como minería de datos, big data, gaming, entre otras. Generalmente utilizan GPU.</a:t>
            </a:r>
            <a:endParaRPr sz="1600">
              <a:solidFill>
                <a:srgbClr val="434343"/>
              </a:solidFill>
              <a:latin typeface="Open Sans"/>
              <a:ea typeface="Open Sans"/>
              <a:cs typeface="Open Sans"/>
              <a:sym typeface="Open Sans"/>
            </a:endParaRPr>
          </a:p>
        </p:txBody>
      </p:sp>
      <p:pic>
        <p:nvPicPr>
          <p:cNvPr id="210" name="Google Shape;210;p45"/>
          <p:cNvPicPr preferRelativeResize="0"/>
          <p:nvPr/>
        </p:nvPicPr>
        <p:blipFill>
          <a:blip r:embed="rId3">
            <a:alphaModFix/>
          </a:blip>
          <a:stretch>
            <a:fillRect/>
          </a:stretch>
        </p:blipFill>
        <p:spPr>
          <a:xfrm>
            <a:off x="3786636" y="1152101"/>
            <a:ext cx="5357363" cy="301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46"/>
          <p:cNvSpPr txBox="1"/>
          <p:nvPr/>
        </p:nvSpPr>
        <p:spPr>
          <a:xfrm>
            <a:off x="63637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 - Intel</a:t>
            </a:r>
            <a:endParaRPr sz="3000" b="1">
              <a:solidFill>
                <a:srgbClr val="EC183F"/>
              </a:solidFill>
              <a:latin typeface="Rajdhani"/>
              <a:ea typeface="Rajdhani"/>
              <a:cs typeface="Rajdhani"/>
              <a:sym typeface="Rajdhani"/>
            </a:endParaRPr>
          </a:p>
        </p:txBody>
      </p:sp>
      <p:sp>
        <p:nvSpPr>
          <p:cNvPr id="216" name="Google Shape;216;p46"/>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17" name="Google Shape;217;p46"/>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18" name="Google Shape;218;p46"/>
          <p:cNvGraphicFramePr/>
          <p:nvPr>
            <p:extLst>
              <p:ext uri="{D42A27DB-BD31-4B8C-83A1-F6EECF244321}">
                <p14:modId xmlns:p14="http://schemas.microsoft.com/office/powerpoint/2010/main" val="486388650"/>
              </p:ext>
            </p:extLst>
          </p:nvPr>
        </p:nvGraphicFramePr>
        <p:xfrm>
          <a:off x="952500" y="1809750"/>
          <a:ext cx="7239000" cy="2508285"/>
        </p:xfrm>
        <a:graphic>
          <a:graphicData uri="http://schemas.openxmlformats.org/drawingml/2006/table">
            <a:tbl>
              <a:tblPr>
                <a:noFill/>
                <a:tableStyleId>{0833B960-4DF8-4258-9183-A52D0324A6DF}</a:tableStyleId>
              </a:tblPr>
              <a:tblGrid>
                <a:gridCol w="2051025">
                  <a:extLst>
                    <a:ext uri="{9D8B030D-6E8A-4147-A177-3AD203B41FA5}">
                      <a16:colId xmlns:a16="http://schemas.microsoft.com/office/drawing/2014/main" val="20000"/>
                    </a:ext>
                  </a:extLst>
                </a:gridCol>
                <a:gridCol w="51879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latin typeface="Open Sans"/>
                          <a:ea typeface="Open Sans"/>
                          <a:cs typeface="Open Sans"/>
                          <a:sym typeface="Open Sans"/>
                        </a:rPr>
                        <a:t>Core i7-10700</a:t>
                      </a: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419" dirty="0">
                          <a:latin typeface="Open Sans"/>
                          <a:ea typeface="Open Sans"/>
                          <a:cs typeface="Open Sans"/>
                          <a:sym typeface="Open Sans"/>
                        </a:rPr>
                        <a:t>MSI MAG B560 TOMAHAWK WIFI ATX LGA1200 </a:t>
                      </a:r>
                      <a:r>
                        <a:rPr lang="es-419" dirty="0" err="1">
                          <a:latin typeface="Open Sans"/>
                          <a:ea typeface="Open Sans"/>
                          <a:cs typeface="Open Sans"/>
                          <a:sym typeface="Open Sans"/>
                        </a:rPr>
                        <a:t>Motherboard</a:t>
                      </a:r>
                      <a:endParaRPr dirty="0">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419" dirty="0" err="1">
                          <a:latin typeface="Open Sans"/>
                          <a:ea typeface="Open Sans"/>
                          <a:cs typeface="Open Sans"/>
                          <a:sym typeface="Open Sans"/>
                        </a:rPr>
                        <a:t>Corsair</a:t>
                      </a:r>
                      <a:r>
                        <a:rPr lang="es-419" dirty="0">
                          <a:latin typeface="Open Sans"/>
                          <a:ea typeface="Open Sans"/>
                          <a:cs typeface="Open Sans"/>
                          <a:sym typeface="Open Sans"/>
                        </a:rPr>
                        <a:t> </a:t>
                      </a:r>
                      <a:r>
                        <a:rPr lang="es-419" dirty="0" err="1">
                          <a:latin typeface="Open Sans"/>
                          <a:ea typeface="Open Sans"/>
                          <a:cs typeface="Open Sans"/>
                          <a:sym typeface="Open Sans"/>
                        </a:rPr>
                        <a:t>Vengeance</a:t>
                      </a:r>
                      <a:r>
                        <a:rPr lang="es-419" dirty="0">
                          <a:latin typeface="Open Sans"/>
                          <a:ea typeface="Open Sans"/>
                          <a:cs typeface="Open Sans"/>
                          <a:sym typeface="Open Sans"/>
                        </a:rPr>
                        <a:t> RGB Pro 32 GB (2 x 16 GB) DDR4-3600 CL18 </a:t>
                      </a:r>
                      <a:r>
                        <a:rPr lang="es-419" dirty="0" err="1">
                          <a:latin typeface="Open Sans"/>
                          <a:ea typeface="Open Sans"/>
                          <a:cs typeface="Open Sans"/>
                          <a:sym typeface="Open Sans"/>
                        </a:rPr>
                        <a:t>Memory</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496725">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fontAlgn="ctr"/>
                      <a:r>
                        <a:rPr lang="en-US" dirty="0">
                          <a:effectLst/>
                          <a:latin typeface="inherit"/>
                        </a:rPr>
                        <a:t>Samsung 970 Evo Plus 2 TB M.2-2280 NVME Solid State Drive</a:t>
                      </a:r>
                    </a:p>
                  </a:txBody>
                  <a:tcPr anchor="ctr">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fontAlgn="ctr"/>
                      <a:r>
                        <a:rPr lang="es-419" dirty="0">
                          <a:effectLst/>
                          <a:latin typeface="inherit"/>
                        </a:rPr>
                        <a:t>MSI GeForce RTX 3060 12 GB VENTUS 2X Video </a:t>
                      </a:r>
                      <a:r>
                        <a:rPr lang="es-419" dirty="0" err="1">
                          <a:effectLst/>
                          <a:latin typeface="inherit"/>
                        </a:rPr>
                        <a:t>Card</a:t>
                      </a:r>
                      <a:endParaRPr lang="es-419" dirty="0">
                        <a:effectLst/>
                        <a:latin typeface="inherit"/>
                      </a:endParaRPr>
                    </a:p>
                  </a:txBody>
                  <a:tcPr anchor="ctr">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47"/>
          <p:cNvSpPr txBox="1"/>
          <p:nvPr/>
        </p:nvSpPr>
        <p:spPr>
          <a:xfrm>
            <a:off x="63632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 - AMD</a:t>
            </a:r>
            <a:endParaRPr sz="3000" b="1">
              <a:solidFill>
                <a:srgbClr val="EC183F"/>
              </a:solidFill>
              <a:latin typeface="Rajdhani"/>
              <a:ea typeface="Rajdhani"/>
              <a:cs typeface="Rajdhani"/>
              <a:sym typeface="Rajdhani"/>
            </a:endParaRPr>
          </a:p>
        </p:txBody>
      </p:sp>
      <p:sp>
        <p:nvSpPr>
          <p:cNvPr id="224" name="Google Shape;224;p47"/>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25" name="Google Shape;225;p47"/>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26" name="Google Shape;226;p47"/>
          <p:cNvGraphicFramePr/>
          <p:nvPr>
            <p:extLst>
              <p:ext uri="{D42A27DB-BD31-4B8C-83A1-F6EECF244321}">
                <p14:modId xmlns:p14="http://schemas.microsoft.com/office/powerpoint/2010/main" val="2565912998"/>
              </p:ext>
            </p:extLst>
          </p:nvPr>
        </p:nvGraphicFramePr>
        <p:xfrm>
          <a:off x="952500" y="1809750"/>
          <a:ext cx="7239000" cy="2194410"/>
        </p:xfrm>
        <a:graphic>
          <a:graphicData uri="http://schemas.openxmlformats.org/drawingml/2006/table">
            <a:tbl>
              <a:tblPr>
                <a:noFill/>
                <a:tableStyleId>{0833B960-4DF8-4258-9183-A52D0324A6DF}</a:tableStyleId>
              </a:tblPr>
              <a:tblGrid>
                <a:gridCol w="1919400">
                  <a:extLst>
                    <a:ext uri="{9D8B030D-6E8A-4147-A177-3AD203B41FA5}">
                      <a16:colId xmlns:a16="http://schemas.microsoft.com/office/drawing/2014/main" val="20000"/>
                    </a:ext>
                  </a:extLst>
                </a:gridCol>
                <a:gridCol w="53196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latin typeface="Open Sans"/>
                          <a:ea typeface="Open Sans"/>
                          <a:cs typeface="Open Sans"/>
                          <a:sym typeface="Open Sans"/>
                        </a:rPr>
                        <a:t>Amd Ryzen 7 3800xt</a:t>
                      </a: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n-US" dirty="0"/>
                        <a:t>MSI MPG B550 GAMING CARBON WIFI ATX AM4 Motherboard</a:t>
                      </a:r>
                      <a:endParaRPr dirty="0"/>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419" dirty="0" err="1"/>
                        <a:t>Corsair</a:t>
                      </a:r>
                      <a:r>
                        <a:rPr lang="es-419" dirty="0"/>
                        <a:t> </a:t>
                      </a:r>
                      <a:r>
                        <a:rPr lang="es-419" dirty="0" err="1"/>
                        <a:t>Vengeance</a:t>
                      </a:r>
                      <a:r>
                        <a:rPr lang="es-419" dirty="0"/>
                        <a:t> RGB Pro 16 GB (2 x 8 GB) DDR4-3200 CL16 </a:t>
                      </a:r>
                      <a:r>
                        <a:rPr lang="es-419" dirty="0" err="1"/>
                        <a:t>Memory</a:t>
                      </a:r>
                      <a:endParaRPr dirty="0"/>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n-US" dirty="0"/>
                        <a:t>Samsung 970 Evo Plus 2 TB M.2-2280 NVME Solid State Drive</a:t>
                      </a:r>
                      <a:endParaRPr dirty="0"/>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fontAlgn="ctr"/>
                      <a:r>
                        <a:rPr lang="es-419" dirty="0">
                          <a:effectLst/>
                          <a:latin typeface="inherit"/>
                        </a:rPr>
                        <a:t>XFX Radeon RX 6600 8 GB </a:t>
                      </a:r>
                      <a:r>
                        <a:rPr lang="es-419" dirty="0" err="1">
                          <a:effectLst/>
                          <a:latin typeface="inherit"/>
                        </a:rPr>
                        <a:t>Speedster</a:t>
                      </a:r>
                      <a:r>
                        <a:rPr lang="es-419" dirty="0">
                          <a:effectLst/>
                          <a:latin typeface="inherit"/>
                        </a:rPr>
                        <a:t> SWFT 210 Video </a:t>
                      </a:r>
                      <a:r>
                        <a:rPr lang="es-419" dirty="0" err="1">
                          <a:effectLst/>
                          <a:latin typeface="inherit"/>
                        </a:rPr>
                        <a:t>Card</a:t>
                      </a:r>
                      <a:endParaRPr lang="es-419" dirty="0">
                        <a:effectLst/>
                        <a:latin typeface="inherit"/>
                      </a:endParaRPr>
                    </a:p>
                  </a:txBody>
                  <a:tcPr anchor="ctr">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1"/>
        <p:cNvGrpSpPr/>
        <p:nvPr/>
      </p:nvGrpSpPr>
      <p:grpSpPr>
        <a:xfrm>
          <a:off x="0" y="0"/>
          <a:ext cx="0" cy="0"/>
          <a:chOff x="0" y="0"/>
          <a:chExt cx="0" cy="0"/>
        </a:xfrm>
      </p:grpSpPr>
      <p:sp>
        <p:nvSpPr>
          <p:cNvPr id="92" name="Google Shape;92;p30"/>
          <p:cNvSpPr txBox="1"/>
          <p:nvPr/>
        </p:nvSpPr>
        <p:spPr>
          <a:xfrm>
            <a:off x="3897550" y="1527975"/>
            <a:ext cx="4856400" cy="3067200"/>
          </a:xfrm>
          <a:prstGeom prst="rect">
            <a:avLst/>
          </a:prstGeom>
          <a:noFill/>
          <a:ln>
            <a:noFill/>
          </a:ln>
        </p:spPr>
        <p:txBody>
          <a:bodyPr spcFirstLastPara="1" wrap="square" lIns="91425" tIns="45700" rIns="91425" bIns="45700" anchor="ctr" anchorCtr="0">
            <a:noAutofit/>
          </a:bodyPr>
          <a:lstStyle/>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 action="ppaction://hlinkshowjump?jump=nextslide"/>
              </a:rPr>
              <a:t>Consigna</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3" action="ppaction://hlinksldjump"/>
              </a:rPr>
              <a:t>Detalles</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4" action="ppaction://hlinksldjump"/>
              </a:rPr>
              <a:t>Especificaciones de equipos</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5" action="ppaction://hlinksldjump"/>
              </a:rPr>
              <a:t>Entrega</a:t>
            </a:r>
            <a:endParaRPr sz="2000" b="1">
              <a:solidFill>
                <a:srgbClr val="434343"/>
              </a:solidFill>
              <a:latin typeface="Open Sans"/>
              <a:ea typeface="Open Sans"/>
              <a:cs typeface="Open Sans"/>
              <a:sym typeface="Open Sans"/>
            </a:endParaRPr>
          </a:p>
          <a:p>
            <a:pPr marL="457200" lvl="0" indent="0" algn="l" rtl="0">
              <a:lnSpc>
                <a:spcPct val="130000"/>
              </a:lnSpc>
              <a:spcBef>
                <a:spcPts val="0"/>
              </a:spcBef>
              <a:spcAft>
                <a:spcPts val="0"/>
              </a:spcAft>
              <a:buNone/>
            </a:pPr>
            <a:endParaRPr sz="2000" b="1">
              <a:solidFill>
                <a:srgbClr val="434343"/>
              </a:solidFill>
              <a:latin typeface="Rajdhani"/>
              <a:ea typeface="Rajdhani"/>
              <a:cs typeface="Rajdhani"/>
              <a:sym typeface="Rajdhani"/>
            </a:endParaRPr>
          </a:p>
        </p:txBody>
      </p:sp>
      <p:sp>
        <p:nvSpPr>
          <p:cNvPr id="93" name="Google Shape;93;p30"/>
          <p:cNvSpPr txBox="1"/>
          <p:nvPr/>
        </p:nvSpPr>
        <p:spPr>
          <a:xfrm>
            <a:off x="1672950" y="2442819"/>
            <a:ext cx="1590300" cy="8430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100" b="1">
                <a:solidFill>
                  <a:srgbClr val="EC183F"/>
                </a:solidFill>
                <a:latin typeface="Rajdhani"/>
                <a:ea typeface="Rajdhani"/>
                <a:cs typeface="Rajdhani"/>
                <a:sym typeface="Rajdhani"/>
              </a:rPr>
              <a:t>Índice</a:t>
            </a:r>
            <a:endParaRPr sz="2700" b="1">
              <a:solidFill>
                <a:srgbClr val="EC183F"/>
              </a:solidFill>
              <a:latin typeface="Rajdhani"/>
              <a:ea typeface="Rajdhani"/>
              <a:cs typeface="Rajdhani"/>
              <a:sym typeface="Rajdhani"/>
            </a:endParaRPr>
          </a:p>
        </p:txBody>
      </p:sp>
      <p:cxnSp>
        <p:nvCxnSpPr>
          <p:cNvPr id="94" name="Google Shape;94;p30"/>
          <p:cNvCxnSpPr/>
          <p:nvPr/>
        </p:nvCxnSpPr>
        <p:spPr>
          <a:xfrm flipH="1">
            <a:off x="3592750" y="1409375"/>
            <a:ext cx="18900" cy="30333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48"/>
          <p:cNvSpPr txBox="1"/>
          <p:nvPr/>
        </p:nvSpPr>
        <p:spPr>
          <a:xfrm>
            <a:off x="64380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a:t>
            </a:r>
            <a:endParaRPr sz="3000" b="1">
              <a:solidFill>
                <a:srgbClr val="EC183F"/>
              </a:solidFill>
              <a:latin typeface="Rajdhani"/>
              <a:ea typeface="Rajdhani"/>
              <a:cs typeface="Rajdhani"/>
              <a:sym typeface="Rajdhani"/>
            </a:endParaRPr>
          </a:p>
        </p:txBody>
      </p:sp>
      <p:sp>
        <p:nvSpPr>
          <p:cNvPr id="232" name="Google Shape;232;p48"/>
          <p:cNvSpPr txBox="1"/>
          <p:nvPr/>
        </p:nvSpPr>
        <p:spPr>
          <a:xfrm>
            <a:off x="6540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33" name="Google Shape;233;p48"/>
          <p:cNvSpPr txBox="1"/>
          <p:nvPr/>
        </p:nvSpPr>
        <p:spPr>
          <a:xfrm>
            <a:off x="8682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34" name="Google Shape;234;p48"/>
          <p:cNvGraphicFramePr/>
          <p:nvPr>
            <p:extLst>
              <p:ext uri="{D42A27DB-BD31-4B8C-83A1-F6EECF244321}">
                <p14:modId xmlns:p14="http://schemas.microsoft.com/office/powerpoint/2010/main" val="3497878989"/>
              </p:ext>
            </p:extLst>
          </p:nvPr>
        </p:nvGraphicFramePr>
        <p:xfrm>
          <a:off x="952500" y="2114550"/>
          <a:ext cx="7239000" cy="2407770"/>
        </p:xfrm>
        <a:graphic>
          <a:graphicData uri="http://schemas.openxmlformats.org/drawingml/2006/table">
            <a:tbl>
              <a:tblPr>
                <a:noFill/>
                <a:tableStyleId>{0833B960-4DF8-4258-9183-A52D0324A6DF}</a:tableStyleId>
              </a:tblPr>
              <a:tblGrid>
                <a:gridCol w="1947600">
                  <a:extLst>
                    <a:ext uri="{9D8B030D-6E8A-4147-A177-3AD203B41FA5}">
                      <a16:colId xmlns:a16="http://schemas.microsoft.com/office/drawing/2014/main" val="20000"/>
                    </a:ext>
                  </a:extLst>
                </a:gridCol>
                <a:gridCol w="52914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fontAlgn="ctr"/>
                      <a:r>
                        <a:rPr lang="it-IT" b="1" u="none" strike="noStrike" dirty="0">
                          <a:solidFill>
                            <a:srgbClr val="191B2A"/>
                          </a:solidFill>
                          <a:effectLst/>
                          <a:latin typeface="inherit"/>
                        </a:rPr>
                        <a:t>Intel Core i7-12700F 2.1 GHz 12-Core Processor</a:t>
                      </a:r>
                      <a:endParaRPr lang="it-IT" dirty="0">
                        <a:effectLst/>
                        <a:latin typeface="inherit"/>
                      </a:endParaRPr>
                    </a:p>
                  </a:txBody>
                  <a:tcPr anchor="ctr">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419" dirty="0">
                          <a:latin typeface="Open Sans"/>
                          <a:ea typeface="Open Sans"/>
                          <a:cs typeface="Open Sans"/>
                          <a:sym typeface="Open Sans"/>
                        </a:rPr>
                        <a:t>MSI MAG Z690 TOMAHAWK WIFI DDR4 ATX LGA1700 </a:t>
                      </a:r>
                      <a:r>
                        <a:rPr lang="es-419" dirty="0" err="1">
                          <a:latin typeface="Open Sans"/>
                          <a:ea typeface="Open Sans"/>
                          <a:cs typeface="Open Sans"/>
                          <a:sym typeface="Open Sans"/>
                        </a:rPr>
                        <a:t>Motherboard</a:t>
                      </a:r>
                      <a:endParaRPr dirty="0">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419" dirty="0">
                          <a:latin typeface="Open Sans"/>
                          <a:ea typeface="Open Sans"/>
                          <a:cs typeface="Open Sans"/>
                          <a:sym typeface="Open Sans"/>
                        </a:rPr>
                        <a:t>ADATA XPG GAMMIX D10 32 GB (2 x 16 GB) DDR4-3200 CL16 </a:t>
                      </a:r>
                      <a:r>
                        <a:rPr lang="es-419" dirty="0" err="1">
                          <a:latin typeface="Open Sans"/>
                          <a:ea typeface="Open Sans"/>
                          <a:cs typeface="Open Sans"/>
                          <a:sym typeface="Open Sans"/>
                        </a:rPr>
                        <a:t>Memory</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n-US" dirty="0">
                          <a:latin typeface="Open Sans"/>
                          <a:ea typeface="Open Sans"/>
                          <a:cs typeface="Open Sans"/>
                          <a:sym typeface="Open Sans"/>
                        </a:rPr>
                        <a:t>Samsung 980 Pro 2 TB M.2-2280 NVME Solid State Drive</a:t>
                      </a:r>
                      <a:endParaRPr dirty="0">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fontAlgn="ctr"/>
                      <a:r>
                        <a:rPr lang="es-419" dirty="0">
                          <a:effectLst/>
                          <a:latin typeface="inherit"/>
                        </a:rPr>
                        <a:t>MSI GeForce RTX 3060 12 GB GAMING X Video </a:t>
                      </a:r>
                      <a:r>
                        <a:rPr lang="es-419" dirty="0" err="1">
                          <a:effectLst/>
                          <a:latin typeface="inherit"/>
                        </a:rPr>
                        <a:t>Card</a:t>
                      </a:r>
                      <a:endParaRPr lang="es-419" dirty="0">
                        <a:effectLst/>
                        <a:latin typeface="inherit"/>
                      </a:endParaRPr>
                    </a:p>
                  </a:txBody>
                  <a:tcPr anchor="ctr">
                    <a:solidFill>
                      <a:srgbClr val="EFEFEF"/>
                    </a:solidFill>
                  </a:tcPr>
                </a:tc>
                <a:extLst>
                  <a:ext uri="{0D108BD9-81ED-4DB2-BD59-A6C34878D82A}">
                    <a16:rowId xmlns:a16="http://schemas.microsoft.com/office/drawing/2014/main" val="10004"/>
                  </a:ext>
                </a:extLst>
              </a:tr>
            </a:tbl>
          </a:graphicData>
        </a:graphic>
      </p:graphicFrame>
      <p:sp>
        <p:nvSpPr>
          <p:cNvPr id="235" name="Google Shape;235;p48"/>
          <p:cNvSpPr txBox="1"/>
          <p:nvPr/>
        </p:nvSpPr>
        <p:spPr>
          <a:xfrm>
            <a:off x="64380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1100"/>
              <a:buFont typeface="Arial"/>
              <a:buNone/>
            </a:pPr>
            <a:r>
              <a:rPr lang="es" sz="1600" dirty="0">
                <a:solidFill>
                  <a:srgbClr val="434343"/>
                </a:solidFill>
                <a:latin typeface="Open Sans"/>
                <a:ea typeface="Open Sans"/>
                <a:cs typeface="Open Sans"/>
                <a:sym typeface="Open Sans"/>
              </a:rPr>
              <a:t>Esta computadora debe ser armada a libre criterio del estudiante.</a:t>
            </a:r>
            <a:endParaRPr sz="1600" dirty="0">
              <a:solidFill>
                <a:srgbClr val="434343"/>
              </a:solidFill>
              <a:latin typeface="Open Sans"/>
              <a:ea typeface="Open Sans"/>
              <a:cs typeface="Open Sans"/>
              <a:sym typeface="Open Sans"/>
            </a:endParaRPr>
          </a:p>
          <a:p>
            <a:pPr marL="0" lvl="0" indent="0" algn="l" rtl="0">
              <a:lnSpc>
                <a:spcPct val="150000"/>
              </a:lnSpc>
              <a:spcBef>
                <a:spcPts val="0"/>
              </a:spcBef>
              <a:spcAft>
                <a:spcPts val="0"/>
              </a:spcAft>
              <a:buNone/>
            </a:pPr>
            <a:endParaRPr sz="1600" dirty="0">
              <a:solidFill>
                <a:srgbClr val="434343"/>
              </a:solidFill>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239"/>
        <p:cNvGrpSpPr/>
        <p:nvPr/>
      </p:nvGrpSpPr>
      <p:grpSpPr>
        <a:xfrm>
          <a:off x="0" y="0"/>
          <a:ext cx="0" cy="0"/>
          <a:chOff x="0" y="0"/>
          <a:chExt cx="0" cy="0"/>
        </a:xfrm>
      </p:grpSpPr>
      <p:sp>
        <p:nvSpPr>
          <p:cNvPr id="240" name="Google Shape;240;p49"/>
          <p:cNvSpPr txBox="1"/>
          <p:nvPr/>
        </p:nvSpPr>
        <p:spPr>
          <a:xfrm>
            <a:off x="3609750" y="1495200"/>
            <a:ext cx="36369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Entrega</a:t>
            </a:r>
            <a:endParaRPr sz="3700" b="1">
              <a:solidFill>
                <a:srgbClr val="FFFFFF"/>
              </a:solidFill>
              <a:latin typeface="Rajdhani"/>
              <a:ea typeface="Rajdhani"/>
              <a:cs typeface="Rajdhani"/>
              <a:sym typeface="Rajdhani"/>
            </a:endParaRPr>
          </a:p>
        </p:txBody>
      </p:sp>
      <p:sp>
        <p:nvSpPr>
          <p:cNvPr id="241" name="Google Shape;241;p49"/>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4</a:t>
            </a:r>
            <a:endParaRPr sz="6000" b="1">
              <a:solidFill>
                <a:srgbClr val="FFFFFF"/>
              </a:solidFill>
              <a:latin typeface="Rajdhani"/>
              <a:ea typeface="Rajdhani"/>
              <a:cs typeface="Rajdhani"/>
              <a:sym typeface="Rajdhani"/>
            </a:endParaRPr>
          </a:p>
        </p:txBody>
      </p:sp>
      <p:sp>
        <p:nvSpPr>
          <p:cNvPr id="242" name="Google Shape;242;p49"/>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50"/>
          <p:cNvSpPr txBox="1"/>
          <p:nvPr/>
        </p:nvSpPr>
        <p:spPr>
          <a:xfrm>
            <a:off x="625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Entrega</a:t>
            </a:r>
            <a:endParaRPr sz="3000" b="1">
              <a:solidFill>
                <a:srgbClr val="EC183F"/>
              </a:solidFill>
              <a:latin typeface="Rajdhani"/>
              <a:ea typeface="Rajdhani"/>
              <a:cs typeface="Rajdhani"/>
              <a:sym typeface="Rajdhani"/>
            </a:endParaRPr>
          </a:p>
        </p:txBody>
      </p:sp>
      <p:sp>
        <p:nvSpPr>
          <p:cNvPr id="248" name="Google Shape;248;p50"/>
          <p:cNvSpPr txBox="1"/>
          <p:nvPr/>
        </p:nvSpPr>
        <p:spPr>
          <a:xfrm>
            <a:off x="636200" y="1534325"/>
            <a:ext cx="4185300" cy="1443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Cada estudiante debe subir a su mochila del viajero un archivo del formato que prefiera (.pdf, .doc, .xls) con el detalle de los diferentes equipos que armó.</a:t>
            </a:r>
            <a:endParaRPr sz="1600">
              <a:solidFill>
                <a:srgbClr val="434343"/>
              </a:solidFill>
              <a:latin typeface="Open Sans"/>
              <a:ea typeface="Open Sans"/>
              <a:cs typeface="Open Sans"/>
              <a:sym typeface="Open Sans"/>
            </a:endParaRPr>
          </a:p>
        </p:txBody>
      </p:sp>
      <p:pic>
        <p:nvPicPr>
          <p:cNvPr id="249" name="Google Shape;249;p50"/>
          <p:cNvPicPr preferRelativeResize="0"/>
          <p:nvPr/>
        </p:nvPicPr>
        <p:blipFill>
          <a:blip r:embed="rId3">
            <a:alphaModFix/>
          </a:blip>
          <a:stretch>
            <a:fillRect/>
          </a:stretch>
        </p:blipFill>
        <p:spPr>
          <a:xfrm>
            <a:off x="4318875" y="1250925"/>
            <a:ext cx="3270427" cy="1839626"/>
          </a:xfrm>
          <a:prstGeom prst="rect">
            <a:avLst/>
          </a:prstGeom>
          <a:noFill/>
          <a:ln>
            <a:noFill/>
          </a:ln>
        </p:spPr>
      </p:pic>
      <p:pic>
        <p:nvPicPr>
          <p:cNvPr id="250" name="Google Shape;250;p50"/>
          <p:cNvPicPr preferRelativeResize="0"/>
          <p:nvPr/>
        </p:nvPicPr>
        <p:blipFill>
          <a:blip r:embed="rId4">
            <a:alphaModFix/>
          </a:blip>
          <a:stretch>
            <a:fillRect/>
          </a:stretch>
        </p:blipFill>
        <p:spPr>
          <a:xfrm>
            <a:off x="5677200" y="1418864"/>
            <a:ext cx="2902574" cy="1632698"/>
          </a:xfrm>
          <a:prstGeom prst="rect">
            <a:avLst/>
          </a:prstGeom>
          <a:noFill/>
          <a:ln>
            <a:noFill/>
          </a:ln>
        </p:spPr>
      </p:pic>
      <p:pic>
        <p:nvPicPr>
          <p:cNvPr id="251" name="Google Shape;251;p50"/>
          <p:cNvPicPr preferRelativeResize="0"/>
          <p:nvPr/>
        </p:nvPicPr>
        <p:blipFill>
          <a:blip r:embed="rId5">
            <a:alphaModFix/>
          </a:blip>
          <a:stretch>
            <a:fillRect/>
          </a:stretch>
        </p:blipFill>
        <p:spPr>
          <a:xfrm>
            <a:off x="5047350" y="2153639"/>
            <a:ext cx="2902574" cy="163269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255"/>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98"/>
        <p:cNvGrpSpPr/>
        <p:nvPr/>
      </p:nvGrpSpPr>
      <p:grpSpPr>
        <a:xfrm>
          <a:off x="0" y="0"/>
          <a:ext cx="0" cy="0"/>
          <a:chOff x="0" y="0"/>
          <a:chExt cx="0" cy="0"/>
        </a:xfrm>
      </p:grpSpPr>
      <p:sp>
        <p:nvSpPr>
          <p:cNvPr id="99" name="Google Shape;99;p31"/>
          <p:cNvSpPr txBox="1"/>
          <p:nvPr/>
        </p:nvSpPr>
        <p:spPr>
          <a:xfrm>
            <a:off x="3609750" y="1495200"/>
            <a:ext cx="33327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Consigna </a:t>
            </a:r>
            <a:endParaRPr sz="3700" b="1">
              <a:solidFill>
                <a:srgbClr val="FFFFFF"/>
              </a:solidFill>
              <a:latin typeface="Rajdhani"/>
              <a:ea typeface="Rajdhani"/>
              <a:cs typeface="Rajdhani"/>
              <a:sym typeface="Rajdhani"/>
            </a:endParaRPr>
          </a:p>
        </p:txBody>
      </p:sp>
      <p:sp>
        <p:nvSpPr>
          <p:cNvPr id="100" name="Google Shape;100;p31"/>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1</a:t>
            </a:r>
            <a:endParaRPr sz="6000" b="1">
              <a:solidFill>
                <a:srgbClr val="FFFFFF"/>
              </a:solidFill>
              <a:latin typeface="Rajdhani"/>
              <a:ea typeface="Rajdhani"/>
              <a:cs typeface="Rajdhani"/>
              <a:sym typeface="Rajdhani"/>
            </a:endParaRPr>
          </a:p>
        </p:txBody>
      </p:sp>
      <p:sp>
        <p:nvSpPr>
          <p:cNvPr id="101" name="Google Shape;101;p31"/>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2"/>
          <p:cNvSpPr txBox="1"/>
          <p:nvPr/>
        </p:nvSpPr>
        <p:spPr>
          <a:xfrm>
            <a:off x="626825" y="1458250"/>
            <a:ext cx="4311600" cy="25953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En base a lo aprendido de toda la estructura de computadoras, vamos a proceder a armar diferentes computadoras en base a necesidades de uso determinadas y compatibilidades entre sus diferentes componentes.</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Vamos a armar 9 computadoras de 3 gamas diferentes (gama alta, media y baja) en donde habrá que determinar los componentes compatibles a cada uno.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07" name="Google Shape;107;p32"/>
          <p:cNvSpPr txBox="1"/>
          <p:nvPr/>
        </p:nvSpPr>
        <p:spPr>
          <a:xfrm>
            <a:off x="616575" y="608150"/>
            <a:ext cx="31164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Consigna</a:t>
            </a:r>
            <a:endParaRPr sz="3000" b="1">
              <a:solidFill>
                <a:srgbClr val="EC183F"/>
              </a:solidFill>
              <a:latin typeface="Rajdhani"/>
              <a:ea typeface="Rajdhani"/>
              <a:cs typeface="Rajdhani"/>
              <a:sym typeface="Rajdhani"/>
            </a:endParaRPr>
          </a:p>
        </p:txBody>
      </p:sp>
      <p:pic>
        <p:nvPicPr>
          <p:cNvPr id="108" name="Google Shape;108;p32"/>
          <p:cNvPicPr preferRelativeResize="0"/>
          <p:nvPr/>
        </p:nvPicPr>
        <p:blipFill>
          <a:blip r:embed="rId3">
            <a:alphaModFix/>
          </a:blip>
          <a:stretch>
            <a:fillRect/>
          </a:stretch>
        </p:blipFill>
        <p:spPr>
          <a:xfrm>
            <a:off x="4165575" y="1798678"/>
            <a:ext cx="5183201" cy="2915548"/>
          </a:xfrm>
          <a:prstGeom prst="rect">
            <a:avLst/>
          </a:prstGeom>
          <a:noFill/>
          <a:ln>
            <a:noFill/>
          </a:ln>
        </p:spPr>
      </p:pic>
      <p:pic>
        <p:nvPicPr>
          <p:cNvPr id="109" name="Google Shape;109;p32"/>
          <p:cNvPicPr preferRelativeResize="0"/>
          <p:nvPr/>
        </p:nvPicPr>
        <p:blipFill>
          <a:blip r:embed="rId4">
            <a:alphaModFix/>
          </a:blip>
          <a:stretch>
            <a:fillRect/>
          </a:stretch>
        </p:blipFill>
        <p:spPr>
          <a:xfrm>
            <a:off x="4881449" y="1290212"/>
            <a:ext cx="1951852" cy="1097899"/>
          </a:xfrm>
          <a:prstGeom prst="rect">
            <a:avLst/>
          </a:prstGeom>
          <a:noFill/>
          <a:ln>
            <a:noFill/>
          </a:ln>
        </p:spPr>
      </p:pic>
      <p:pic>
        <p:nvPicPr>
          <p:cNvPr id="110" name="Google Shape;110;p32"/>
          <p:cNvPicPr preferRelativeResize="0"/>
          <p:nvPr/>
        </p:nvPicPr>
        <p:blipFill>
          <a:blip r:embed="rId5">
            <a:alphaModFix/>
          </a:blip>
          <a:stretch>
            <a:fillRect/>
          </a:stretch>
        </p:blipFill>
        <p:spPr>
          <a:xfrm>
            <a:off x="5801575" y="962650"/>
            <a:ext cx="3116401" cy="17530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114"/>
        <p:cNvGrpSpPr/>
        <p:nvPr/>
      </p:nvGrpSpPr>
      <p:grpSpPr>
        <a:xfrm>
          <a:off x="0" y="0"/>
          <a:ext cx="0" cy="0"/>
          <a:chOff x="0" y="0"/>
          <a:chExt cx="0" cy="0"/>
        </a:xfrm>
      </p:grpSpPr>
      <p:sp>
        <p:nvSpPr>
          <p:cNvPr id="115" name="Google Shape;115;p33"/>
          <p:cNvSpPr txBox="1"/>
          <p:nvPr/>
        </p:nvSpPr>
        <p:spPr>
          <a:xfrm>
            <a:off x="3609750" y="1495200"/>
            <a:ext cx="33960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Detalles</a:t>
            </a:r>
            <a:endParaRPr sz="3700" b="1">
              <a:solidFill>
                <a:srgbClr val="FFFFFF"/>
              </a:solidFill>
              <a:latin typeface="Rajdhani"/>
              <a:ea typeface="Rajdhani"/>
              <a:cs typeface="Rajdhani"/>
              <a:sym typeface="Rajdhani"/>
            </a:endParaRPr>
          </a:p>
        </p:txBody>
      </p:sp>
      <p:sp>
        <p:nvSpPr>
          <p:cNvPr id="116" name="Google Shape;116;p33"/>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2</a:t>
            </a:r>
            <a:endParaRPr sz="6000" b="1">
              <a:solidFill>
                <a:srgbClr val="FFFFFF"/>
              </a:solidFill>
              <a:latin typeface="Rajdhani"/>
              <a:ea typeface="Rajdhani"/>
              <a:cs typeface="Rajdhani"/>
              <a:sym typeface="Rajdhani"/>
            </a:endParaRPr>
          </a:p>
        </p:txBody>
      </p:sp>
      <p:sp>
        <p:nvSpPr>
          <p:cNvPr id="117" name="Google Shape;117;p33"/>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34"/>
          <p:cNvSpPr txBox="1"/>
          <p:nvPr/>
        </p:nvSpPr>
        <p:spPr>
          <a:xfrm>
            <a:off x="616625" y="6140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Detalles de armado</a:t>
            </a:r>
            <a:endParaRPr sz="3000" b="1">
              <a:solidFill>
                <a:srgbClr val="EC183F"/>
              </a:solidFill>
              <a:latin typeface="Rajdhani"/>
              <a:ea typeface="Rajdhani"/>
              <a:cs typeface="Rajdhani"/>
              <a:sym typeface="Rajdhani"/>
            </a:endParaRPr>
          </a:p>
        </p:txBody>
      </p:sp>
      <p:sp>
        <p:nvSpPr>
          <p:cNvPr id="123" name="Google Shape;123;p34"/>
          <p:cNvSpPr txBox="1"/>
          <p:nvPr/>
        </p:nvSpPr>
        <p:spPr>
          <a:xfrm>
            <a:off x="626875" y="1468150"/>
            <a:ext cx="4058400" cy="32553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Para el armado vamos a tener un cuadro de especificaciones donde tendremos separado.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Procesador</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Placa madre</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Memoria primaria</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Memoria secundaria</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GPU (si es que fuera necesario)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b="1">
              <a:solidFill>
                <a:srgbClr val="434343"/>
              </a:solidFill>
              <a:latin typeface="Open Sans"/>
              <a:ea typeface="Open Sans"/>
              <a:cs typeface="Open Sans"/>
              <a:sym typeface="Open Sans"/>
            </a:endParaRPr>
          </a:p>
        </p:txBody>
      </p:sp>
      <p:sp>
        <p:nvSpPr>
          <p:cNvPr id="124" name="Google Shape;124;p34"/>
          <p:cNvSpPr txBox="1"/>
          <p:nvPr/>
        </p:nvSpPr>
        <p:spPr>
          <a:xfrm>
            <a:off x="4805000" y="1427450"/>
            <a:ext cx="3789600" cy="2382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Deberemos armar </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computadoras por gama, donde cada una de estas  serán o compatibles con </a:t>
            </a:r>
            <a:r>
              <a:rPr lang="es" sz="1600" b="1">
                <a:solidFill>
                  <a:srgbClr val="434343"/>
                </a:solidFill>
                <a:latin typeface="Open Sans"/>
                <a:ea typeface="Open Sans"/>
                <a:cs typeface="Open Sans"/>
                <a:sym typeface="Open Sans"/>
              </a:rPr>
              <a:t>Intel</a:t>
            </a:r>
            <a:r>
              <a:rPr lang="es" sz="1600">
                <a:solidFill>
                  <a:srgbClr val="434343"/>
                </a:solidFill>
                <a:latin typeface="Open Sans"/>
                <a:ea typeface="Open Sans"/>
                <a:cs typeface="Open Sans"/>
                <a:sym typeface="Open Sans"/>
              </a:rPr>
              <a:t> o </a:t>
            </a:r>
            <a:r>
              <a:rPr lang="es" sz="1600" b="1">
                <a:solidFill>
                  <a:srgbClr val="434343"/>
                </a:solidFill>
                <a:latin typeface="Open Sans"/>
                <a:ea typeface="Open Sans"/>
                <a:cs typeface="Open Sans"/>
                <a:sym typeface="Open Sans"/>
              </a:rPr>
              <a:t>AMD</a:t>
            </a:r>
            <a:r>
              <a:rPr lang="es" sz="1600">
                <a:solidFill>
                  <a:srgbClr val="434343"/>
                </a:solidFill>
                <a:latin typeface="Open Sans"/>
                <a:ea typeface="Open Sans"/>
                <a:cs typeface="Open Sans"/>
                <a:sym typeface="Open Sans"/>
              </a:rPr>
              <a:t>.</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s" sz="1600" b="1">
                <a:solidFill>
                  <a:srgbClr val="434343"/>
                </a:solidFill>
                <a:latin typeface="Open Sans"/>
                <a:ea typeface="Open Sans"/>
                <a:cs typeface="Open Sans"/>
                <a:sym typeface="Open Sans"/>
              </a:rPr>
              <a:t>El tercer ordenador debe ser armado a libre criterio del estudiante.</a:t>
            </a:r>
            <a:endParaRPr sz="1600" b="1">
              <a:solidFill>
                <a:srgbClr val="434343"/>
              </a:solidFill>
              <a:latin typeface="Open Sans"/>
              <a:ea typeface="Open Sans"/>
              <a:cs typeface="Open Sans"/>
              <a:sym typeface="Open Sans"/>
            </a:endParaRPr>
          </a:p>
          <a:p>
            <a:pPr marL="0" lvl="0" indent="0" algn="l" rtl="0">
              <a:spcBef>
                <a:spcPts val="0"/>
              </a:spcBef>
              <a:spcAft>
                <a:spcPts val="0"/>
              </a:spcAft>
              <a:buNone/>
            </a:pPr>
            <a:endParaRPr/>
          </a:p>
        </p:txBody>
      </p:sp>
      <p:pic>
        <p:nvPicPr>
          <p:cNvPr id="125" name="Google Shape;125;p34"/>
          <p:cNvPicPr preferRelativeResize="0"/>
          <p:nvPr/>
        </p:nvPicPr>
        <p:blipFill>
          <a:blip r:embed="rId3">
            <a:alphaModFix/>
          </a:blip>
          <a:stretch>
            <a:fillRect/>
          </a:stretch>
        </p:blipFill>
        <p:spPr>
          <a:xfrm>
            <a:off x="5615718" y="3197050"/>
            <a:ext cx="2899758" cy="1631100"/>
          </a:xfrm>
          <a:prstGeom prst="rect">
            <a:avLst/>
          </a:prstGeom>
          <a:noFill/>
          <a:ln>
            <a:noFill/>
          </a:ln>
        </p:spPr>
      </p:pic>
      <p:pic>
        <p:nvPicPr>
          <p:cNvPr id="126" name="Google Shape;126;p34"/>
          <p:cNvPicPr preferRelativeResize="0"/>
          <p:nvPr/>
        </p:nvPicPr>
        <p:blipFill>
          <a:blip r:embed="rId4">
            <a:alphaModFix/>
          </a:blip>
          <a:stretch>
            <a:fillRect/>
          </a:stretch>
        </p:blipFill>
        <p:spPr>
          <a:xfrm>
            <a:off x="4457075" y="3440613"/>
            <a:ext cx="2164157" cy="121734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35"/>
          <p:cNvSpPr/>
          <p:nvPr/>
        </p:nvSpPr>
        <p:spPr>
          <a:xfrm>
            <a:off x="4852000" y="1624475"/>
            <a:ext cx="3498000" cy="2615700"/>
          </a:xfrm>
          <a:prstGeom prst="roundRect">
            <a:avLst>
              <a:gd name="adj" fmla="val 16667"/>
            </a:avLst>
          </a:prstGeom>
          <a:solidFill>
            <a:srgbClr val="43434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822960" lvl="0" indent="0" algn="l" rtl="0">
              <a:spcBef>
                <a:spcPts val="0"/>
              </a:spcBef>
              <a:spcAft>
                <a:spcPts val="0"/>
              </a:spcAft>
              <a:buNone/>
            </a:pPr>
            <a:endParaRPr sz="1200">
              <a:latin typeface="Open Sans"/>
              <a:ea typeface="Open Sans"/>
              <a:cs typeface="Open Sans"/>
              <a:sym typeface="Open Sans"/>
            </a:endParaRPr>
          </a:p>
          <a:p>
            <a:pPr marL="822960" lvl="0" indent="0" algn="l" rtl="0">
              <a:spcBef>
                <a:spcPts val="0"/>
              </a:spcBef>
              <a:spcAft>
                <a:spcPts val="0"/>
              </a:spcAft>
              <a:buNone/>
            </a:pPr>
            <a:endParaRPr sz="1200">
              <a:latin typeface="Open Sans"/>
              <a:ea typeface="Open Sans"/>
              <a:cs typeface="Open Sans"/>
              <a:sym typeface="Open Sans"/>
            </a:endParaRPr>
          </a:p>
        </p:txBody>
      </p:sp>
      <p:sp>
        <p:nvSpPr>
          <p:cNvPr id="132" name="Google Shape;132;p35"/>
          <p:cNvSpPr txBox="1"/>
          <p:nvPr/>
        </p:nvSpPr>
        <p:spPr>
          <a:xfrm>
            <a:off x="614975" y="615475"/>
            <a:ext cx="18393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Detalles</a:t>
            </a:r>
            <a:endParaRPr sz="3000" b="1">
              <a:solidFill>
                <a:srgbClr val="EC183F"/>
              </a:solidFill>
              <a:latin typeface="Rajdhani"/>
              <a:ea typeface="Rajdhani"/>
              <a:cs typeface="Rajdhani"/>
              <a:sym typeface="Rajdhani"/>
            </a:endParaRPr>
          </a:p>
        </p:txBody>
      </p:sp>
      <p:sp>
        <p:nvSpPr>
          <p:cNvPr id="133" name="Google Shape;133;p35"/>
          <p:cNvSpPr txBox="1"/>
          <p:nvPr/>
        </p:nvSpPr>
        <p:spPr>
          <a:xfrm>
            <a:off x="614975" y="1469575"/>
            <a:ext cx="3765600" cy="2817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s" sz="1700" b="1">
                <a:solidFill>
                  <a:srgbClr val="434343"/>
                </a:solidFill>
                <a:latin typeface="Rajdhani"/>
                <a:ea typeface="Rajdhani"/>
                <a:cs typeface="Rajdhani"/>
                <a:sym typeface="Rajdhani"/>
              </a:rPr>
              <a:t>¿Por qué esta actividad?¿Sirve este ejercicio de armar computadoras?</a:t>
            </a:r>
            <a:endParaRPr sz="1700" b="1">
              <a:solidFill>
                <a:srgbClr val="434343"/>
              </a:solidFill>
              <a:latin typeface="Rajdhani"/>
              <a:ea typeface="Rajdhani"/>
              <a:cs typeface="Rajdhani"/>
              <a:sym typeface="Rajdhani"/>
            </a:endParaRPr>
          </a:p>
          <a:p>
            <a:pPr marL="0" lvl="0" indent="0" algn="l" rtl="0">
              <a:lnSpc>
                <a:spcPct val="115000"/>
              </a:lnSpc>
              <a:spcBef>
                <a:spcPts val="0"/>
              </a:spcBef>
              <a:spcAft>
                <a:spcPts val="0"/>
              </a:spcAft>
              <a:buClr>
                <a:schemeClr val="dk1"/>
              </a:buClr>
              <a:buSzPts val="1100"/>
              <a:buFont typeface="Arial"/>
              <a:buNone/>
            </a:pPr>
            <a:endParaRPr sz="1800" b="1">
              <a:solidFill>
                <a:srgbClr val="434343"/>
              </a:solidFill>
              <a:latin typeface="Rajdhani"/>
              <a:ea typeface="Rajdhani"/>
              <a:cs typeface="Rajdhani"/>
              <a:sym typeface="Rajdhani"/>
            </a:endParaRPr>
          </a:p>
          <a:p>
            <a:pPr marL="0" lvl="0" indent="0" algn="l" rtl="0">
              <a:lnSpc>
                <a:spcPct val="115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A la hora de trabajar en un ambiente laboral, las computadoras son una parte esencial del trabajo día a día, por lo cual la habilidad de poder armar una a base de ciertas especificaciones es una habilidad necesaria para el profesional de IT.</a:t>
            </a:r>
            <a:endParaRPr sz="1600">
              <a:solidFill>
                <a:srgbClr val="434343"/>
              </a:solidFill>
              <a:latin typeface="Open Sans"/>
              <a:ea typeface="Open Sans"/>
              <a:cs typeface="Open Sans"/>
              <a:sym typeface="Open Sans"/>
            </a:endParaRPr>
          </a:p>
          <a:p>
            <a:pPr marL="0" lvl="0" indent="0" algn="just" rtl="0">
              <a:lnSpc>
                <a:spcPct val="150000"/>
              </a:lnSpc>
              <a:spcBef>
                <a:spcPts val="0"/>
              </a:spcBef>
              <a:spcAft>
                <a:spcPts val="0"/>
              </a:spcAft>
              <a:buClr>
                <a:schemeClr val="dk1"/>
              </a:buClr>
              <a:buSzPts val="1100"/>
              <a:buFont typeface="Arial"/>
              <a:buNone/>
            </a:pPr>
            <a:endParaRPr sz="1600">
              <a:solidFill>
                <a:srgbClr val="434343"/>
              </a:solidFill>
              <a:latin typeface="Open Sans"/>
              <a:ea typeface="Open Sans"/>
              <a:cs typeface="Open Sans"/>
              <a:sym typeface="Open Sans"/>
            </a:endParaRPr>
          </a:p>
          <a:p>
            <a:pPr marL="0" lvl="0" indent="0" algn="just" rtl="0">
              <a:lnSpc>
                <a:spcPct val="150000"/>
              </a:lnSpc>
              <a:spcBef>
                <a:spcPts val="0"/>
              </a:spcBef>
              <a:spcAft>
                <a:spcPts val="0"/>
              </a:spcAft>
              <a:buClr>
                <a:schemeClr val="dk1"/>
              </a:buClr>
              <a:buSzPts val="1100"/>
              <a:buFont typeface="Arial"/>
              <a:buNone/>
            </a:pPr>
            <a:endParaRPr sz="1500" b="1">
              <a:solidFill>
                <a:srgbClr val="434343"/>
              </a:solidFill>
              <a:latin typeface="Rajdhani"/>
              <a:ea typeface="Rajdhani"/>
              <a:cs typeface="Rajdhani"/>
              <a:sym typeface="Rajdhani"/>
            </a:endParaRPr>
          </a:p>
          <a:p>
            <a:pPr marL="0" lvl="0" indent="0" algn="just" rtl="0">
              <a:lnSpc>
                <a:spcPct val="150000"/>
              </a:lnSpc>
              <a:spcBef>
                <a:spcPts val="0"/>
              </a:spcBef>
              <a:spcAft>
                <a:spcPts val="0"/>
              </a:spcAft>
              <a:buNone/>
            </a:pPr>
            <a:endParaRPr sz="1500" b="1">
              <a:solidFill>
                <a:srgbClr val="434343"/>
              </a:solidFill>
              <a:latin typeface="Rajdhani"/>
              <a:ea typeface="Rajdhani"/>
              <a:cs typeface="Rajdhani"/>
              <a:sym typeface="Rajdhani"/>
            </a:endParaRPr>
          </a:p>
        </p:txBody>
      </p:sp>
      <p:sp>
        <p:nvSpPr>
          <p:cNvPr id="134" name="Google Shape;134;p35"/>
          <p:cNvSpPr txBox="1"/>
          <p:nvPr/>
        </p:nvSpPr>
        <p:spPr>
          <a:xfrm>
            <a:off x="5082850" y="1767800"/>
            <a:ext cx="3056100" cy="2352000"/>
          </a:xfrm>
          <a:prstGeom prst="rect">
            <a:avLst/>
          </a:prstGeom>
          <a:noFill/>
          <a:ln>
            <a:noFill/>
          </a:ln>
        </p:spPr>
        <p:txBody>
          <a:bodyPr spcFirstLastPara="1" wrap="square" lIns="91425" tIns="91425" rIns="91425" bIns="91425" anchor="t" anchorCtr="0">
            <a:spAutoFit/>
          </a:bodyPr>
          <a:lstStyle/>
          <a:p>
            <a:pPr marL="0" lvl="0" indent="0" algn="l" rtl="0">
              <a:lnSpc>
                <a:spcPct val="130000"/>
              </a:lnSpc>
              <a:spcBef>
                <a:spcPts val="0"/>
              </a:spcBef>
              <a:spcAft>
                <a:spcPts val="0"/>
              </a:spcAft>
              <a:buClr>
                <a:schemeClr val="dk1"/>
              </a:buClr>
              <a:buSzPts val="1100"/>
              <a:buFont typeface="Arial"/>
              <a:buNone/>
            </a:pPr>
            <a:r>
              <a:rPr lang="es" sz="1600">
                <a:solidFill>
                  <a:schemeClr val="lt1"/>
                </a:solidFill>
                <a:latin typeface="Open Sans"/>
                <a:ea typeface="Open Sans"/>
                <a:cs typeface="Open Sans"/>
                <a:sym typeface="Open Sans"/>
              </a:rPr>
              <a:t>Recordemos que para</a:t>
            </a:r>
            <a:endParaRPr sz="1600">
              <a:solidFill>
                <a:schemeClr val="lt1"/>
              </a:solidFill>
              <a:latin typeface="Open Sans"/>
              <a:ea typeface="Open Sans"/>
              <a:cs typeface="Open Sans"/>
              <a:sym typeface="Open Sans"/>
            </a:endParaRPr>
          </a:p>
          <a:p>
            <a:pPr marL="0" lvl="0" indent="0" algn="l" rtl="0">
              <a:lnSpc>
                <a:spcPct val="130000"/>
              </a:lnSpc>
              <a:spcBef>
                <a:spcPts val="0"/>
              </a:spcBef>
              <a:spcAft>
                <a:spcPts val="0"/>
              </a:spcAft>
              <a:buClr>
                <a:schemeClr val="dk1"/>
              </a:buClr>
              <a:buSzPts val="1100"/>
              <a:buFont typeface="Arial"/>
              <a:buNone/>
            </a:pPr>
            <a:r>
              <a:rPr lang="es" sz="1600">
                <a:solidFill>
                  <a:schemeClr val="lt1"/>
                </a:solidFill>
                <a:latin typeface="Open Sans"/>
                <a:ea typeface="Open Sans"/>
                <a:cs typeface="Open Sans"/>
                <a:sym typeface="Open Sans"/>
              </a:rPr>
              <a:t>los diferentes componentes existen ciertas características como los </a:t>
            </a:r>
            <a:r>
              <a:rPr lang="es" sz="1600" b="1">
                <a:solidFill>
                  <a:schemeClr val="lt1"/>
                </a:solidFill>
                <a:latin typeface="Open Sans"/>
                <a:ea typeface="Open Sans"/>
                <a:cs typeface="Open Sans"/>
                <a:sym typeface="Open Sans"/>
              </a:rPr>
              <a:t>sockets, frecuencia y conectores</a:t>
            </a:r>
            <a:r>
              <a:rPr lang="es" sz="1600">
                <a:solidFill>
                  <a:schemeClr val="lt1"/>
                </a:solidFill>
                <a:latin typeface="Open Sans"/>
                <a:ea typeface="Open Sans"/>
                <a:cs typeface="Open Sans"/>
                <a:sym typeface="Open Sans"/>
              </a:rPr>
              <a:t>, los cuales hay que tener </a:t>
            </a:r>
            <a:r>
              <a:rPr lang="es" sz="1600" b="1">
                <a:solidFill>
                  <a:schemeClr val="lt1"/>
                </a:solidFill>
                <a:latin typeface="Open Sans"/>
                <a:ea typeface="Open Sans"/>
                <a:cs typeface="Open Sans"/>
                <a:sym typeface="Open Sans"/>
              </a:rPr>
              <a:t>en cuenta </a:t>
            </a:r>
            <a:r>
              <a:rPr lang="es" sz="1600">
                <a:solidFill>
                  <a:schemeClr val="lt1"/>
                </a:solidFill>
                <a:latin typeface="Open Sans"/>
                <a:ea typeface="Open Sans"/>
                <a:cs typeface="Open Sans"/>
                <a:sym typeface="Open Sans"/>
              </a:rPr>
              <a:t>para la compatibilidad.</a:t>
            </a:r>
            <a:endParaRPr>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138"/>
        <p:cNvGrpSpPr/>
        <p:nvPr/>
      </p:nvGrpSpPr>
      <p:grpSpPr>
        <a:xfrm>
          <a:off x="0" y="0"/>
          <a:ext cx="0" cy="0"/>
          <a:chOff x="0" y="0"/>
          <a:chExt cx="0" cy="0"/>
        </a:xfrm>
      </p:grpSpPr>
      <p:sp>
        <p:nvSpPr>
          <p:cNvPr id="139" name="Google Shape;139;p36"/>
          <p:cNvSpPr txBox="1"/>
          <p:nvPr/>
        </p:nvSpPr>
        <p:spPr>
          <a:xfrm>
            <a:off x="3609750" y="1495200"/>
            <a:ext cx="48084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Especificaciones</a:t>
            </a:r>
            <a:endParaRPr sz="3700" b="1">
              <a:solidFill>
                <a:srgbClr val="FFFFFF"/>
              </a:solidFill>
              <a:latin typeface="Rajdhani"/>
              <a:ea typeface="Rajdhani"/>
              <a:cs typeface="Rajdhani"/>
              <a:sym typeface="Rajdhani"/>
            </a:endParaRPr>
          </a:p>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de equipos</a:t>
            </a:r>
            <a:endParaRPr sz="3700" b="1">
              <a:solidFill>
                <a:srgbClr val="FFFFFF"/>
              </a:solidFill>
              <a:latin typeface="Rajdhani"/>
              <a:ea typeface="Rajdhani"/>
              <a:cs typeface="Rajdhani"/>
              <a:sym typeface="Rajdhani"/>
            </a:endParaRPr>
          </a:p>
        </p:txBody>
      </p:sp>
      <p:sp>
        <p:nvSpPr>
          <p:cNvPr id="140" name="Google Shape;140;p36"/>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3</a:t>
            </a:r>
            <a:endParaRPr sz="6000" b="1">
              <a:solidFill>
                <a:srgbClr val="FFFFFF"/>
              </a:solidFill>
              <a:latin typeface="Rajdhani"/>
              <a:ea typeface="Rajdhani"/>
              <a:cs typeface="Rajdhani"/>
              <a:sym typeface="Rajdhani"/>
            </a:endParaRPr>
          </a:p>
        </p:txBody>
      </p:sp>
      <p:sp>
        <p:nvSpPr>
          <p:cNvPr id="141" name="Google Shape;141;p36"/>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37"/>
          <p:cNvSpPr txBox="1"/>
          <p:nvPr/>
        </p:nvSpPr>
        <p:spPr>
          <a:xfrm>
            <a:off x="617575" y="6018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a:t>
            </a:r>
            <a:endParaRPr sz="3000" b="1">
              <a:solidFill>
                <a:srgbClr val="EC183F"/>
              </a:solidFill>
              <a:latin typeface="Rajdhani"/>
              <a:ea typeface="Rajdhani"/>
              <a:cs typeface="Rajdhani"/>
              <a:sym typeface="Rajdhani"/>
            </a:endParaRPr>
          </a:p>
        </p:txBody>
      </p:sp>
      <p:sp>
        <p:nvSpPr>
          <p:cNvPr id="147" name="Google Shape;147;p37"/>
          <p:cNvSpPr txBox="1"/>
          <p:nvPr/>
        </p:nvSpPr>
        <p:spPr>
          <a:xfrm>
            <a:off x="627825" y="1528150"/>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baja generalmente son utilizados por personas que necesitan pocos requisitos. Podríamos poner el ejemplo de una persona que trabaje en una oficina con planillas de ofimática (Excel, Word, etc.) generalmente no necesitan GPU.</a:t>
            </a:r>
            <a:endParaRPr sz="1600">
              <a:solidFill>
                <a:srgbClr val="434343"/>
              </a:solidFill>
              <a:latin typeface="Open Sans"/>
              <a:ea typeface="Open Sans"/>
              <a:cs typeface="Open Sans"/>
              <a:sym typeface="Open Sans"/>
            </a:endParaRPr>
          </a:p>
        </p:txBody>
      </p:sp>
      <p:pic>
        <p:nvPicPr>
          <p:cNvPr id="148" name="Google Shape;148;p37"/>
          <p:cNvPicPr preferRelativeResize="0"/>
          <p:nvPr/>
        </p:nvPicPr>
        <p:blipFill>
          <a:blip r:embed="rId3">
            <a:alphaModFix/>
          </a:blip>
          <a:stretch>
            <a:fillRect/>
          </a:stretch>
        </p:blipFill>
        <p:spPr>
          <a:xfrm>
            <a:off x="4406550" y="1249937"/>
            <a:ext cx="4699827" cy="2643636"/>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252</TotalTime>
  <Words>865</Words>
  <Application>Microsoft Office PowerPoint</Application>
  <PresentationFormat>Presentación en pantalla (16:9)</PresentationFormat>
  <Paragraphs>131</Paragraphs>
  <Slides>23</Slides>
  <Notes>23</Notes>
  <HiddenSlides>0</HiddenSlides>
  <MMClips>0</MMClips>
  <ScaleCrop>false</ScaleCrop>
  <HeadingPairs>
    <vt:vector size="6" baseType="variant">
      <vt:variant>
        <vt:lpstr>Fuentes usadas</vt:lpstr>
      </vt:variant>
      <vt:variant>
        <vt:i4>4</vt:i4>
      </vt:variant>
      <vt:variant>
        <vt:lpstr>Tema</vt:lpstr>
      </vt:variant>
      <vt:variant>
        <vt:i4>2</vt:i4>
      </vt:variant>
      <vt:variant>
        <vt:lpstr>Títulos de diapositiva</vt:lpstr>
      </vt:variant>
      <vt:variant>
        <vt:i4>23</vt:i4>
      </vt:variant>
    </vt:vector>
  </HeadingPairs>
  <TitlesOfParts>
    <vt:vector size="29" baseType="lpstr">
      <vt:lpstr>Open Sans</vt:lpstr>
      <vt:lpstr>Arial</vt:lpstr>
      <vt:lpstr>Rajdhani</vt:lpstr>
      <vt:lpstr>inherit</vt:lpstr>
      <vt:lpstr>Simple Light</vt:lpstr>
      <vt:lpstr>Simple Light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EDWARD</dc:creator>
  <cp:lastModifiedBy>EDWARD</cp:lastModifiedBy>
  <cp:revision>4</cp:revision>
  <dcterms:modified xsi:type="dcterms:W3CDTF">2022-07-09T23:14:49Z</dcterms:modified>
</cp:coreProperties>
</file>