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3" r:id="rId11"/>
  </p:sldIdLst>
  <p:sldSz cx="9144000" cy="5143500" type="screen16x9"/>
  <p:notesSz cx="6858000" cy="9144000"/>
  <p:embeddedFontLst>
    <p:embeddedFont>
      <p:font typeface="Open Sans SemiBold" panose="020B0604020202020204" charset="0"/>
      <p:regular r:id="rId13"/>
      <p:bold r:id="rId14"/>
      <p:italic r:id="rId15"/>
      <p:boldItalic r:id="rId16"/>
    </p:embeddedFont>
    <p:embeddedFont>
      <p:font typeface="Open Sans" panose="020B0604020202020204" charset="0"/>
      <p:regular r:id="rId17"/>
      <p:bold r:id="rId18"/>
      <p:italic r:id="rId19"/>
      <p:boldItalic r:id="rId20"/>
    </p:embeddedFont>
    <p:embeddedFont>
      <p:font typeface="Open Sans Light" panose="020B0604020202020204" charset="0"/>
      <p:regular r:id="rId21"/>
      <p:bold r:id="rId22"/>
      <p:italic r:id="rId23"/>
      <p:boldItalic r:id="rId24"/>
    </p:embeddedFont>
    <p:embeddedFont>
      <p:font typeface="Rajdhani" panose="020B060402020202020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F8BECB-9C72-46B5-A64B-098AC1D8306D}">
  <a:tblStyle styleId="{70F8BECB-9C72-46B5-A64B-098AC1D830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364" autoAdjust="0"/>
  </p:normalViewPr>
  <p:slideViewPr>
    <p:cSldViewPr snapToGrid="0">
      <p:cViewPr varScale="1">
        <p:scale>
          <a:sx n="92" d="100"/>
          <a:sy n="92" d="100"/>
        </p:scale>
        <p:origin x="612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441d376a0_3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441d376a0_3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b40fda7b3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7b40fda7b3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b40fda7b3_4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7b40fda7b3_4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41d579b3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e41d579b3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41d579b3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e41d579b3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17a6a081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17a6a081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3e76c5244_18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e3e76c5244_18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3e76c5244_18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e3e76c5244_18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6488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48bfaac81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c48bfaac81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l="5658" r="5649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2"/>
          </p:nvPr>
        </p:nvSpPr>
        <p:spPr>
          <a:xfrm>
            <a:off x="45720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integradora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es/vector-gratis/ilustracion-concepto-diagrama-flujo-usuarios_7407437.htm#page=2&amp;position=2#&amp;position=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jp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1638625" y="1536225"/>
            <a:ext cx="70314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Actividad</a:t>
            </a:r>
            <a:endParaRPr sz="46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integradora</a:t>
            </a:r>
            <a:endParaRPr sz="46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757775" y="1327025"/>
            <a:ext cx="39330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 dirty="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Vamos a aplicar mucho de lo aprendido en esta semana</a:t>
            </a:r>
            <a:r>
              <a:rPr lang="es" sz="1500" i="0" u="none" strike="noStrike" cap="none" dirty="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endParaRPr sz="1500" i="0" u="none" strike="noStrike" cap="none" dirty="0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Para esto cada mesa de trabajo deberá investigar qué puerto —o puertos— utilizan las siguientes aplicaciones. Además, deberán agregar tres aplicaciones más.</a:t>
            </a:r>
            <a: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 para trabajo en clase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94" name="Google Shape;94;p3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600" y="1442800"/>
            <a:ext cx="2975275" cy="29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31"/>
          <p:cNvGraphicFramePr/>
          <p:nvPr>
            <p:extLst>
              <p:ext uri="{D42A27DB-BD31-4B8C-83A1-F6EECF244321}">
                <p14:modId xmlns:p14="http://schemas.microsoft.com/office/powerpoint/2010/main" val="1890311681"/>
              </p:ext>
            </p:extLst>
          </p:nvPr>
        </p:nvGraphicFramePr>
        <p:xfrm>
          <a:off x="594909" y="716095"/>
          <a:ext cx="7541716" cy="3525399"/>
        </p:xfrm>
        <a:graphic>
          <a:graphicData uri="http://schemas.openxmlformats.org/drawingml/2006/table">
            <a:tbl>
              <a:tblPr>
                <a:noFill/>
                <a:tableStyleId>{70F8BECB-9C72-46B5-A64B-098AC1D8306D}</a:tableStyleId>
              </a:tblPr>
              <a:tblGrid>
                <a:gridCol w="1885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5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5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5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836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703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i="1" u="sng" dirty="0" smtClean="0">
                          <a:solidFill>
                            <a:srgbClr val="434343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Zoom</a:t>
                      </a: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0" dirty="0" smtClean="0">
                          <a:solidFill>
                            <a:srgbClr val="434343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/>
                      </a:r>
                      <a:br>
                        <a:rPr lang="es" sz="1200" b="0" dirty="0" smtClean="0">
                          <a:solidFill>
                            <a:srgbClr val="434343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</a:br>
                      <a:r>
                        <a:rPr lang="es-ES" sz="12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  <a:sym typeface="Arial"/>
                        </a:rPr>
                        <a:t>los puertos 80 y 443 TCP, son los que va a utilizar la aplicación para la conexión, TCP 8801 y 8802, así como los UDP 3478, 3479, 8801 y 8802,</a:t>
                      </a:r>
                      <a:r>
                        <a:rPr lang="es-ES" sz="12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s-ES" sz="12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  <a:sym typeface="Arial"/>
                        </a:rPr>
                        <a:t>van a permitir que podamos realizar una llamada de vídeo.</a:t>
                      </a:r>
                      <a:endParaRPr sz="1200" b="0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+mn-lt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i="1" u="sng" dirty="0" smtClean="0">
                          <a:solidFill>
                            <a:srgbClr val="434343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Discord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0" dirty="0" smtClean="0">
                          <a:solidFill>
                            <a:srgbClr val="434343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/>
                      </a:r>
                      <a:br>
                        <a:rPr lang="es" sz="1200" b="0" dirty="0" smtClean="0">
                          <a:solidFill>
                            <a:srgbClr val="434343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</a:br>
                      <a:r>
                        <a:rPr lang="es" sz="1200" b="0" dirty="0" smtClean="0">
                          <a:solidFill>
                            <a:srgbClr val="434343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puerto </a:t>
                      </a:r>
                      <a:r>
                        <a:rPr lang="es-ES" sz="12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  <a:sym typeface="Arial"/>
                        </a:rPr>
                        <a:t>443 TCP para las conexiones HTTPS, es el puerto TCP 6463, así como los puertos TCP y UDP 6457-6463. </a:t>
                      </a:r>
                      <a:endParaRPr sz="1200" b="0" dirty="0">
                        <a:solidFill>
                          <a:srgbClr val="434343"/>
                        </a:solidFill>
                        <a:latin typeface="+mn-lt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>
                        <a:solidFill>
                          <a:srgbClr val="434343"/>
                        </a:solidFill>
                        <a:latin typeface="+mn-lt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i="1" u="sng" dirty="0">
                          <a:solidFill>
                            <a:srgbClr val="434343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Google </a:t>
                      </a:r>
                      <a:r>
                        <a:rPr lang="es" sz="1200" b="1" i="1" u="sng" dirty="0" smtClean="0">
                          <a:solidFill>
                            <a:srgbClr val="434343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Meet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1" u="sng" dirty="0">
                        <a:solidFill>
                          <a:srgbClr val="434343"/>
                        </a:solidFill>
                        <a:latin typeface="+mn-lt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  <a:sym typeface="Arial"/>
                        </a:rPr>
                        <a:t>Los </a:t>
                      </a:r>
                      <a:r>
                        <a:rPr lang="en-US" sz="12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  <a:sym typeface="Arial"/>
                        </a:rPr>
                        <a:t>puertos</a:t>
                      </a:r>
                      <a:r>
                        <a:rPr lang="en-US" sz="12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  <a:sym typeface="Arial"/>
                        </a:rPr>
                        <a:t> 3478 y 19302-19309</a:t>
                      </a:r>
                      <a:br>
                        <a:rPr lang="en-US" sz="12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2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  <a:sym typeface="Arial"/>
                        </a:rPr>
                        <a:t>permiten</a:t>
                      </a:r>
                      <a:r>
                        <a:rPr lang="en-US" sz="12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  <a:sym typeface="Arial"/>
                        </a:rPr>
                        <a:t> el </a:t>
                      </a:r>
                      <a:r>
                        <a:rPr lang="en-US" sz="12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  <a:sym typeface="Arial"/>
                        </a:rPr>
                        <a:t>flujo</a:t>
                      </a:r>
                      <a:r>
                        <a:rPr lang="en-US" sz="12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  <a:sym typeface="Arial"/>
                        </a:rPr>
                        <a:t> de </a:t>
                      </a:r>
                      <a:r>
                        <a:rPr lang="en-US" sz="12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  <a:sym typeface="Arial"/>
                        </a:rPr>
                        <a:t>datos</a:t>
                      </a:r>
                      <a:r>
                        <a:rPr lang="en-US" sz="12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  <a:sym typeface="Arial"/>
                        </a:rPr>
                        <a:t> de multimedia (audio y </a:t>
                      </a:r>
                      <a:r>
                        <a:rPr lang="en-US" sz="12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  <a:sym typeface="Arial"/>
                        </a:rPr>
                        <a:t>vìdeo</a:t>
                      </a:r>
                      <a:r>
                        <a:rPr lang="en-US" sz="12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200" b="0" dirty="0">
                        <a:solidFill>
                          <a:srgbClr val="434343"/>
                        </a:solidFill>
                        <a:latin typeface="+mn-lt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i="1" u="sng" dirty="0">
                          <a:solidFill>
                            <a:srgbClr val="434343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WhatsApp Web</a:t>
                      </a:r>
                      <a:endParaRPr sz="1200" b="1" i="1" u="sng" dirty="0">
                        <a:solidFill>
                          <a:srgbClr val="434343"/>
                        </a:solidFill>
                        <a:latin typeface="+mn-lt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>
                        <a:solidFill>
                          <a:srgbClr val="434343"/>
                        </a:solidFill>
                        <a:latin typeface="+mn-lt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rtl="0"/>
                      <a:r>
                        <a:rPr lang="es-ES" sz="12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  <a:sym typeface="Arial"/>
                        </a:rPr>
                        <a:t>TCP: 5222, 5223, 5228 y 524</a:t>
                      </a:r>
                    </a:p>
                    <a:p>
                      <a:pPr rtl="0"/>
                      <a:endParaRPr lang="es-ES" sz="1200" b="0" i="0" u="none" strike="noStrike" cap="none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  <a:p>
                      <a:pPr rtl="0"/>
                      <a:r>
                        <a:rPr lang="es-ES" sz="12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  <a:sym typeface="Arial"/>
                        </a:rPr>
                        <a:t>UDP: 3478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>
                        <a:solidFill>
                          <a:srgbClr val="434343"/>
                        </a:solidFill>
                        <a:latin typeface="+mn-lt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0" name="Google Shape;1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716" y="828797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2763" y="828797"/>
            <a:ext cx="830288" cy="83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0715" y="828797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63079" y="786871"/>
            <a:ext cx="1005201" cy="100855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1"/>
          <p:cNvSpPr txBox="1"/>
          <p:nvPr/>
        </p:nvSpPr>
        <p:spPr>
          <a:xfrm>
            <a:off x="628747" y="-119242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dirty="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 dirty="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" name="Google Shape;113;p32"/>
          <p:cNvGraphicFramePr/>
          <p:nvPr>
            <p:extLst>
              <p:ext uri="{D42A27DB-BD31-4B8C-83A1-F6EECF244321}">
                <p14:modId xmlns:p14="http://schemas.microsoft.com/office/powerpoint/2010/main" val="2955229354"/>
              </p:ext>
            </p:extLst>
          </p:nvPr>
        </p:nvGraphicFramePr>
        <p:xfrm>
          <a:off x="815247" y="848300"/>
          <a:ext cx="7595859" cy="3183373"/>
        </p:xfrm>
        <a:graphic>
          <a:graphicData uri="http://schemas.openxmlformats.org/drawingml/2006/table">
            <a:tbl>
              <a:tblPr>
                <a:noFill/>
                <a:tableStyleId>{70F8BECB-9C72-46B5-A64B-098AC1D8306D}</a:tableStyleId>
              </a:tblPr>
              <a:tblGrid>
                <a:gridCol w="1898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74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89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024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095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0" i="1" u="sng" dirty="0" smtClean="0">
                          <a:solidFill>
                            <a:srgbClr val="434343"/>
                          </a:solidFill>
                          <a:latin typeface="+mj-lt"/>
                          <a:ea typeface="Rajdhani"/>
                          <a:cs typeface="Rajdhani"/>
                          <a:sym typeface="Rajdhani"/>
                        </a:rPr>
                        <a:t>MySQL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dirty="0" smtClean="0">
                          <a:solidFill>
                            <a:srgbClr val="434343"/>
                          </a:solidFill>
                          <a:latin typeface="+mj-lt"/>
                          <a:ea typeface="Rajdhani"/>
                          <a:cs typeface="Rajdhani"/>
                          <a:sym typeface="Rajdhani"/>
                        </a:rPr>
                        <a:t/>
                      </a:r>
                      <a:br>
                        <a:rPr lang="es" sz="1200" b="1" dirty="0" smtClean="0">
                          <a:solidFill>
                            <a:srgbClr val="434343"/>
                          </a:solidFill>
                          <a:latin typeface="+mj-lt"/>
                          <a:ea typeface="Rajdhani"/>
                          <a:cs typeface="Rajdhani"/>
                          <a:sym typeface="Rajdhani"/>
                        </a:rPr>
                      </a:br>
                      <a:r>
                        <a:rPr lang="es-ES" sz="12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Arial"/>
                          <a:sym typeface="Arial"/>
                        </a:rPr>
                        <a:t>MySQL</a:t>
                      </a:r>
                      <a:r>
                        <a:rPr lang="es-ES" sz="12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Arial"/>
                          <a:sym typeface="Arial"/>
                        </a:rPr>
                        <a:t> usa el puerto 3306 por defecto.</a:t>
                      </a:r>
                      <a:br>
                        <a:rPr lang="es-ES" sz="12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Arial"/>
                          <a:sym typeface="Arial"/>
                        </a:rPr>
                      </a:br>
                      <a:endParaRPr sz="1200" b="1" dirty="0">
                        <a:solidFill>
                          <a:srgbClr val="434343"/>
                        </a:solidFill>
                        <a:latin typeface="+mj-lt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2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+mj-lt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0" i="1" u="sng" dirty="0" smtClean="0">
                          <a:solidFill>
                            <a:srgbClr val="434343"/>
                          </a:solidFill>
                          <a:latin typeface="+mj-lt"/>
                          <a:ea typeface="Rajdhani"/>
                          <a:cs typeface="Rajdhani"/>
                          <a:sym typeface="Rajdhani"/>
                        </a:rPr>
                        <a:t>Git</a:t>
                      </a: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dirty="0" smtClean="0">
                          <a:solidFill>
                            <a:srgbClr val="434343"/>
                          </a:solidFill>
                          <a:latin typeface="+mj-lt"/>
                          <a:ea typeface="Rajdhani"/>
                          <a:cs typeface="Rajdhani"/>
                          <a:sym typeface="Rajdhani"/>
                        </a:rPr>
                        <a:t/>
                      </a:r>
                      <a:br>
                        <a:rPr lang="es" sz="1200" b="1" dirty="0" smtClean="0">
                          <a:solidFill>
                            <a:srgbClr val="434343"/>
                          </a:solidFill>
                          <a:latin typeface="+mj-lt"/>
                          <a:ea typeface="Rajdhani"/>
                          <a:cs typeface="Rajdhani"/>
                          <a:sym typeface="Rajdhani"/>
                        </a:rPr>
                      </a:br>
                      <a:r>
                        <a:rPr lang="es-ES" sz="1200" b="0" dirty="0" smtClean="0">
                          <a:solidFill>
                            <a:srgbClr val="434343"/>
                          </a:solidFill>
                          <a:latin typeface="+mj-lt"/>
                          <a:ea typeface="Rajdhani"/>
                          <a:cs typeface="Rajdhani"/>
                          <a:sym typeface="Rajdhani"/>
                        </a:rPr>
                        <a:t>puerto</a:t>
                      </a:r>
                      <a:r>
                        <a:rPr lang="es-ES" sz="1200" b="0" baseline="0" dirty="0" smtClean="0">
                          <a:solidFill>
                            <a:srgbClr val="434343"/>
                          </a:solidFill>
                          <a:latin typeface="+mj-lt"/>
                          <a:ea typeface="Rajdhani"/>
                          <a:cs typeface="Rajdhani"/>
                          <a:sym typeface="Rajdhani"/>
                        </a:rPr>
                        <a:t> </a:t>
                      </a:r>
                      <a:r>
                        <a:rPr lang="es-ES" sz="1200" b="0" dirty="0" smtClean="0">
                          <a:solidFill>
                            <a:srgbClr val="434343"/>
                          </a:solidFill>
                          <a:latin typeface="+mj-lt"/>
                          <a:ea typeface="Rajdhani"/>
                          <a:cs typeface="Rajdhani"/>
                          <a:sym typeface="Rajdhani"/>
                        </a:rPr>
                        <a:t>(9418)</a:t>
                      </a:r>
                      <a:endParaRPr sz="1200" b="0" dirty="0">
                        <a:solidFill>
                          <a:srgbClr val="434343"/>
                        </a:solidFill>
                        <a:latin typeface="+mj-lt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rgbClr val="434343"/>
                        </a:solidFill>
                        <a:latin typeface="+mj-lt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rgbClr val="434343"/>
                        </a:solidFill>
                        <a:latin typeface="+mj-lt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 b="0" i="1" u="sng" dirty="0">
                          <a:solidFill>
                            <a:schemeClr val="dk1"/>
                          </a:solidFill>
                          <a:latin typeface="+mj-lt"/>
                          <a:ea typeface="Rajdhani"/>
                          <a:cs typeface="Rajdhani"/>
                          <a:sym typeface="Rajdhani"/>
                        </a:rPr>
                        <a:t>Secure Sockets Layer (SSL</a:t>
                      </a:r>
                      <a:r>
                        <a:rPr lang="es" sz="1200" b="0" i="1" u="sng" dirty="0" smtClean="0">
                          <a:solidFill>
                            <a:schemeClr val="dk1"/>
                          </a:solidFill>
                          <a:latin typeface="+mj-lt"/>
                          <a:ea typeface="Rajdhani"/>
                          <a:cs typeface="Rajdhani"/>
                          <a:sym typeface="Rajdhani"/>
                        </a:rPr>
                        <a:t>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200" b="1" dirty="0">
                        <a:solidFill>
                          <a:srgbClr val="434343"/>
                        </a:solidFill>
                        <a:latin typeface="+mj-lt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b="0" dirty="0" smtClean="0">
                          <a:solidFill>
                            <a:srgbClr val="434343"/>
                          </a:solidFill>
                          <a:latin typeface="+mj-lt"/>
                          <a:ea typeface="Rajdhani"/>
                          <a:cs typeface="Rajdhani"/>
                          <a:sym typeface="Rajdhani"/>
                        </a:rPr>
                        <a:t>Puerto 443 TCP y HTTP Puerto 80,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>
                        <a:solidFill>
                          <a:srgbClr val="434343"/>
                        </a:solidFill>
                        <a:latin typeface="+mj-lt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b="0" i="1" u="sng" dirty="0" smtClean="0">
                          <a:solidFill>
                            <a:srgbClr val="434343"/>
                          </a:solidFill>
                          <a:latin typeface="+mj-lt"/>
                          <a:ea typeface="Rajdhani"/>
                          <a:cs typeface="Rajdhani"/>
                          <a:sym typeface="Rajdhani"/>
                        </a:rPr>
                        <a:t>HTTP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ES" sz="1200" b="1" dirty="0" smtClean="0">
                        <a:solidFill>
                          <a:srgbClr val="434343"/>
                        </a:solidFill>
                        <a:latin typeface="+mj-lt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b="0" dirty="0" smtClean="0">
                          <a:solidFill>
                            <a:srgbClr val="434343"/>
                          </a:solidFill>
                          <a:latin typeface="+mj-lt"/>
                          <a:ea typeface="Rajdhani"/>
                          <a:cs typeface="Rajdhani"/>
                          <a:sym typeface="Rajdhani"/>
                        </a:rPr>
                        <a:t>Puerto 80 y el </a:t>
                      </a:r>
                      <a:r>
                        <a:rPr lang="es-ES" sz="1200" b="0" dirty="0" smtClean="0">
                          <a:solidFill>
                            <a:srgbClr val="434343"/>
                          </a:solidFill>
                          <a:latin typeface="+mj-lt"/>
                          <a:ea typeface="Rajdhani"/>
                          <a:cs typeface="Rajdhani"/>
                          <a:sym typeface="Rajdhani"/>
                        </a:rPr>
                        <a:t>443</a:t>
                      </a:r>
                      <a:endParaRPr lang="es-ES" sz="1200" b="1" dirty="0" smtClean="0">
                        <a:solidFill>
                          <a:srgbClr val="434343"/>
                        </a:solidFill>
                        <a:latin typeface="+mj-lt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ES" sz="1200" b="1" dirty="0" smtClean="0">
                        <a:solidFill>
                          <a:srgbClr val="434343"/>
                        </a:solidFill>
                        <a:latin typeface="+mj-lt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ES" sz="1200" b="1" dirty="0" smtClean="0">
                        <a:solidFill>
                          <a:srgbClr val="434343"/>
                        </a:solidFill>
                        <a:latin typeface="+mj-lt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rgbClr val="434343"/>
                        </a:solidFill>
                        <a:latin typeface="+mj-lt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4" name="Google Shape;114;p32"/>
          <p:cNvSpPr txBox="1"/>
          <p:nvPr/>
        </p:nvSpPr>
        <p:spPr>
          <a:xfrm>
            <a:off x="638978" y="319489"/>
            <a:ext cx="5570397" cy="528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dirty="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 dirty="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09" name="Google Shape;1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1289" y="1012379"/>
            <a:ext cx="1410008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2683" y="902256"/>
            <a:ext cx="1410001" cy="737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32555" y="1041762"/>
            <a:ext cx="1176820" cy="598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50761" y="761229"/>
            <a:ext cx="1325225" cy="87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3"/>
          <p:cNvSpPr txBox="1"/>
          <p:nvPr/>
        </p:nvSpPr>
        <p:spPr>
          <a:xfrm>
            <a:off x="757775" y="607325"/>
            <a:ext cx="5451600" cy="163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dirty="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 dirty="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24" name="Google Shape;124;p33"/>
          <p:cNvGraphicFramePr/>
          <p:nvPr>
            <p:extLst>
              <p:ext uri="{D42A27DB-BD31-4B8C-83A1-F6EECF244321}">
                <p14:modId xmlns:p14="http://schemas.microsoft.com/office/powerpoint/2010/main" val="1033314881"/>
              </p:ext>
            </p:extLst>
          </p:nvPr>
        </p:nvGraphicFramePr>
        <p:xfrm>
          <a:off x="764407" y="689254"/>
          <a:ext cx="7350893" cy="3188684"/>
        </p:xfrm>
        <a:graphic>
          <a:graphicData uri="http://schemas.openxmlformats.org/drawingml/2006/table">
            <a:tbl>
              <a:tblPr>
                <a:noFill/>
                <a:tableStyleId>{70F8BECB-9C72-46B5-A64B-098AC1D8306D}</a:tableStyleId>
              </a:tblPr>
              <a:tblGrid>
                <a:gridCol w="1708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9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84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5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311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557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0" i="1" u="sng" dirty="0" smtClean="0">
                          <a:solidFill>
                            <a:srgbClr val="434343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VirtualBox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>
                        <a:solidFill>
                          <a:srgbClr val="434343"/>
                        </a:solidFill>
                        <a:latin typeface="+mn-lt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 err="1" smtClean="0">
                          <a:solidFill>
                            <a:srgbClr val="434343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tcp</a:t>
                      </a:r>
                      <a:r>
                        <a:rPr lang="en-US" sz="1200" b="0" dirty="0" smtClean="0">
                          <a:solidFill>
                            <a:srgbClr val="434343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 del </a:t>
                      </a:r>
                      <a:r>
                        <a:rPr lang="en-US" sz="1200" b="0" dirty="0" err="1" smtClean="0">
                          <a:solidFill>
                            <a:srgbClr val="434343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virtualbox</a:t>
                      </a:r>
                      <a:endParaRPr lang="en-US" sz="1200" b="0" dirty="0" smtClean="0">
                        <a:solidFill>
                          <a:srgbClr val="434343"/>
                        </a:solidFill>
                        <a:latin typeface="+mn-lt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200" b="0" dirty="0" smtClean="0">
                          <a:sym typeface="Rajdhani"/>
                        </a:rPr>
                        <a:t>Puertos configurables: 22,443,3389,18083 y el rango desde 49152 hasta 65534</a:t>
                      </a:r>
                      <a:endParaRPr sz="1200" b="0" dirty="0"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0" i="1" u="sng" smtClean="0">
                          <a:solidFill>
                            <a:srgbClr val="434343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VPN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b="0" dirty="0" smtClean="0">
                          <a:solidFill>
                            <a:srgbClr val="434343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/>
                      </a:r>
                      <a:br>
                        <a:rPr lang="es-ES" sz="1200" b="0" dirty="0" smtClean="0">
                          <a:solidFill>
                            <a:srgbClr val="434343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</a:br>
                      <a:r>
                        <a:rPr lang="es-ES" sz="1200" b="0" dirty="0" smtClean="0">
                          <a:solidFill>
                            <a:srgbClr val="434343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El protocolo y puerto predeterminados para Mobile VPN </a:t>
                      </a:r>
                      <a:r>
                        <a:rPr lang="es-ES" sz="1200" b="0" dirty="0" err="1" smtClean="0">
                          <a:solidFill>
                            <a:srgbClr val="434343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with</a:t>
                      </a:r>
                      <a:r>
                        <a:rPr lang="es-ES" sz="1200" b="0" dirty="0" smtClean="0">
                          <a:solidFill>
                            <a:srgbClr val="434343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 SSL es el puerto TCP 443.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>
                        <a:solidFill>
                          <a:srgbClr val="434343"/>
                        </a:solidFill>
                        <a:latin typeface="+mn-lt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>
                        <a:solidFill>
                          <a:srgbClr val="434343"/>
                        </a:solidFill>
                        <a:latin typeface="+mn-lt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>
                        <a:solidFill>
                          <a:srgbClr val="434343"/>
                        </a:solidFill>
                        <a:latin typeface="+mn-lt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0" i="1" u="sng">
                          <a:solidFill>
                            <a:srgbClr val="434343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Microsoft </a:t>
                      </a:r>
                      <a:r>
                        <a:rPr lang="es" sz="1200" b="0" i="1" u="sng" smtClean="0">
                          <a:solidFill>
                            <a:srgbClr val="434343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Outlook</a:t>
                      </a: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0" dirty="0" smtClean="0">
                          <a:solidFill>
                            <a:srgbClr val="434343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/>
                      </a:r>
                      <a:br>
                        <a:rPr lang="es" sz="1200" b="0" dirty="0" smtClean="0">
                          <a:solidFill>
                            <a:srgbClr val="434343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</a:br>
                      <a:r>
                        <a:rPr lang="en-US" sz="1200" b="0" dirty="0" smtClean="0">
                          <a:solidFill>
                            <a:srgbClr val="434343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La </a:t>
                      </a:r>
                      <a:r>
                        <a:rPr lang="en-US" sz="1200" b="0" dirty="0" err="1" smtClean="0">
                          <a:solidFill>
                            <a:srgbClr val="434343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mayoría</a:t>
                      </a:r>
                      <a:r>
                        <a:rPr lang="en-US" sz="1200" b="0" dirty="0" smtClean="0">
                          <a:solidFill>
                            <a:srgbClr val="434343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 </a:t>
                      </a:r>
                      <a:r>
                        <a:rPr lang="en-US" sz="1200" b="0" dirty="0" err="1" smtClean="0">
                          <a:solidFill>
                            <a:srgbClr val="434343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usan</a:t>
                      </a:r>
                      <a:r>
                        <a:rPr lang="en-US" sz="1200" b="0" dirty="0" smtClean="0">
                          <a:solidFill>
                            <a:srgbClr val="434343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 143 o 993 para IMAP, o 110 o 995 para POP.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>
                        <a:solidFill>
                          <a:srgbClr val="434343"/>
                        </a:solidFill>
                        <a:latin typeface="+mn-lt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>
                        <a:solidFill>
                          <a:srgbClr val="434343"/>
                        </a:solidFill>
                        <a:latin typeface="+mn-lt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>
                        <a:solidFill>
                          <a:srgbClr val="434343"/>
                        </a:solidFill>
                        <a:latin typeface="+mn-lt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0" i="1" u="sng" dirty="0">
                          <a:solidFill>
                            <a:srgbClr val="434343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File Transfer</a:t>
                      </a:r>
                      <a:endParaRPr sz="1200" b="0" i="1" u="sng" dirty="0">
                        <a:solidFill>
                          <a:srgbClr val="434343"/>
                        </a:solidFill>
                        <a:latin typeface="+mn-lt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0" i="1" u="sng" dirty="0">
                          <a:solidFill>
                            <a:srgbClr val="434343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Protocol (FTP)</a:t>
                      </a:r>
                      <a:endParaRPr sz="1200" b="0" i="1" u="sng" dirty="0">
                        <a:solidFill>
                          <a:srgbClr val="434343"/>
                        </a:solidFill>
                        <a:latin typeface="+mn-lt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>
                        <a:solidFill>
                          <a:srgbClr val="434343"/>
                        </a:solidFill>
                        <a:latin typeface="+mn-lt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b="0" dirty="0" smtClean="0">
                          <a:solidFill>
                            <a:srgbClr val="434343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FTP:   puerto de red 20 y el 21.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>
                        <a:solidFill>
                          <a:srgbClr val="434343"/>
                        </a:solidFill>
                        <a:latin typeface="+mn-lt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19" name="Google Shape;1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2747" y="733221"/>
            <a:ext cx="857156" cy="721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2908" y="752169"/>
            <a:ext cx="676462" cy="686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1777" y="724017"/>
            <a:ext cx="803531" cy="686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27715" y="745704"/>
            <a:ext cx="717685" cy="664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4"/>
          <p:cNvSpPr txBox="1"/>
          <p:nvPr/>
        </p:nvSpPr>
        <p:spPr>
          <a:xfrm>
            <a:off x="757775" y="209321"/>
            <a:ext cx="5451600" cy="583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dirty="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 dirty="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34" name="Google Shape;134;p34"/>
          <p:cNvGraphicFramePr/>
          <p:nvPr>
            <p:extLst>
              <p:ext uri="{D42A27DB-BD31-4B8C-83A1-F6EECF244321}">
                <p14:modId xmlns:p14="http://schemas.microsoft.com/office/powerpoint/2010/main" val="1448218771"/>
              </p:ext>
            </p:extLst>
          </p:nvPr>
        </p:nvGraphicFramePr>
        <p:xfrm>
          <a:off x="643224" y="906527"/>
          <a:ext cx="7368167" cy="3518393"/>
        </p:xfrm>
        <a:graphic>
          <a:graphicData uri="http://schemas.openxmlformats.org/drawingml/2006/table">
            <a:tbl>
              <a:tblPr>
                <a:noFill/>
                <a:tableStyleId>{70F8BECB-9C72-46B5-A64B-098AC1D8306D}</a:tableStyleId>
              </a:tblPr>
              <a:tblGrid>
                <a:gridCol w="1714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89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0282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556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i="1" u="sng" dirty="0">
                          <a:solidFill>
                            <a:srgbClr val="434343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Microsoft </a:t>
                      </a:r>
                      <a:r>
                        <a:rPr lang="es" sz="1200" b="1" i="1" u="sng" dirty="0" smtClean="0">
                          <a:solidFill>
                            <a:srgbClr val="434343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Word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0" dirty="0" smtClean="0">
                          <a:solidFill>
                            <a:srgbClr val="434343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/>
                      </a:r>
                      <a:br>
                        <a:rPr lang="es" sz="1200" b="0" dirty="0" smtClean="0">
                          <a:solidFill>
                            <a:srgbClr val="434343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</a:br>
                      <a:r>
                        <a:rPr lang="es-ES" sz="1200" b="0" dirty="0" smtClean="0">
                          <a:solidFill>
                            <a:srgbClr val="434343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Puertos TCP/IP y UDP/IP superiores al puerto 1024.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200" b="0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+mn-lt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i="1" u="sng" dirty="0" smtClean="0">
                          <a:solidFill>
                            <a:srgbClr val="434343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Skype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0" dirty="0" smtClean="0">
                          <a:solidFill>
                            <a:srgbClr val="434343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/>
                      </a:r>
                      <a:br>
                        <a:rPr lang="es" sz="1200" b="0" dirty="0" smtClean="0">
                          <a:solidFill>
                            <a:srgbClr val="434343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</a:br>
                      <a:r>
                        <a:rPr lang="es-ES" sz="1200" b="0" dirty="0" smtClean="0">
                          <a:solidFill>
                            <a:srgbClr val="434343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Skype:  Usa puertos TCP y UDP. puertos 80 y/o 443.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>
                        <a:solidFill>
                          <a:srgbClr val="434343"/>
                        </a:solidFill>
                        <a:latin typeface="+mn-lt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>
                        <a:solidFill>
                          <a:srgbClr val="434343"/>
                        </a:solidFill>
                        <a:latin typeface="+mn-lt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>
                        <a:solidFill>
                          <a:srgbClr val="434343"/>
                        </a:solidFill>
                        <a:latin typeface="+mn-lt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i="1" u="sng" dirty="0">
                          <a:solidFill>
                            <a:srgbClr val="434343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Epic </a:t>
                      </a:r>
                      <a:r>
                        <a:rPr lang="es" sz="1200" b="1" i="1" u="sng" dirty="0" smtClean="0">
                          <a:solidFill>
                            <a:srgbClr val="434343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Games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0" dirty="0" smtClean="0">
                          <a:solidFill>
                            <a:srgbClr val="434343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/>
                      </a:r>
                      <a:br>
                        <a:rPr lang="es" sz="1200" b="0" dirty="0" smtClean="0">
                          <a:solidFill>
                            <a:srgbClr val="434343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</a:br>
                      <a:r>
                        <a:rPr lang="en-US" sz="1200" b="0" dirty="0" smtClean="0">
                          <a:solidFill>
                            <a:srgbClr val="434343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Epic games:  80, 433, 443, 3478, 3479, 5060, 5062, 5222, 6250, y 12000-65000.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>
                        <a:solidFill>
                          <a:srgbClr val="434343"/>
                        </a:solidFill>
                        <a:latin typeface="+mn-lt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>
                        <a:solidFill>
                          <a:srgbClr val="434343"/>
                        </a:solidFill>
                        <a:latin typeface="+mn-lt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>
                        <a:solidFill>
                          <a:srgbClr val="434343"/>
                        </a:solidFill>
                        <a:latin typeface="+mn-lt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a-DK" sz="1200" b="1" i="1" u="sng" dirty="0" smtClean="0">
                          <a:solidFill>
                            <a:srgbClr val="434343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FIFA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da-DK" sz="1200" b="0" i="1" u="sng" dirty="0" smtClean="0">
                        <a:solidFill>
                          <a:srgbClr val="434343"/>
                        </a:solidFill>
                        <a:latin typeface="+mn-lt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a-DK" sz="1200" b="0" dirty="0" smtClean="0">
                          <a:solidFill>
                            <a:srgbClr val="434343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TCP: 1935, 3478-3480, 3659, 10000-10099, 42127. UDP: 3074, 3478-3479, 3659, 6000.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>
                        <a:solidFill>
                          <a:srgbClr val="434343"/>
                        </a:solidFill>
                        <a:latin typeface="+mn-lt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29" name="Google Shape;1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8603" y="1112010"/>
            <a:ext cx="1005200" cy="85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1353" y="1162587"/>
            <a:ext cx="1379343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4"/>
          <p:cNvPicPr preferRelativeResize="0"/>
          <p:nvPr/>
        </p:nvPicPr>
        <p:blipFill rotWithShape="1">
          <a:blip r:embed="rId5">
            <a:alphaModFix/>
          </a:blip>
          <a:srcRect l="29648" r="32257" b="9461"/>
          <a:stretch/>
        </p:blipFill>
        <p:spPr>
          <a:xfrm>
            <a:off x="4728246" y="884887"/>
            <a:ext cx="941923" cy="12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41628" y="1112010"/>
            <a:ext cx="1150272" cy="838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5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43" name="Google Shape;143;p35"/>
          <p:cNvGraphicFramePr/>
          <p:nvPr>
            <p:extLst>
              <p:ext uri="{D42A27DB-BD31-4B8C-83A1-F6EECF244321}">
                <p14:modId xmlns:p14="http://schemas.microsoft.com/office/powerpoint/2010/main" val="1509067019"/>
              </p:ext>
            </p:extLst>
          </p:nvPr>
        </p:nvGraphicFramePr>
        <p:xfrm>
          <a:off x="649850" y="1234925"/>
          <a:ext cx="7311648" cy="3482377"/>
        </p:xfrm>
        <a:graphic>
          <a:graphicData uri="http://schemas.openxmlformats.org/drawingml/2006/table">
            <a:tbl>
              <a:tblPr>
                <a:noFill/>
                <a:tableStyleId>{70F8BECB-9C72-46B5-A64B-098AC1D8306D}</a:tableStyleId>
              </a:tblPr>
              <a:tblGrid>
                <a:gridCol w="1827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7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7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7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8615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62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i="1" u="sng" dirty="0" smtClean="0">
                          <a:solidFill>
                            <a:srgbClr val="434343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Spotify</a:t>
                      </a: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0" dirty="0" smtClean="0">
                          <a:solidFill>
                            <a:srgbClr val="434343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/>
                      </a:r>
                      <a:br>
                        <a:rPr lang="es" sz="1200" b="0" dirty="0" smtClean="0">
                          <a:solidFill>
                            <a:srgbClr val="434343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</a:br>
                      <a:r>
                        <a:rPr lang="es-ES" sz="1200" b="0" dirty="0" err="1" smtClean="0">
                          <a:solidFill>
                            <a:srgbClr val="434343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Spotify</a:t>
                      </a:r>
                      <a:r>
                        <a:rPr lang="es-ES" sz="1200" b="0" dirty="0" smtClean="0">
                          <a:solidFill>
                            <a:srgbClr val="434343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: puertos 443, 4070, 80, los cuales</a:t>
                      </a: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b="0" dirty="0" smtClean="0">
                          <a:solidFill>
                            <a:srgbClr val="434343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corresponden a HTTPS/SSL , </a:t>
                      </a:r>
                      <a:r>
                        <a:rPr lang="es-ES" sz="1200" b="0" dirty="0" err="1" smtClean="0">
                          <a:solidFill>
                            <a:srgbClr val="434343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Spotify</a:t>
                      </a:r>
                      <a:r>
                        <a:rPr lang="es-ES" sz="1200" b="0" dirty="0" smtClean="0">
                          <a:solidFill>
                            <a:srgbClr val="434343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 y HTTP respectivamente.</a:t>
                      </a: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>
                        <a:solidFill>
                          <a:srgbClr val="434343"/>
                        </a:solidFill>
                        <a:latin typeface="+mn-lt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>
                        <a:solidFill>
                          <a:srgbClr val="434343"/>
                        </a:solidFill>
                        <a:latin typeface="+mn-lt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200" b="0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+mn-lt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i="1" u="sng" dirty="0">
                          <a:solidFill>
                            <a:srgbClr val="434343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TeamViewer</a:t>
                      </a:r>
                      <a:endParaRPr sz="1200" b="1" i="1" u="sng" dirty="0">
                        <a:solidFill>
                          <a:srgbClr val="434343"/>
                        </a:solidFill>
                        <a:latin typeface="+mn-lt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0" dirty="0" smtClean="0">
                        <a:solidFill>
                          <a:srgbClr val="434343"/>
                        </a:solidFill>
                        <a:latin typeface="+mn-lt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 smtClean="0">
                          <a:solidFill>
                            <a:srgbClr val="434343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Puerto 5938 TCP/UDP</a:t>
                      </a: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0" dirty="0" smtClean="0">
                        <a:solidFill>
                          <a:srgbClr val="434343"/>
                        </a:solidFill>
                        <a:latin typeface="+mn-lt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 smtClean="0">
                          <a:solidFill>
                            <a:srgbClr val="434343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Puerto 443 TCP</a:t>
                      </a: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0" dirty="0" smtClean="0">
                        <a:solidFill>
                          <a:srgbClr val="434343"/>
                        </a:solidFill>
                        <a:latin typeface="+mn-lt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 smtClean="0">
                          <a:solidFill>
                            <a:srgbClr val="434343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Puerto 80 TCP</a:t>
                      </a: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>
                        <a:solidFill>
                          <a:srgbClr val="434343"/>
                        </a:solidFill>
                        <a:latin typeface="+mn-lt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>
                        <a:solidFill>
                          <a:srgbClr val="434343"/>
                        </a:solidFill>
                        <a:latin typeface="+mn-lt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i="1" u="sng" dirty="0" smtClean="0">
                          <a:solidFill>
                            <a:srgbClr val="434343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Netflix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1" u="sng" dirty="0">
                        <a:solidFill>
                          <a:srgbClr val="434343"/>
                        </a:solidFill>
                        <a:latin typeface="+mn-lt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 smtClean="0">
                          <a:solidFill>
                            <a:srgbClr val="434343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Netflix  TCP: 22, 33001, UDP: 33001</a:t>
                      </a: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 smtClean="0">
                          <a:solidFill>
                            <a:srgbClr val="434343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 </a:t>
                      </a: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 smtClean="0">
                          <a:solidFill>
                            <a:srgbClr val="434343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TCP: 443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>
                        <a:solidFill>
                          <a:srgbClr val="434343"/>
                        </a:solidFill>
                        <a:latin typeface="+mn-lt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>
                        <a:solidFill>
                          <a:srgbClr val="434343"/>
                        </a:solidFill>
                        <a:latin typeface="+mn-lt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b="1" i="1" u="sng" dirty="0" smtClean="0">
                          <a:solidFill>
                            <a:srgbClr val="434343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Ares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1" u="sng" dirty="0">
                        <a:solidFill>
                          <a:srgbClr val="434343"/>
                        </a:solidFill>
                        <a:latin typeface="+mn-lt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0" dirty="0" smtClean="0">
                          <a:solidFill>
                            <a:srgbClr val="434343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Ares utiliza los puertos en el rango 6881-6889</a:t>
                      </a:r>
                      <a:endParaRPr sz="1600" b="0" dirty="0">
                        <a:solidFill>
                          <a:srgbClr val="434343"/>
                        </a:solidFill>
                        <a:latin typeface="+mn-lt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dirty="0">
                        <a:solidFill>
                          <a:srgbClr val="434343"/>
                        </a:solidFill>
                        <a:latin typeface="+mn-lt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39" name="Google Shape;13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871" y="1365151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6221" y="1476935"/>
            <a:ext cx="1214707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6092" y="1294636"/>
            <a:ext cx="1213299" cy="80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n 1" descr="ANGELITOBLUE: Descargar &lt;strong&gt;Ares&lt;/strong&gt;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314" y="1186206"/>
            <a:ext cx="1245421" cy="120905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5"/>
          <p:cNvSpPr txBox="1"/>
          <p:nvPr/>
        </p:nvSpPr>
        <p:spPr>
          <a:xfrm>
            <a:off x="649850" y="220337"/>
            <a:ext cx="5559525" cy="506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dirty="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 dirty="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43" name="Google Shape;143;p35"/>
          <p:cNvGraphicFramePr/>
          <p:nvPr>
            <p:extLst>
              <p:ext uri="{D42A27DB-BD31-4B8C-83A1-F6EECF244321}">
                <p14:modId xmlns:p14="http://schemas.microsoft.com/office/powerpoint/2010/main" val="3786116810"/>
              </p:ext>
            </p:extLst>
          </p:nvPr>
        </p:nvGraphicFramePr>
        <p:xfrm>
          <a:off x="614347" y="748787"/>
          <a:ext cx="7311648" cy="2577947"/>
        </p:xfrm>
        <a:graphic>
          <a:graphicData uri="http://schemas.openxmlformats.org/drawingml/2006/table">
            <a:tbl>
              <a:tblPr>
                <a:noFill/>
                <a:tableStyleId>{70F8BECB-9C72-46B5-A64B-098AC1D8306D}</a:tableStyleId>
              </a:tblPr>
              <a:tblGrid>
                <a:gridCol w="1827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7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7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7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8457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b="1" i="1" u="sng" dirty="0" err="1" smtClean="0">
                          <a:solidFill>
                            <a:srgbClr val="434343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Youtube</a:t>
                      </a:r>
                      <a:endParaRPr lang="es-ES" sz="1200" b="1" i="1" u="sng" dirty="0" smtClean="0">
                        <a:solidFill>
                          <a:srgbClr val="434343"/>
                        </a:solidFill>
                        <a:latin typeface="+mn-lt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rgbClr val="434343"/>
                        </a:solidFill>
                        <a:latin typeface="+mn-lt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Youtube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puerto</a:t>
                      </a:r>
                      <a:r>
                        <a:rPr lang="en-US" sz="1200" dirty="0" smtClean="0"/>
                        <a:t> 443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rgbClr val="434343"/>
                        </a:solidFill>
                        <a:latin typeface="+mn-lt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2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+mn-lt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200" b="1" i="1" u="sng" dirty="0" smtClean="0"/>
                        <a:t>Facebook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200" dirty="0" smtClean="0"/>
                        <a:t/>
                      </a:r>
                      <a:br>
                        <a:rPr lang="es-ES" sz="1200" dirty="0" smtClean="0"/>
                      </a:br>
                      <a:r>
                        <a:rPr lang="es-ES" sz="1200" dirty="0" smtClean="0"/>
                        <a:t>usa</a:t>
                      </a:r>
                      <a:r>
                        <a:rPr lang="es-ES" sz="1200" baseline="0" dirty="0" smtClean="0"/>
                        <a:t> </a:t>
                      </a:r>
                      <a:r>
                        <a:rPr lang="es-ES" sz="1200" dirty="0" smtClean="0"/>
                        <a:t>principalmente TLS 1.2 en sus comunicaciones</a:t>
                      </a:r>
                      <a:endParaRPr lang="en-US" sz="1200" dirty="0" smtClean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rgbClr val="434343"/>
                        </a:solidFill>
                        <a:latin typeface="+mn-lt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dirty="0" smtClean="0">
                          <a:solidFill>
                            <a:srgbClr val="333333"/>
                          </a:solidFill>
                          <a:effectLst/>
                          <a:latin typeface="Montserrat"/>
                        </a:rPr>
                        <a:t> </a:t>
                      </a:r>
                      <a:r>
                        <a:rPr lang="en-US" sz="1200" b="1" i="1" u="sng" dirty="0" err="1" smtClean="0">
                          <a:solidFill>
                            <a:srgbClr val="333333"/>
                          </a:solidFill>
                          <a:effectLst/>
                          <a:latin typeface="Montserrat"/>
                        </a:rPr>
                        <a:t>videojuego</a:t>
                      </a:r>
                      <a:r>
                        <a:rPr lang="en-US" sz="1200" b="1" i="1" u="sng" dirty="0" smtClean="0">
                          <a:solidFill>
                            <a:srgbClr val="333333"/>
                          </a:solidFill>
                          <a:effectLst/>
                          <a:latin typeface="Montserrat"/>
                        </a:rPr>
                        <a:t> Minecraft.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dirty="0" smtClean="0">
                          <a:solidFill>
                            <a:srgbClr val="333333"/>
                          </a:solidFill>
                          <a:effectLst/>
                          <a:latin typeface="Montserrat"/>
                        </a:rPr>
                        <a:t/>
                      </a:r>
                      <a:br>
                        <a:rPr lang="en-US" sz="1200" b="0" i="0" dirty="0" smtClean="0">
                          <a:solidFill>
                            <a:srgbClr val="333333"/>
                          </a:solidFill>
                          <a:effectLst/>
                          <a:latin typeface="Montserrat"/>
                        </a:rPr>
                      </a:br>
                      <a:r>
                        <a:rPr lang="en-US" sz="12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  <a:sym typeface="Arial"/>
                        </a:rPr>
                        <a:t>Puerto 25565</a:t>
                      </a:r>
                      <a:endParaRPr sz="1200" b="0" dirty="0">
                        <a:solidFill>
                          <a:srgbClr val="434343"/>
                        </a:solidFill>
                        <a:latin typeface="+mn-lt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Imagen 1" descr="NP: #TendenciaAlCambio en &lt;strong&gt;YouTube&lt;/strong&gt;, ¿te sumas? | Fanáticos del Hardwar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19" y="796844"/>
            <a:ext cx="1057620" cy="693798"/>
          </a:xfrm>
          <a:prstGeom prst="rect">
            <a:avLst/>
          </a:prstGeom>
        </p:spPr>
      </p:pic>
      <p:pic>
        <p:nvPicPr>
          <p:cNvPr id="4" name="Imagen 3" descr="&lt;strong&gt;Facebook&lt;/strong&gt; Zero - Wikipedi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326" y="748787"/>
            <a:ext cx="1776845" cy="763529"/>
          </a:xfrm>
          <a:prstGeom prst="rect">
            <a:avLst/>
          </a:prstGeom>
        </p:spPr>
      </p:pic>
      <p:pic>
        <p:nvPicPr>
          <p:cNvPr id="3" name="Imagen 2" descr="&lt;strong&gt;Minecraft&lt;/strong&gt; Nether Update añade un nuevo mob por sorpresa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171" y="748787"/>
            <a:ext cx="1847849" cy="78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808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210</Words>
  <Application>Microsoft Office PowerPoint</Application>
  <PresentationFormat>Presentación en pantalla (16:9)</PresentationFormat>
  <Paragraphs>97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7" baseType="lpstr">
      <vt:lpstr>Arial</vt:lpstr>
      <vt:lpstr>Open Sans SemiBold</vt:lpstr>
      <vt:lpstr>Open Sans</vt:lpstr>
      <vt:lpstr>Open Sans Light</vt:lpstr>
      <vt:lpstr>Montserrat</vt:lpstr>
      <vt:lpstr>Rajdhani</vt:lpstr>
      <vt:lpstr>Simple Light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ELISA</dc:creator>
  <cp:lastModifiedBy>ELISA</cp:lastModifiedBy>
  <cp:revision>15</cp:revision>
  <dcterms:modified xsi:type="dcterms:W3CDTF">2022-09-16T04:57:45Z</dcterms:modified>
</cp:coreProperties>
</file>