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4c4a8e2b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4c4a8e2b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60e62ed29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60e62ed29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0e62ed29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60e62ed29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4c4a8e2b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4c4a8e2b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0e62ed29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0e62ed29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4c4a8e2b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4c4a8e2b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4c4a8e2b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4c4a8e2b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4c4a8e2b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4c4a8e2b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4c4a8e2b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4c4a8e2b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4c4a8e2b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4c4a8e2b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c4a8e2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c4a8e2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60e62ed2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60e62ed2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4c4a8e2b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4c4a8e2b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60e62ed29_3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60e62ed29_3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60e62ed29_1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60e62ed29_1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4c4a8e2b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4c4a8e2b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0e62ed29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60e62ed2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4c4a8e2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4c4a8e2b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60e62ed29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60e62ed29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5" name="Google Shape;15;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41" name="Google Shape;41;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3" name="Shape 43"/>
        <p:cNvGrpSpPr/>
        <p:nvPr/>
      </p:nvGrpSpPr>
      <p:grpSpPr>
        <a:xfrm>
          <a:off x="0" y="0"/>
          <a:ext cx="0" cy="0"/>
          <a:chOff x="0" y="0"/>
          <a:chExt cx="0" cy="0"/>
        </a:xfrm>
      </p:grpSpPr>
      <p:sp>
        <p:nvSpPr>
          <p:cNvPr id="44" name="Google Shape;44;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 name="Google Shape;45;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8" name="Google Shape;48;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9" name="Google Shape;2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5" name="Google Shape;35;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719925"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7" name="Google Shape;7;p1"/>
          <p:cNvCxnSpPr/>
          <p:nvPr/>
        </p:nvCxnSpPr>
        <p:spPr>
          <a:xfrm>
            <a:off x="8419950"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8" name="Google Shape;8;p1"/>
          <p:cNvCxnSpPr/>
          <p:nvPr/>
        </p:nvCxnSpPr>
        <p:spPr>
          <a:xfrm flipH="1" rot="10800000">
            <a:off x="-8000" y="117847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9" name="Google Shape;9;p1"/>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10" name="Google Shape;10;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111645" y="4953600"/>
            <a:ext cx="38022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Actividad en mesas de trabajo - Tipos de Amenazas</a:t>
            </a:r>
            <a:endParaRPr sz="900">
              <a:solidFill>
                <a:srgbClr val="FFFFFF"/>
              </a:solidFill>
              <a:latin typeface="Open Sans"/>
              <a:ea typeface="Open Sans"/>
              <a:cs typeface="Open Sans"/>
              <a:sym typeface="Open Sans"/>
            </a:endParaRPr>
          </a:p>
        </p:txBody>
      </p:sp>
      <p:pic>
        <p:nvPicPr>
          <p:cNvPr id="12" name="Google Shape;12;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welivesecurity.com/la-es/2020/08/17/phishing-netflix-intenta-hacer-creer-cuenta-suspendid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welivesecurity.com/la-es/2020/04/29/programa-quedate-casa-engano-busca-robar-informacion-usuarios/" TargetMode="External"/><Relationship Id="rId4" Type="http://schemas.openxmlformats.org/officeDocument/2006/relationships/hyperlink" Target="https://es.wikipedia.org/wiki/Phish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welivesecurity.com/la-es/2020/07/27/club-premier-league-cerca-perder-millon-libras-estaf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revistabyte.es/ciberseguridad/ryuk-ministerio-de-trabaj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5"/>
          <p:cNvSpPr txBox="1"/>
          <p:nvPr/>
        </p:nvSpPr>
        <p:spPr>
          <a:xfrm>
            <a:off x="751400" y="228000"/>
            <a:ext cx="8827800" cy="815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Actividad </a:t>
            </a:r>
            <a:r>
              <a:rPr b="1" lang="es" sz="3000">
                <a:solidFill>
                  <a:srgbClr val="434343"/>
                </a:solidFill>
                <a:latin typeface="Rajdhani"/>
                <a:ea typeface="Rajdhani"/>
                <a:cs typeface="Rajdhani"/>
                <a:sym typeface="Rajdhani"/>
              </a:rPr>
              <a:t>Tipos de Amenazas</a:t>
            </a:r>
            <a:endParaRPr b="1" sz="3000">
              <a:solidFill>
                <a:srgbClr val="3F3F3F"/>
              </a:solidFill>
              <a:latin typeface="Rajdhani"/>
              <a:ea typeface="Rajdhani"/>
              <a:cs typeface="Rajdhani"/>
              <a:sym typeface="Rajdhani"/>
            </a:endParaRPr>
          </a:p>
          <a:p>
            <a:pPr indent="0" lvl="0" marL="0" rtl="0" algn="ctr">
              <a:spcBef>
                <a:spcPts val="0"/>
              </a:spcBef>
              <a:spcAft>
                <a:spcPts val="0"/>
              </a:spcAft>
              <a:buNone/>
            </a:pPr>
            <a:r>
              <a:t/>
            </a:r>
            <a:endParaRPr b="1" u="sng"/>
          </a:p>
        </p:txBody>
      </p:sp>
      <p:sp>
        <p:nvSpPr>
          <p:cNvPr id="54" name="Google Shape;54;p15"/>
          <p:cNvSpPr txBox="1"/>
          <p:nvPr/>
        </p:nvSpPr>
        <p:spPr>
          <a:xfrm>
            <a:off x="355675" y="775175"/>
            <a:ext cx="841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5" name="Google Shape;55;p15"/>
          <p:cNvSpPr txBox="1"/>
          <p:nvPr/>
        </p:nvSpPr>
        <p:spPr>
          <a:xfrm>
            <a:off x="751400" y="1121325"/>
            <a:ext cx="4383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rgbClr val="3F3F3F"/>
                </a:solidFill>
                <a:latin typeface="Open Sans"/>
                <a:ea typeface="Open Sans"/>
                <a:cs typeface="Open Sans"/>
                <a:sym typeface="Open Sans"/>
              </a:rPr>
              <a:t>Utilizando este documento de presentación, cada </a:t>
            </a:r>
            <a:r>
              <a:rPr lang="es" sz="1600">
                <a:solidFill>
                  <a:srgbClr val="3F3F3F"/>
                </a:solidFill>
                <a:latin typeface="Open Sans"/>
                <a:ea typeface="Open Sans"/>
                <a:cs typeface="Open Sans"/>
                <a:sym typeface="Open Sans"/>
              </a:rPr>
              <a:t>mesa</a:t>
            </a:r>
            <a:r>
              <a:rPr lang="es" sz="1600">
                <a:solidFill>
                  <a:srgbClr val="3F3F3F"/>
                </a:solidFill>
                <a:latin typeface="Open Sans"/>
                <a:ea typeface="Open Sans"/>
                <a:cs typeface="Open Sans"/>
                <a:sym typeface="Open Sans"/>
              </a:rPr>
              <a:t> deberá resolver y completar en cada hoja , que le corresponde </a:t>
            </a:r>
            <a:r>
              <a:rPr lang="es" sz="1600">
                <a:solidFill>
                  <a:srgbClr val="3F3F3F"/>
                </a:solidFill>
                <a:latin typeface="Open Sans"/>
                <a:ea typeface="Open Sans"/>
                <a:cs typeface="Open Sans"/>
                <a:sym typeface="Open Sans"/>
              </a:rPr>
              <a:t>según</a:t>
            </a:r>
            <a:r>
              <a:rPr lang="es" sz="1600">
                <a:solidFill>
                  <a:srgbClr val="3F3F3F"/>
                </a:solidFill>
                <a:latin typeface="Open Sans"/>
                <a:ea typeface="Open Sans"/>
                <a:cs typeface="Open Sans"/>
                <a:sym typeface="Open Sans"/>
              </a:rPr>
              <a:t> su </a:t>
            </a:r>
            <a:r>
              <a:rPr lang="es" sz="1600">
                <a:solidFill>
                  <a:srgbClr val="3F3F3F"/>
                </a:solidFill>
                <a:latin typeface="Open Sans"/>
                <a:ea typeface="Open Sans"/>
                <a:cs typeface="Open Sans"/>
                <a:sym typeface="Open Sans"/>
              </a:rPr>
              <a:t>número</a:t>
            </a:r>
            <a:r>
              <a:rPr lang="es" sz="1600">
                <a:solidFill>
                  <a:srgbClr val="3F3F3F"/>
                </a:solidFill>
                <a:latin typeface="Open Sans"/>
                <a:ea typeface="Open Sans"/>
                <a:cs typeface="Open Sans"/>
                <a:sym typeface="Open Sans"/>
              </a:rPr>
              <a:t> de mesa.</a:t>
            </a:r>
            <a:endParaRPr/>
          </a:p>
        </p:txBody>
      </p:sp>
      <p:pic>
        <p:nvPicPr>
          <p:cNvPr id="56" name="Google Shape;56;p15"/>
          <p:cNvPicPr preferRelativeResize="0"/>
          <p:nvPr/>
        </p:nvPicPr>
        <p:blipFill>
          <a:blip r:embed="rId3">
            <a:alphaModFix/>
          </a:blip>
          <a:stretch>
            <a:fillRect/>
          </a:stretch>
        </p:blipFill>
        <p:spPr>
          <a:xfrm>
            <a:off x="5333275" y="1216725"/>
            <a:ext cx="2924486" cy="2509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4"/>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u="sng"/>
          </a:p>
        </p:txBody>
      </p:sp>
      <p:sp>
        <p:nvSpPr>
          <p:cNvPr id="109" name="Google Shape;109;p24"/>
          <p:cNvSpPr txBox="1"/>
          <p:nvPr/>
        </p:nvSpPr>
        <p:spPr>
          <a:xfrm>
            <a:off x="313800" y="902250"/>
            <a:ext cx="8682300" cy="4356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Nota : </a:t>
            </a:r>
            <a:r>
              <a:rPr lang="es" sz="1500">
                <a:solidFill>
                  <a:srgbClr val="4A86E8"/>
                </a:solidFill>
                <a:latin typeface="Calibri"/>
                <a:ea typeface="Calibri"/>
                <a:cs typeface="Calibri"/>
                <a:sym typeface="Calibri"/>
              </a:rPr>
              <a:t>https://www.welivesecurity.com/la-es/2019/10/22/navegador-tor-troyanizado-robar-bitcoins-darknet/</a:t>
            </a:r>
            <a:endParaRPr sz="1500">
              <a:solidFill>
                <a:srgbClr val="4A86E8"/>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¿Qué tipo de amenaza es?</a:t>
            </a:r>
            <a:endParaRPr sz="1500">
              <a:solidFill>
                <a:srgbClr val="3F3F3F"/>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Troyano</a:t>
            </a:r>
            <a:endParaRPr sz="1500">
              <a:solidFill>
                <a:srgbClr val="3F3F3F"/>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3F3F3F"/>
                </a:solidFill>
                <a:latin typeface="Calibri"/>
                <a:ea typeface="Calibri"/>
                <a:cs typeface="Calibri"/>
                <a:sym typeface="Calibri"/>
              </a:rPr>
              <a:t>¿Cómo comienza y cómo se propaga esta amenaza?</a:t>
            </a:r>
            <a:endParaRPr sz="1500">
              <a:solidFill>
                <a:srgbClr val="3F3F3F"/>
              </a:solidFill>
              <a:latin typeface="Calibri"/>
              <a:ea typeface="Calibri"/>
              <a:cs typeface="Calibri"/>
              <a:sym typeface="Calibri"/>
            </a:endParaRPr>
          </a:p>
          <a:p>
            <a:pPr indent="0" lvl="0" marL="0" rtl="0" algn="l">
              <a:lnSpc>
                <a:spcPct val="200000"/>
              </a:lnSpc>
              <a:spcBef>
                <a:spcPts val="0"/>
              </a:spcBef>
              <a:spcAft>
                <a:spcPts val="0"/>
              </a:spcAft>
              <a:buNone/>
            </a:pPr>
            <a:r>
              <a:rPr lang="es" sz="1500">
                <a:solidFill>
                  <a:srgbClr val="424D56"/>
                </a:solidFill>
                <a:highlight>
                  <a:srgbClr val="FFFFFF"/>
                </a:highlight>
                <a:latin typeface="Calibri"/>
                <a:ea typeface="Calibri"/>
                <a:cs typeface="Calibri"/>
                <a:sym typeface="Calibri"/>
              </a:rPr>
              <a:t>Al hacer clic en el botón “Actualizar el Navegador Tor”, el visitante es redirigido a un segundo sitio web con la posibilidad de descargar un instalador de Windows.</a:t>
            </a:r>
            <a:endParaRPr sz="1500">
              <a:solidFill>
                <a:srgbClr val="424D56"/>
              </a:solidFill>
              <a:highlight>
                <a:srgbClr val="FFFFFF"/>
              </a:highlight>
              <a:latin typeface="Calibri"/>
              <a:ea typeface="Calibri"/>
              <a:cs typeface="Calibri"/>
              <a:sym typeface="Calibri"/>
            </a:endParaRPr>
          </a:p>
          <a:p>
            <a:pPr indent="0" lvl="0" marL="0" rtl="0" algn="l">
              <a:lnSpc>
                <a:spcPct val="200000"/>
              </a:lnSpc>
              <a:spcBef>
                <a:spcPts val="0"/>
              </a:spcBef>
              <a:spcAft>
                <a:spcPts val="0"/>
              </a:spcAft>
              <a:buClr>
                <a:schemeClr val="dk1"/>
              </a:buClr>
              <a:buSzPts val="1100"/>
              <a:buFont typeface="Arial"/>
              <a:buNone/>
            </a:pPr>
            <a:r>
              <a:rPr lang="es" sz="1500">
                <a:solidFill>
                  <a:srgbClr val="424D56"/>
                </a:solidFill>
                <a:highlight>
                  <a:srgbClr val="FFFFFF"/>
                </a:highlight>
                <a:latin typeface="Calibri"/>
                <a:ea typeface="Calibri"/>
                <a:cs typeface="Calibri"/>
                <a:sym typeface="Calibri"/>
              </a:rPr>
              <a:t>Se propaga utilizando dos sitios web que afirman distribuir la versión oficial del navegador Tor en ruso.</a:t>
            </a:r>
            <a:endParaRPr sz="1500">
              <a:solidFill>
                <a:srgbClr val="424D56"/>
              </a:solidFill>
              <a:highlight>
                <a:srgbClr val="FFFFFF"/>
              </a:highlight>
              <a:latin typeface="Calibri"/>
              <a:ea typeface="Calibri"/>
              <a:cs typeface="Calibri"/>
              <a:sym typeface="Calibri"/>
            </a:endParaRPr>
          </a:p>
          <a:p>
            <a:pPr indent="0" lvl="0" marL="0" rtl="0" algn="l">
              <a:lnSpc>
                <a:spcPct val="200000"/>
              </a:lnSpc>
              <a:spcBef>
                <a:spcPts val="0"/>
              </a:spcBef>
              <a:spcAft>
                <a:spcPts val="0"/>
              </a:spcAft>
              <a:buNone/>
            </a:pPr>
            <a:r>
              <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5"/>
          <p:cNvSpPr txBox="1"/>
          <p:nvPr>
            <p:ph type="ctrTitle"/>
          </p:nvPr>
        </p:nvSpPr>
        <p:spPr>
          <a:xfrm>
            <a:off x="311700" y="218300"/>
            <a:ext cx="8520600" cy="15009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sz="1400" u="sng"/>
          </a:p>
          <a:p>
            <a:pPr indent="0" lvl="0" marL="0" rtl="0" algn="ctr">
              <a:spcBef>
                <a:spcPts val="0"/>
              </a:spcBef>
              <a:spcAft>
                <a:spcPts val="0"/>
              </a:spcAft>
              <a:buNone/>
            </a:pPr>
            <a:r>
              <a:t/>
            </a:r>
            <a:endParaRPr/>
          </a:p>
        </p:txBody>
      </p:sp>
      <p:sp>
        <p:nvSpPr>
          <p:cNvPr id="115" name="Google Shape;115;p25"/>
          <p:cNvSpPr txBox="1"/>
          <p:nvPr>
            <p:ph idx="1" type="subTitle"/>
          </p:nvPr>
        </p:nvSpPr>
        <p:spPr>
          <a:xfrm>
            <a:off x="311700" y="1227900"/>
            <a:ext cx="8520600" cy="3342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rPr lang="es" sz="1400"/>
              <a:t>Hay más de una amenaza debido a que el troyano lleva implícito un navegador Tor controlado por delincuentes (Spyware).</a:t>
            </a:r>
            <a:endParaRPr sz="1400"/>
          </a:p>
          <a:p>
            <a:pPr indent="0" lvl="0" marL="0" rtl="0" algn="l">
              <a:spcBef>
                <a:spcPts val="0"/>
              </a:spcBef>
              <a:spcAft>
                <a:spcPts val="0"/>
              </a:spcAft>
              <a:buNone/>
            </a:pPr>
            <a:r>
              <a:t/>
            </a:r>
            <a:endParaRPr/>
          </a:p>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¿Qué solución o medida recomendarían ?</a:t>
            </a:r>
            <a:endParaRPr sz="1600">
              <a:solidFill>
                <a:srgbClr val="3F3F3F"/>
              </a:solidFill>
              <a:latin typeface="Open Sans"/>
              <a:ea typeface="Open Sans"/>
              <a:cs typeface="Open Sans"/>
              <a:sym typeface="Open Sans"/>
            </a:endParaRPr>
          </a:p>
          <a:p>
            <a:pPr indent="0" lvl="0" marL="0" rtl="0" algn="l">
              <a:lnSpc>
                <a:spcPct val="200000"/>
              </a:lnSpc>
              <a:spcBef>
                <a:spcPts val="3000"/>
              </a:spcBef>
              <a:spcAft>
                <a:spcPts val="0"/>
              </a:spcAft>
              <a:buClr>
                <a:schemeClr val="dk1"/>
              </a:buClr>
              <a:buSzPts val="1100"/>
              <a:buFont typeface="Arial"/>
              <a:buNone/>
            </a:pPr>
            <a:r>
              <a:rPr b="1" lang="es" sz="1350">
                <a:solidFill>
                  <a:srgbClr val="494949"/>
                </a:solidFill>
                <a:highlight>
                  <a:srgbClr val="FCFCFC"/>
                </a:highlight>
              </a:rPr>
              <a:t>Paso 1</a:t>
            </a:r>
            <a:r>
              <a:rPr lang="es" sz="1350">
                <a:solidFill>
                  <a:srgbClr val="494949"/>
                </a:solidFill>
                <a:highlight>
                  <a:srgbClr val="FCFCFC"/>
                </a:highlight>
              </a:rPr>
              <a:t>Descarga e instala un antivirus actualizado</a:t>
            </a:r>
            <a:endParaRPr sz="1350">
              <a:solidFill>
                <a:srgbClr val="494949"/>
              </a:solidFill>
              <a:highlight>
                <a:srgbClr val="FCFCFC"/>
              </a:highlight>
            </a:endParaRPr>
          </a:p>
          <a:p>
            <a:pPr indent="0" lvl="0" marL="0" rtl="0" algn="l">
              <a:lnSpc>
                <a:spcPct val="200000"/>
              </a:lnSpc>
              <a:spcBef>
                <a:spcPts val="3000"/>
              </a:spcBef>
              <a:spcAft>
                <a:spcPts val="0"/>
              </a:spcAft>
              <a:buClr>
                <a:schemeClr val="dk1"/>
              </a:buClr>
              <a:buSzPts val="1100"/>
              <a:buFont typeface="Arial"/>
              <a:buNone/>
            </a:pPr>
            <a:r>
              <a:rPr lang="es" sz="1350">
                <a:solidFill>
                  <a:srgbClr val="494949"/>
                </a:solidFill>
                <a:highlight>
                  <a:srgbClr val="FCFCFC"/>
                </a:highlight>
              </a:rPr>
              <a:t>Paso 2: Desconectarse de internet</a:t>
            </a:r>
            <a:endParaRPr sz="1350">
              <a:solidFill>
                <a:srgbClr val="494949"/>
              </a:solidFill>
              <a:highlight>
                <a:srgbClr val="FCFCFC"/>
              </a:highlight>
            </a:endParaRPr>
          </a:p>
          <a:p>
            <a:pPr indent="0" lvl="0" marL="0" rtl="0" algn="l">
              <a:lnSpc>
                <a:spcPct val="200000"/>
              </a:lnSpc>
              <a:spcBef>
                <a:spcPts val="3000"/>
              </a:spcBef>
              <a:spcAft>
                <a:spcPts val="0"/>
              </a:spcAft>
              <a:buClr>
                <a:schemeClr val="dk1"/>
              </a:buClr>
              <a:buSzPts val="1100"/>
              <a:buFont typeface="Arial"/>
              <a:buNone/>
            </a:pPr>
            <a:r>
              <a:t/>
            </a:r>
            <a:endParaRPr sz="1350">
              <a:solidFill>
                <a:srgbClr val="494949"/>
              </a:solidFill>
              <a:highlight>
                <a:srgbClr val="FCFCFC"/>
              </a:highlight>
            </a:endParaRPr>
          </a:p>
          <a:p>
            <a:pPr indent="0" lvl="0" marL="0" rtl="0" algn="l">
              <a:lnSpc>
                <a:spcPct val="200000"/>
              </a:lnSpc>
              <a:spcBef>
                <a:spcPts val="3000"/>
              </a:spcBef>
              <a:spcAft>
                <a:spcPts val="0"/>
              </a:spcAft>
              <a:buClr>
                <a:schemeClr val="dk1"/>
              </a:buClr>
              <a:buSzPts val="1100"/>
              <a:buFont typeface="Arial"/>
              <a:buNone/>
            </a:pPr>
            <a:r>
              <a:t/>
            </a:r>
            <a:endParaRPr sz="1350">
              <a:solidFill>
                <a:srgbClr val="494949"/>
              </a:solidFill>
              <a:highlight>
                <a:srgbClr val="FCFCFC"/>
              </a:highlight>
            </a:endParaRPr>
          </a:p>
          <a:p>
            <a:pPr indent="0" lvl="0" marL="0" rtl="0" algn="l">
              <a:lnSpc>
                <a:spcPct val="100000"/>
              </a:lnSpc>
              <a:spcBef>
                <a:spcPts val="3000"/>
              </a:spcBef>
              <a:spcAft>
                <a:spcPts val="0"/>
              </a:spcAft>
              <a:buClr>
                <a:schemeClr val="dk1"/>
              </a:buClr>
              <a:buSzPts val="1100"/>
              <a:buFont typeface="Arial"/>
              <a:buNone/>
            </a:pPr>
            <a:r>
              <a:t/>
            </a:r>
            <a:endParaRPr sz="1250">
              <a:solidFill>
                <a:srgbClr val="494949"/>
              </a:solidFill>
              <a:highlight>
                <a:srgbClr val="FCFCFC"/>
              </a:highlight>
            </a:endParaRPr>
          </a:p>
          <a:p>
            <a:pPr indent="0" lvl="0" marL="0" rtl="0" algn="l">
              <a:lnSpc>
                <a:spcPct val="200000"/>
              </a:lnSpc>
              <a:spcBef>
                <a:spcPts val="3000"/>
              </a:spcBef>
              <a:spcAft>
                <a:spcPts val="0"/>
              </a:spcAft>
              <a:buClr>
                <a:schemeClr val="dk1"/>
              </a:buClr>
              <a:buSzPts val="1100"/>
              <a:buFont typeface="Arial"/>
              <a:buNone/>
            </a:pPr>
            <a:r>
              <a:t/>
            </a:r>
            <a:endParaRPr sz="1350">
              <a:solidFill>
                <a:srgbClr val="494949"/>
              </a:solidFill>
              <a:highlight>
                <a:srgbClr val="FCFCFC"/>
              </a:highlight>
            </a:endParaRPr>
          </a:p>
          <a:p>
            <a:pPr indent="0" lvl="0" marL="0" rtl="0" algn="l">
              <a:lnSpc>
                <a:spcPct val="200000"/>
              </a:lnSpc>
              <a:spcBef>
                <a:spcPts val="1500"/>
              </a:spcBef>
              <a:spcAft>
                <a:spcPts val="0"/>
              </a:spcAft>
              <a:buClr>
                <a:schemeClr val="dk1"/>
              </a:buClr>
              <a:buSzPts val="1100"/>
              <a:buFont typeface="Arial"/>
              <a:buNone/>
            </a:pPr>
            <a:r>
              <a:t/>
            </a:r>
            <a:endParaRPr sz="1600">
              <a:solidFill>
                <a:srgbClr val="3F3F3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ph type="ctrTitle"/>
          </p:nvPr>
        </p:nvSpPr>
        <p:spPr>
          <a:xfrm>
            <a:off x="311700" y="218300"/>
            <a:ext cx="8520600" cy="15009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5</a:t>
            </a:r>
            <a:endParaRPr b="1" sz="1400" u="sng"/>
          </a:p>
          <a:p>
            <a:pPr indent="0" lvl="0" marL="0" rtl="0" algn="ctr">
              <a:spcBef>
                <a:spcPts val="0"/>
              </a:spcBef>
              <a:spcAft>
                <a:spcPts val="0"/>
              </a:spcAft>
              <a:buNone/>
            </a:pPr>
            <a:r>
              <a:t/>
            </a:r>
            <a:endParaRPr/>
          </a:p>
        </p:txBody>
      </p:sp>
      <p:sp>
        <p:nvSpPr>
          <p:cNvPr id="121" name="Google Shape;121;p26"/>
          <p:cNvSpPr txBox="1"/>
          <p:nvPr>
            <p:ph idx="1" type="subTitle"/>
          </p:nvPr>
        </p:nvSpPr>
        <p:spPr>
          <a:xfrm>
            <a:off x="311700" y="1227900"/>
            <a:ext cx="8520600" cy="3342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t/>
            </a:r>
            <a:endParaRPr/>
          </a:p>
          <a:p>
            <a:pPr indent="0" lvl="0" marL="0" rtl="0" algn="l">
              <a:lnSpc>
                <a:spcPct val="200000"/>
              </a:lnSpc>
              <a:spcBef>
                <a:spcPts val="0"/>
              </a:spcBef>
              <a:spcAft>
                <a:spcPts val="0"/>
              </a:spcAft>
              <a:buClr>
                <a:schemeClr val="dk1"/>
              </a:buClr>
              <a:buSzPts val="11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6</a:t>
            </a:r>
            <a:endParaRPr b="1" u="sng"/>
          </a:p>
        </p:txBody>
      </p:sp>
      <p:sp>
        <p:nvSpPr>
          <p:cNvPr id="127" name="Google Shape;127;p27"/>
          <p:cNvSpPr txBox="1"/>
          <p:nvPr/>
        </p:nvSpPr>
        <p:spPr>
          <a:xfrm>
            <a:off x="675500" y="775175"/>
            <a:ext cx="7633200" cy="4340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&lt;https://www.welivesecurity.com/la-es/2019/08/23/ataque-departamentos-financieros-balcanes-utiliza-backdoor-rat/&gt;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¿Qué tipo de amenaza es?</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Malware, de tipo troyano.</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¿Cómo comienza y cómo se propaga esta amenaza?</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Comienza con  email (phishing), se registra bajo el nombre de </a:t>
            </a:r>
            <a:r>
              <a:rPr lang="es" sz="1600">
                <a:solidFill>
                  <a:srgbClr val="3F3F3F"/>
                </a:solidFill>
                <a:latin typeface="Open Sans"/>
                <a:ea typeface="Open Sans"/>
                <a:cs typeface="Open Sans"/>
                <a:sym typeface="Open Sans"/>
              </a:rPr>
              <a:t>algún</a:t>
            </a:r>
            <a:r>
              <a:rPr lang="es" sz="1600">
                <a:solidFill>
                  <a:srgbClr val="3F3F3F"/>
                </a:solidFill>
                <a:latin typeface="Open Sans"/>
                <a:ea typeface="Open Sans"/>
                <a:cs typeface="Open Sans"/>
                <a:sym typeface="Open Sans"/>
              </a:rPr>
              <a:t> servicio y empieza a ejecutar scripts, se conecta a un servidor y solicita comandos.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6</a:t>
            </a:r>
            <a:endParaRPr b="1" u="sng"/>
          </a:p>
        </p:txBody>
      </p:sp>
      <p:sp>
        <p:nvSpPr>
          <p:cNvPr id="133" name="Google Shape;133;p28"/>
          <p:cNvSpPr txBox="1"/>
          <p:nvPr/>
        </p:nvSpPr>
        <p:spPr>
          <a:xfrm>
            <a:off x="605600" y="695275"/>
            <a:ext cx="7633200" cy="5125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&lt;https://www.welivesecurity.com/la-es/2019/08/23/ataque-departamentos-financieros-balcanes-utiliza-backdoor-rat/&gt;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600">
                <a:solidFill>
                  <a:srgbClr val="3F3F3F"/>
                </a:solidFill>
                <a:latin typeface="Open Sans"/>
                <a:ea typeface="Open Sans"/>
                <a:cs typeface="Open Sans"/>
                <a:sym typeface="Open Sans"/>
              </a:rPr>
              <a:t>¿Hay más de una amenaza aplicada ?</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Si, 2 normalmente una técnica de backdoor y otra de acceso remoto, suelen nombrarlos como BalkanDoor y BalkanRAT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b="1" lang="es" sz="1600">
                <a:solidFill>
                  <a:srgbClr val="3F3F3F"/>
                </a:solidFill>
                <a:latin typeface="Open Sans"/>
                <a:ea typeface="Open Sans"/>
                <a:cs typeface="Open Sans"/>
                <a:sym typeface="Open Sans"/>
              </a:rPr>
              <a:t>¿Qué solución o medida recomendarían ?</a:t>
            </a:r>
            <a:endParaRPr b="1"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No abrir correos sospechosos, examinar los archivos y enlaces adjuntos, y mantener actualizados los equipos y los sistemas de seguridad</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7</a:t>
            </a:r>
            <a:endParaRPr b="1" u="sng"/>
          </a:p>
        </p:txBody>
      </p:sp>
      <p:sp>
        <p:nvSpPr>
          <p:cNvPr id="139" name="Google Shape;139;p29"/>
          <p:cNvSpPr txBox="1"/>
          <p:nvPr/>
        </p:nvSpPr>
        <p:spPr>
          <a:xfrm>
            <a:off x="698875" y="806475"/>
            <a:ext cx="7633200" cy="4879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000">
                <a:solidFill>
                  <a:srgbClr val="3F3F3F"/>
                </a:solidFill>
                <a:latin typeface="Open Sans"/>
                <a:ea typeface="Open Sans"/>
                <a:cs typeface="Open Sans"/>
                <a:sym typeface="Open Sans"/>
              </a:rPr>
              <a:t>&lt;</a:t>
            </a:r>
            <a:r>
              <a:rPr lang="es" sz="1000">
                <a:solidFill>
                  <a:srgbClr val="3F3F3F"/>
                </a:solidFill>
                <a:latin typeface="Open Sans"/>
                <a:ea typeface="Open Sans"/>
                <a:cs typeface="Open Sans"/>
                <a:sym typeface="Open Sans"/>
              </a:rPr>
              <a:t>https://www.welivesecurity.com/la-es/2021/07/05/ataque-masivo-ransomware-revil-comprometio-mas-1000-companias-mundo/</a:t>
            </a:r>
            <a:r>
              <a:rPr lang="es" sz="1000">
                <a:solidFill>
                  <a:srgbClr val="3F3F3F"/>
                </a:solidFill>
                <a:latin typeface="Open Sans"/>
                <a:ea typeface="Open Sans"/>
                <a:cs typeface="Open Sans"/>
                <a:sym typeface="Open Sans"/>
              </a:rPr>
              <a:t>&gt;</a:t>
            </a:r>
            <a:endParaRPr sz="10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 </a:t>
            </a:r>
            <a:r>
              <a:rPr b="1" lang="es">
                <a:solidFill>
                  <a:srgbClr val="3F3F3F"/>
                </a:solidFill>
                <a:latin typeface="Open Sans"/>
                <a:ea typeface="Open Sans"/>
                <a:cs typeface="Open Sans"/>
                <a:sym typeface="Open Sans"/>
              </a:rPr>
              <a:t>Rasomware</a:t>
            </a:r>
            <a:endParaRPr b="1">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 </a:t>
            </a:r>
            <a:r>
              <a:rPr lang="es" sz="1200">
                <a:solidFill>
                  <a:srgbClr val="3F3F3F"/>
                </a:solidFill>
                <a:latin typeface="Open Sans"/>
                <a:ea typeface="Open Sans"/>
                <a:cs typeface="Open Sans"/>
                <a:sym typeface="Open Sans"/>
              </a:rPr>
              <a:t>Comienza </a:t>
            </a:r>
            <a:r>
              <a:rPr lang="es" sz="1200">
                <a:solidFill>
                  <a:srgbClr val="3F3F3F"/>
                </a:solidFill>
                <a:latin typeface="Open Sans"/>
                <a:ea typeface="Open Sans"/>
                <a:cs typeface="Open Sans"/>
                <a:sym typeface="Open Sans"/>
              </a:rPr>
              <a:t>a través</a:t>
            </a:r>
            <a:r>
              <a:rPr lang="es" sz="1200">
                <a:solidFill>
                  <a:srgbClr val="3F3F3F"/>
                </a:solidFill>
                <a:latin typeface="Open Sans"/>
                <a:ea typeface="Open Sans"/>
                <a:cs typeface="Open Sans"/>
                <a:sym typeface="Open Sans"/>
              </a:rPr>
              <a:t> de</a:t>
            </a:r>
            <a:r>
              <a:rPr lang="es" sz="1600">
                <a:solidFill>
                  <a:srgbClr val="3F3F3F"/>
                </a:solidFill>
                <a:latin typeface="Open Sans"/>
                <a:ea typeface="Open Sans"/>
                <a:cs typeface="Open Sans"/>
                <a:sym typeface="Open Sans"/>
              </a:rPr>
              <a:t>  </a:t>
            </a:r>
            <a:r>
              <a:rPr lang="es" sz="1200">
                <a:solidFill>
                  <a:srgbClr val="3F3F3F"/>
                </a:solidFill>
                <a:latin typeface="Open Sans"/>
                <a:ea typeface="Open Sans"/>
                <a:cs typeface="Open Sans"/>
                <a:sym typeface="Open Sans"/>
              </a:rPr>
              <a:t>una </a:t>
            </a:r>
            <a:r>
              <a:rPr lang="es" sz="1200">
                <a:solidFill>
                  <a:srgbClr val="3F3F3F"/>
                </a:solidFill>
                <a:latin typeface="Open Sans"/>
                <a:ea typeface="Open Sans"/>
                <a:cs typeface="Open Sans"/>
                <a:sym typeface="Open Sans"/>
              </a:rPr>
              <a:t>actualización</a:t>
            </a:r>
            <a:r>
              <a:rPr lang="es" sz="1200">
                <a:solidFill>
                  <a:srgbClr val="3F3F3F"/>
                </a:solidFill>
                <a:latin typeface="Open Sans"/>
                <a:ea typeface="Open Sans"/>
                <a:cs typeface="Open Sans"/>
                <a:sym typeface="Open Sans"/>
              </a:rPr>
              <a:t> de una empresa de IT  que daba soporte a muchas otras empresas.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   </a:t>
            </a:r>
            <a:r>
              <a:rPr lang="es" sz="1200">
                <a:solidFill>
                  <a:srgbClr val="3F3F3F"/>
                </a:solidFill>
                <a:latin typeface="Open Sans"/>
                <a:ea typeface="Open Sans"/>
                <a:cs typeface="Open Sans"/>
                <a:sym typeface="Open Sans"/>
              </a:rPr>
              <a:t>La </a:t>
            </a:r>
            <a:r>
              <a:rPr lang="es" sz="1200">
                <a:solidFill>
                  <a:srgbClr val="3F3F3F"/>
                </a:solidFill>
                <a:latin typeface="Open Sans"/>
                <a:ea typeface="Open Sans"/>
                <a:cs typeface="Open Sans"/>
                <a:sym typeface="Open Sans"/>
              </a:rPr>
              <a:t>única</a:t>
            </a:r>
            <a:r>
              <a:rPr lang="es" sz="1200">
                <a:solidFill>
                  <a:srgbClr val="3F3F3F"/>
                </a:solidFill>
                <a:latin typeface="Open Sans"/>
                <a:ea typeface="Open Sans"/>
                <a:cs typeface="Open Sans"/>
                <a:sym typeface="Open Sans"/>
              </a:rPr>
              <a:t> amenaza fue la </a:t>
            </a:r>
            <a:r>
              <a:rPr b="1" lang="es" sz="1200">
                <a:solidFill>
                  <a:srgbClr val="3F3F3F"/>
                </a:solidFill>
                <a:latin typeface="Open Sans"/>
                <a:ea typeface="Open Sans"/>
                <a:cs typeface="Open Sans"/>
                <a:sym typeface="Open Sans"/>
              </a:rPr>
              <a:t>Rasomware.</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535353"/>
                </a:solidFill>
              </a:rPr>
              <a:t>No actualizar los servidores ni equipos, desconectar el equipo o equipos del servidor, utilizar herramienta de analisis que provee la empresa</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8</a:t>
            </a:r>
            <a:endParaRPr b="1" u="sng"/>
          </a:p>
        </p:txBody>
      </p:sp>
      <p:sp>
        <p:nvSpPr>
          <p:cNvPr id="145" name="Google Shape;145;p30"/>
          <p:cNvSpPr txBox="1"/>
          <p:nvPr/>
        </p:nvSpPr>
        <p:spPr>
          <a:xfrm>
            <a:off x="766075" y="822575"/>
            <a:ext cx="7633200" cy="458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300">
                <a:solidFill>
                  <a:srgbClr val="3F3F3F"/>
                </a:solidFill>
                <a:latin typeface="Open Sans"/>
                <a:ea typeface="Open Sans"/>
                <a:cs typeface="Open Sans"/>
                <a:sym typeface="Open Sans"/>
              </a:rPr>
              <a:t>Nota:</a:t>
            </a:r>
            <a:r>
              <a:rPr b="1" lang="es" sz="1300">
                <a:solidFill>
                  <a:srgbClr val="3F3F3F"/>
                </a:solidFill>
                <a:latin typeface="Open Sans"/>
                <a:ea typeface="Open Sans"/>
                <a:cs typeface="Open Sans"/>
                <a:sym typeface="Open Sans"/>
              </a:rPr>
              <a:t>https://www.welivesecurity.com/la-es/2021/05/11/ataque-ransomware-compania-oleoducto-colonia-pipeline-afecta-suministro-combustible-estados-unidos/</a:t>
            </a:r>
            <a:endParaRPr b="1"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300">
                <a:solidFill>
                  <a:srgbClr val="3F3F3F"/>
                </a:solidFill>
                <a:latin typeface="Open Sans"/>
                <a:ea typeface="Open Sans"/>
                <a:cs typeface="Open Sans"/>
                <a:sym typeface="Open Sans"/>
              </a:rPr>
              <a:t>¿Qué tipo de amenaza es? </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Ransomware</a:t>
            </a:r>
            <a:endParaRPr b="1"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300">
                <a:solidFill>
                  <a:srgbClr val="3F3F3F"/>
                </a:solidFill>
                <a:latin typeface="Open Sans"/>
                <a:ea typeface="Open Sans"/>
                <a:cs typeface="Open Sans"/>
                <a:sym typeface="Open Sans"/>
              </a:rPr>
              <a:t>¿Cómo comienza y cómo se propaga esta amenaza?</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A</a:t>
            </a:r>
            <a:r>
              <a:rPr b="1" lang="es" sz="1300">
                <a:solidFill>
                  <a:srgbClr val="3F3F3F"/>
                </a:solidFill>
                <a:latin typeface="Open Sans"/>
                <a:ea typeface="Open Sans"/>
                <a:cs typeface="Open Sans"/>
                <a:sym typeface="Open Sans"/>
              </a:rPr>
              <a:t>taques de fuerza bruta a las credenciales del RDP</a:t>
            </a:r>
            <a:endParaRPr b="1"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300">
                <a:solidFill>
                  <a:srgbClr val="3F3F3F"/>
                </a:solidFill>
                <a:latin typeface="Open Sans"/>
                <a:ea typeface="Open Sans"/>
                <a:cs typeface="Open Sans"/>
                <a:sym typeface="Open Sans"/>
              </a:rPr>
              <a:t>¿Hay más de una amenaza aplicada ?</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No</a:t>
            </a:r>
            <a:endParaRPr b="1"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300">
                <a:solidFill>
                  <a:srgbClr val="3F3F3F"/>
                </a:solidFill>
                <a:latin typeface="Open Sans"/>
                <a:ea typeface="Open Sans"/>
                <a:cs typeface="Open Sans"/>
                <a:sym typeface="Open Sans"/>
              </a:rPr>
              <a:t>¿Qué solución o medida recomendarían ?</a:t>
            </a:r>
            <a:endParaRPr sz="1100"/>
          </a:p>
          <a:p>
            <a:pPr indent="0" lvl="0" marL="0" rtl="0" algn="l">
              <a:spcBef>
                <a:spcPts val="600"/>
              </a:spcBef>
              <a:spcAft>
                <a:spcPts val="0"/>
              </a:spcAft>
              <a:buNone/>
            </a:pPr>
            <a:r>
              <a:rPr lang="es"/>
              <a:t>Que siempre tengan backups actualizados en la nube.</a:t>
            </a:r>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9</a:t>
            </a:r>
            <a:endParaRPr b="1" u="sng"/>
          </a:p>
        </p:txBody>
      </p:sp>
      <p:sp>
        <p:nvSpPr>
          <p:cNvPr id="151" name="Google Shape;151;p31"/>
          <p:cNvSpPr txBox="1"/>
          <p:nvPr/>
        </p:nvSpPr>
        <p:spPr>
          <a:xfrm>
            <a:off x="720000" y="643400"/>
            <a:ext cx="7633200" cy="3586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600">
                <a:solidFill>
                  <a:srgbClr val="0000FF"/>
                </a:solidFill>
                <a:latin typeface="Rajdhani"/>
                <a:ea typeface="Rajdhani"/>
                <a:cs typeface="Rajdhani"/>
                <a:sym typeface="Rajdhani"/>
              </a:rPr>
              <a:t>Nota : </a:t>
            </a:r>
            <a:r>
              <a:rPr lang="es" sz="600" u="sng">
                <a:solidFill>
                  <a:schemeClr val="hlink"/>
                </a:solidFill>
                <a:latin typeface="Rajdhani"/>
                <a:ea typeface="Rajdhani"/>
                <a:cs typeface="Rajdhani"/>
                <a:sym typeface="Rajdhani"/>
                <a:hlinkClick r:id="rId3"/>
              </a:rPr>
              <a:t>Ver información</a:t>
            </a:r>
            <a:endParaRPr sz="6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rPr lang="es" sz="600">
                <a:solidFill>
                  <a:srgbClr val="0000FF"/>
                </a:solidFill>
                <a:latin typeface="Rajdhani"/>
                <a:ea typeface="Rajdhani"/>
                <a:cs typeface="Rajdhani"/>
                <a:sym typeface="Rajdhani"/>
              </a:rPr>
              <a:t>¿Qué tipo de amenaza es?  </a:t>
            </a:r>
            <a:endParaRPr sz="6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rPr b="1" lang="es" sz="600">
                <a:solidFill>
                  <a:srgbClr val="3F3F3F"/>
                </a:solidFill>
                <a:latin typeface="Rajdhani"/>
                <a:ea typeface="Rajdhani"/>
                <a:cs typeface="Rajdhani"/>
                <a:sym typeface="Rajdhani"/>
              </a:rPr>
              <a:t>Phishing</a:t>
            </a:r>
            <a:endParaRPr b="1" sz="600">
              <a:solidFill>
                <a:srgbClr val="3F3F3F"/>
              </a:solidFill>
              <a:latin typeface="Rajdhani"/>
              <a:ea typeface="Rajdhani"/>
              <a:cs typeface="Rajdhani"/>
              <a:sym typeface="Rajdhani"/>
            </a:endParaRPr>
          </a:p>
          <a:p>
            <a:pPr indent="0" lvl="0" marL="0" rtl="0" algn="l">
              <a:lnSpc>
                <a:spcPct val="200000"/>
              </a:lnSpc>
              <a:spcBef>
                <a:spcPts val="0"/>
              </a:spcBef>
              <a:spcAft>
                <a:spcPts val="0"/>
              </a:spcAft>
              <a:buNone/>
            </a:pPr>
            <a:r>
              <a:rPr lang="es" sz="600">
                <a:solidFill>
                  <a:srgbClr val="0000FF"/>
                </a:solidFill>
                <a:latin typeface="Rajdhani"/>
                <a:ea typeface="Rajdhani"/>
                <a:cs typeface="Rajdhani"/>
                <a:sym typeface="Rajdhani"/>
              </a:rPr>
              <a:t>¿Cómo comienza y cómo se propaga esta amenaza?</a:t>
            </a:r>
            <a:endParaRPr sz="6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rPr lang="es" sz="600">
                <a:solidFill>
                  <a:schemeClr val="dk1"/>
                </a:solidFill>
                <a:latin typeface="Rajdhani"/>
                <a:ea typeface="Rajdhani"/>
                <a:cs typeface="Rajdhani"/>
                <a:sym typeface="Rajdhani"/>
              </a:rPr>
              <a:t>Comienza con la suplantación de una compañía famosa, en este caso de un servicio que cada vez se vuelve parte de la canasta familiar, se propaga a través de correo electrónico, las personas mal intencionadas tienen acceso a bases de datos con direcciones electrónicas que les permiten iniciar la búsqueda de sus víctimas.</a:t>
            </a:r>
            <a:endParaRPr sz="600">
              <a:solidFill>
                <a:schemeClr val="dk1"/>
              </a:solidFill>
              <a:latin typeface="Rajdhani"/>
              <a:ea typeface="Rajdhani"/>
              <a:cs typeface="Rajdhani"/>
              <a:sym typeface="Rajdhani"/>
            </a:endParaRPr>
          </a:p>
          <a:p>
            <a:pPr indent="0" lvl="0" marL="0" rtl="0" algn="l">
              <a:lnSpc>
                <a:spcPct val="200000"/>
              </a:lnSpc>
              <a:spcBef>
                <a:spcPts val="0"/>
              </a:spcBef>
              <a:spcAft>
                <a:spcPts val="0"/>
              </a:spcAft>
              <a:buNone/>
            </a:pPr>
            <a:r>
              <a:rPr lang="es" sz="600">
                <a:solidFill>
                  <a:srgbClr val="0000FF"/>
                </a:solidFill>
                <a:latin typeface="Rajdhani"/>
                <a:ea typeface="Rajdhani"/>
                <a:cs typeface="Rajdhani"/>
                <a:sym typeface="Rajdhani"/>
              </a:rPr>
              <a:t>¿Hay más de una amenaza aplicada ? </a:t>
            </a:r>
            <a:endParaRPr sz="6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t/>
            </a:r>
            <a:endParaRPr sz="600">
              <a:solidFill>
                <a:srgbClr val="0000FF"/>
              </a:solidFill>
              <a:latin typeface="Rajdhani"/>
              <a:ea typeface="Rajdhani"/>
              <a:cs typeface="Rajdhani"/>
              <a:sym typeface="Rajdhani"/>
            </a:endParaRPr>
          </a:p>
          <a:p>
            <a:pPr indent="0" lvl="0" marL="0" rtl="0" algn="l">
              <a:lnSpc>
                <a:spcPct val="200000"/>
              </a:lnSpc>
              <a:spcBef>
                <a:spcPts val="0"/>
              </a:spcBef>
              <a:spcAft>
                <a:spcPts val="0"/>
              </a:spcAft>
              <a:buNone/>
            </a:pPr>
            <a:r>
              <a:rPr lang="es" sz="600">
                <a:solidFill>
                  <a:srgbClr val="0000FF"/>
                </a:solidFill>
                <a:latin typeface="Rajdhani"/>
                <a:ea typeface="Rajdhani"/>
                <a:cs typeface="Rajdhani"/>
                <a:sym typeface="Rajdhani"/>
              </a:rPr>
              <a:t>¿Qué solución o medida recomendarían ?</a:t>
            </a:r>
            <a:endParaRPr sz="600">
              <a:solidFill>
                <a:srgbClr val="0000FF"/>
              </a:solidFill>
              <a:latin typeface="Rajdhani"/>
              <a:ea typeface="Rajdhani"/>
              <a:cs typeface="Rajdhani"/>
              <a:sym typeface="Rajdhani"/>
            </a:endParaRPr>
          </a:p>
          <a:p>
            <a:pPr indent="-266700" lvl="0" marL="457200" rtl="0" algn="l">
              <a:lnSpc>
                <a:spcPct val="200000"/>
              </a:lnSpc>
              <a:spcBef>
                <a:spcPts val="0"/>
              </a:spcBef>
              <a:spcAft>
                <a:spcPts val="0"/>
              </a:spcAft>
              <a:buClr>
                <a:srgbClr val="3F3F3F"/>
              </a:buClr>
              <a:buSzPts val="600"/>
              <a:buFont typeface="Rajdhani"/>
              <a:buChar char="●"/>
            </a:pPr>
            <a:r>
              <a:rPr lang="es" sz="600">
                <a:solidFill>
                  <a:srgbClr val="3F3F3F"/>
                </a:solidFill>
                <a:latin typeface="Rajdhani"/>
                <a:ea typeface="Rajdhani"/>
                <a:cs typeface="Rajdhani"/>
                <a:sym typeface="Rajdhani"/>
              </a:rPr>
              <a:t>El  usuario debe validar la procedencia del correo revisando el dominio desde donde llega la </a:t>
            </a:r>
            <a:r>
              <a:rPr lang="es" sz="600">
                <a:solidFill>
                  <a:srgbClr val="3F3F3F"/>
                </a:solidFill>
                <a:latin typeface="Rajdhani"/>
                <a:ea typeface="Rajdhani"/>
                <a:cs typeface="Rajdhani"/>
                <a:sym typeface="Rajdhani"/>
              </a:rPr>
              <a:t>información</a:t>
            </a:r>
            <a:endParaRPr sz="600">
              <a:solidFill>
                <a:srgbClr val="3F3F3F"/>
              </a:solidFill>
              <a:latin typeface="Rajdhani"/>
              <a:ea typeface="Rajdhani"/>
              <a:cs typeface="Rajdhani"/>
              <a:sym typeface="Rajdhani"/>
            </a:endParaRPr>
          </a:p>
          <a:p>
            <a:pPr indent="-266700" lvl="0" marL="457200" rtl="0" algn="l">
              <a:lnSpc>
                <a:spcPct val="200000"/>
              </a:lnSpc>
              <a:spcBef>
                <a:spcPts val="0"/>
              </a:spcBef>
              <a:spcAft>
                <a:spcPts val="0"/>
              </a:spcAft>
              <a:buClr>
                <a:srgbClr val="3F3F3F"/>
              </a:buClr>
              <a:buSzPts val="600"/>
              <a:buFont typeface="Rajdhani"/>
              <a:buChar char="●"/>
            </a:pPr>
            <a:r>
              <a:rPr lang="es" sz="600">
                <a:solidFill>
                  <a:srgbClr val="3F3F3F"/>
                </a:solidFill>
                <a:latin typeface="Rajdhani"/>
                <a:ea typeface="Rajdhani"/>
                <a:cs typeface="Rajdhani"/>
                <a:sym typeface="Rajdhani"/>
              </a:rPr>
              <a:t>Abstenerse de dar clic en los enlaces llamativos</a:t>
            </a:r>
            <a:endParaRPr sz="600">
              <a:solidFill>
                <a:srgbClr val="3F3F3F"/>
              </a:solidFill>
              <a:latin typeface="Rajdhani"/>
              <a:ea typeface="Rajdhani"/>
              <a:cs typeface="Rajdhani"/>
              <a:sym typeface="Rajdhani"/>
            </a:endParaRPr>
          </a:p>
          <a:p>
            <a:pPr indent="-266700" lvl="0" marL="457200" rtl="0" algn="l">
              <a:lnSpc>
                <a:spcPct val="200000"/>
              </a:lnSpc>
              <a:spcBef>
                <a:spcPts val="0"/>
              </a:spcBef>
              <a:spcAft>
                <a:spcPts val="0"/>
              </a:spcAft>
              <a:buClr>
                <a:srgbClr val="3F3F3F"/>
              </a:buClr>
              <a:buSzPts val="600"/>
              <a:buFont typeface="Rajdhani"/>
              <a:buChar char="●"/>
            </a:pPr>
            <a:r>
              <a:t/>
            </a:r>
            <a:endParaRPr sz="600">
              <a:solidFill>
                <a:srgbClr val="3F3F3F"/>
              </a:solidFill>
              <a:latin typeface="Rajdhani"/>
              <a:ea typeface="Rajdhani"/>
              <a:cs typeface="Rajdhani"/>
              <a:sym typeface="Rajdhani"/>
            </a:endParaRPr>
          </a:p>
          <a:p>
            <a:pPr indent="0" lvl="0" marL="0" marR="0" rtl="0" algn="l">
              <a:lnSpc>
                <a:spcPct val="200000"/>
              </a:lnSpc>
              <a:spcBef>
                <a:spcPts val="0"/>
              </a:spcBef>
              <a:spcAft>
                <a:spcPts val="0"/>
              </a:spcAft>
              <a:buNone/>
            </a:pPr>
            <a:r>
              <a:rPr b="1" lang="es" sz="600">
                <a:solidFill>
                  <a:srgbClr val="0000FF"/>
                </a:solidFill>
                <a:latin typeface="Rajdhani"/>
                <a:ea typeface="Rajdhani"/>
                <a:cs typeface="Rajdhani"/>
                <a:sym typeface="Rajdhani"/>
              </a:rPr>
              <a:t>Integrantes:</a:t>
            </a:r>
            <a:r>
              <a:rPr lang="es" sz="600">
                <a:solidFill>
                  <a:srgbClr val="0000FF"/>
                </a:solidFill>
                <a:latin typeface="Rajdhani"/>
                <a:ea typeface="Rajdhani"/>
                <a:cs typeface="Rajdhani"/>
                <a:sym typeface="Rajdhani"/>
              </a:rPr>
              <a:t> </a:t>
            </a:r>
            <a:endParaRPr sz="600">
              <a:solidFill>
                <a:srgbClr val="0000FF"/>
              </a:solidFill>
              <a:latin typeface="Rajdhani"/>
              <a:ea typeface="Rajdhani"/>
              <a:cs typeface="Rajdhani"/>
              <a:sym typeface="Rajdhani"/>
            </a:endParaRPr>
          </a:p>
          <a:p>
            <a:pPr indent="-266700" lvl="0" marL="457200" marR="0" rtl="0" algn="l">
              <a:lnSpc>
                <a:spcPct val="200000"/>
              </a:lnSpc>
              <a:spcBef>
                <a:spcPts val="0"/>
              </a:spcBef>
              <a:spcAft>
                <a:spcPts val="0"/>
              </a:spcAft>
              <a:buClr>
                <a:schemeClr val="dk1"/>
              </a:buClr>
              <a:buSzPts val="600"/>
              <a:buFont typeface="Rajdhani"/>
              <a:buChar char="●"/>
            </a:pPr>
            <a:r>
              <a:rPr lang="es" sz="600">
                <a:solidFill>
                  <a:schemeClr val="dk1"/>
                </a:solidFill>
                <a:latin typeface="Rajdhani"/>
                <a:ea typeface="Rajdhani"/>
                <a:cs typeface="Rajdhani"/>
                <a:sym typeface="Rajdhani"/>
              </a:rPr>
              <a:t>LuzMila Camacho, </a:t>
            </a:r>
            <a:endParaRPr sz="600">
              <a:solidFill>
                <a:schemeClr val="dk1"/>
              </a:solidFill>
              <a:latin typeface="Rajdhani"/>
              <a:ea typeface="Rajdhani"/>
              <a:cs typeface="Rajdhani"/>
              <a:sym typeface="Rajdhani"/>
            </a:endParaRPr>
          </a:p>
          <a:p>
            <a:pPr indent="-266700" lvl="0" marL="457200" marR="0" rtl="0" algn="l">
              <a:lnSpc>
                <a:spcPct val="200000"/>
              </a:lnSpc>
              <a:spcBef>
                <a:spcPts val="0"/>
              </a:spcBef>
              <a:spcAft>
                <a:spcPts val="0"/>
              </a:spcAft>
              <a:buClr>
                <a:schemeClr val="dk1"/>
              </a:buClr>
              <a:buSzPts val="600"/>
              <a:buFont typeface="Rajdhani"/>
              <a:buChar char="●"/>
            </a:pPr>
            <a:r>
              <a:rPr lang="es" sz="600">
                <a:solidFill>
                  <a:schemeClr val="dk1"/>
                </a:solidFill>
                <a:latin typeface="Rajdhani"/>
                <a:ea typeface="Rajdhani"/>
                <a:cs typeface="Rajdhani"/>
                <a:sym typeface="Rajdhani"/>
              </a:rPr>
              <a:t>Melina Septur </a:t>
            </a:r>
            <a:endParaRPr sz="600">
              <a:solidFill>
                <a:schemeClr val="dk1"/>
              </a:solidFill>
              <a:latin typeface="Rajdhani"/>
              <a:ea typeface="Rajdhani"/>
              <a:cs typeface="Rajdhani"/>
              <a:sym typeface="Rajdhani"/>
            </a:endParaRPr>
          </a:p>
          <a:p>
            <a:pPr indent="-266700" lvl="0" marL="457200" marR="0" rtl="0" algn="l">
              <a:lnSpc>
                <a:spcPct val="200000"/>
              </a:lnSpc>
              <a:spcBef>
                <a:spcPts val="0"/>
              </a:spcBef>
              <a:spcAft>
                <a:spcPts val="0"/>
              </a:spcAft>
              <a:buClr>
                <a:schemeClr val="dk1"/>
              </a:buClr>
              <a:buSzPts val="600"/>
              <a:buFont typeface="Rajdhani"/>
              <a:buChar char="●"/>
            </a:pPr>
            <a:r>
              <a:rPr lang="es" sz="600">
                <a:solidFill>
                  <a:schemeClr val="dk1"/>
                </a:solidFill>
                <a:latin typeface="Rajdhani"/>
                <a:ea typeface="Rajdhani"/>
                <a:cs typeface="Rajdhani"/>
                <a:sym typeface="Rajdhani"/>
              </a:rPr>
              <a:t>Sole Caudana </a:t>
            </a:r>
            <a:endParaRPr sz="600">
              <a:solidFill>
                <a:schemeClr val="dk1"/>
              </a:solidFill>
              <a:latin typeface="Rajdhani"/>
              <a:ea typeface="Rajdhani"/>
              <a:cs typeface="Rajdhani"/>
              <a:sym typeface="Rajdhani"/>
            </a:endParaRPr>
          </a:p>
          <a:p>
            <a:pPr indent="-266700" lvl="0" marL="457200" marR="0" rtl="0" algn="l">
              <a:lnSpc>
                <a:spcPct val="200000"/>
              </a:lnSpc>
              <a:spcBef>
                <a:spcPts val="0"/>
              </a:spcBef>
              <a:spcAft>
                <a:spcPts val="0"/>
              </a:spcAft>
              <a:buClr>
                <a:schemeClr val="dk1"/>
              </a:buClr>
              <a:buSzPts val="600"/>
              <a:buFont typeface="Rajdhani"/>
              <a:buChar char="●"/>
            </a:pPr>
            <a:r>
              <a:rPr lang="es" sz="600">
                <a:solidFill>
                  <a:schemeClr val="dk1"/>
                </a:solidFill>
                <a:latin typeface="Rajdhani"/>
                <a:ea typeface="Rajdhani"/>
                <a:cs typeface="Rajdhani"/>
                <a:sym typeface="Rajdhani"/>
              </a:rPr>
              <a:t>Andres Lopez</a:t>
            </a:r>
            <a:endParaRPr sz="600">
              <a:solidFill>
                <a:schemeClr val="dk1"/>
              </a:solidFill>
              <a:latin typeface="Open Sans"/>
              <a:ea typeface="Open Sans"/>
              <a:cs typeface="Open Sans"/>
              <a:sym typeface="Open Sans"/>
            </a:endParaRPr>
          </a:p>
          <a:p>
            <a:pPr indent="0" lvl="0" marL="0" rtl="0" algn="l">
              <a:spcBef>
                <a:spcPts val="600"/>
              </a:spcBef>
              <a:spcAft>
                <a:spcPts val="0"/>
              </a:spcAft>
              <a:buNone/>
            </a:pPr>
            <a:r>
              <a:t/>
            </a:r>
            <a:endParaRPr sz="600"/>
          </a:p>
          <a:p>
            <a:pPr indent="0" lvl="0" marL="0" rtl="0" algn="l">
              <a:spcBef>
                <a:spcPts val="0"/>
              </a:spcBef>
              <a:spcAft>
                <a:spcPts val="0"/>
              </a:spcAft>
              <a:buNone/>
            </a:pPr>
            <a:r>
              <a:t/>
            </a:r>
            <a:endParaRPr sz="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10</a:t>
            </a:r>
            <a:endParaRPr b="1" u="sng"/>
          </a:p>
        </p:txBody>
      </p:sp>
      <p:sp>
        <p:nvSpPr>
          <p:cNvPr id="157" name="Google Shape;157;p32"/>
          <p:cNvSpPr txBox="1"/>
          <p:nvPr/>
        </p:nvSpPr>
        <p:spPr>
          <a:xfrm>
            <a:off x="766075" y="669275"/>
            <a:ext cx="7633200" cy="3894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Nota :</a:t>
            </a:r>
            <a:r>
              <a:rPr lang="es" sz="1300">
                <a:solidFill>
                  <a:srgbClr val="3F3F3F"/>
                </a:solidFill>
                <a:latin typeface="Open Sans"/>
                <a:ea typeface="Open Sans"/>
                <a:cs typeface="Open Sans"/>
                <a:sym typeface="Open Sans"/>
              </a:rPr>
              <a:t> </a:t>
            </a:r>
            <a:r>
              <a:rPr lang="es" sz="1300" u="sng">
                <a:solidFill>
                  <a:schemeClr val="hlink"/>
                </a:solidFill>
                <a:latin typeface="Open Sans"/>
                <a:ea typeface="Open Sans"/>
                <a:cs typeface="Open Sans"/>
                <a:sym typeface="Open Sans"/>
                <a:hlinkClick r:id="rId3"/>
              </a:rPr>
              <a:t>Link</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¿Qué tipo de amenaza es? </a:t>
            </a:r>
            <a:r>
              <a:rPr lang="es" sz="1300" u="sng">
                <a:solidFill>
                  <a:schemeClr val="hlink"/>
                </a:solidFill>
                <a:latin typeface="Open Sans"/>
                <a:ea typeface="Open Sans"/>
                <a:cs typeface="Open Sans"/>
                <a:sym typeface="Open Sans"/>
                <a:hlinkClick r:id="rId4"/>
              </a:rPr>
              <a:t>Phishing.</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¿Cómo comienza y cómo se propaga esta amenaza?</a:t>
            </a:r>
            <a:r>
              <a:rPr lang="es" sz="1300">
                <a:solidFill>
                  <a:srgbClr val="3F3F3F"/>
                </a:solidFill>
                <a:latin typeface="Open Sans"/>
                <a:ea typeface="Open Sans"/>
                <a:cs typeface="Open Sans"/>
                <a:sym typeface="Open Sans"/>
              </a:rPr>
              <a:t> Comienza con una serie de preguntas que los usuarios van respondiendo y se propaga compartiendo el contenido entre usuarios.</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¿Hay más de una amenaza aplicada ?</a:t>
            </a:r>
            <a:r>
              <a:rPr lang="es" sz="1300">
                <a:solidFill>
                  <a:srgbClr val="3F3F3F"/>
                </a:solidFill>
                <a:latin typeface="Open Sans"/>
                <a:ea typeface="Open Sans"/>
                <a:cs typeface="Open Sans"/>
                <a:sym typeface="Open Sans"/>
              </a:rPr>
              <a:t> La amenaza aplicada es contra la identidad del usuario.</a:t>
            </a:r>
            <a:endParaRPr sz="13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300">
                <a:solidFill>
                  <a:srgbClr val="3F3F3F"/>
                </a:solidFill>
                <a:latin typeface="Open Sans"/>
                <a:ea typeface="Open Sans"/>
                <a:cs typeface="Open Sans"/>
                <a:sym typeface="Open Sans"/>
              </a:rPr>
              <a:t>¿Qué solución o medida recomendarían ? </a:t>
            </a:r>
            <a:r>
              <a:rPr lang="es" sz="1300">
                <a:solidFill>
                  <a:srgbClr val="3F3F3F"/>
                </a:solidFill>
                <a:latin typeface="Open Sans"/>
                <a:ea typeface="Open Sans"/>
                <a:cs typeface="Open Sans"/>
                <a:sym typeface="Open Sans"/>
              </a:rPr>
              <a:t>Verificar dominio, protocolo seguro https , verificar el contenido en la medida en que se pueda, no entrar a entidades bancarias por link , mantener actualizado los browser, etc.</a:t>
            </a:r>
            <a:endParaRPr sz="1100"/>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11</a:t>
            </a:r>
            <a:endParaRPr b="1" u="sng"/>
          </a:p>
        </p:txBody>
      </p:sp>
      <p:sp>
        <p:nvSpPr>
          <p:cNvPr id="163" name="Google Shape;163;p33"/>
          <p:cNvSpPr txBox="1"/>
          <p:nvPr/>
        </p:nvSpPr>
        <p:spPr>
          <a:xfrm>
            <a:off x="755400" y="546875"/>
            <a:ext cx="7633200" cy="3601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600" u="sng">
                <a:solidFill>
                  <a:schemeClr val="hlink"/>
                </a:solidFill>
                <a:latin typeface="Open Sans"/>
                <a:ea typeface="Open Sans"/>
                <a:cs typeface="Open Sans"/>
                <a:sym typeface="Open Sans"/>
                <a:hlinkClick r:id="rId3"/>
              </a:rPr>
              <a:t>https://www.welivesecurity.com/la-es/2020/07/27/club-premier-league-cerca-perder-millon-libras-estafa/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¿Qué tipo de amenaza es? → </a:t>
            </a:r>
            <a:r>
              <a:rPr b="1" lang="es">
                <a:solidFill>
                  <a:srgbClr val="3F3F3F"/>
                </a:solidFill>
                <a:latin typeface="Open Sans"/>
                <a:ea typeface="Open Sans"/>
                <a:cs typeface="Open Sans"/>
                <a:sym typeface="Open Sans"/>
              </a:rPr>
              <a:t>Business Email Compromise (BEC)</a:t>
            </a:r>
            <a:r>
              <a:rPr lang="es">
                <a:solidFill>
                  <a:srgbClr val="3F3F3F"/>
                </a:solidFill>
                <a:latin typeface="Open Sans"/>
                <a:ea typeface="Open Sans"/>
                <a:cs typeface="Open Sans"/>
                <a:sym typeface="Open Sans"/>
              </a:rPr>
              <a:t>, forma de delito cibernético que utiliza el fraude por correo electrónico para sus ataques.</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¿Cómo comienza y cómo se propaga esta amenaza? → Inició a través de un correo electrónico con el que suplantaron la identidad del Director del Club, luego intentaron concretar una negociación de transferencia, la cual fue frustrada por uno de los Bancos.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6"/>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a:t>
            </a:r>
            <a:endParaRPr b="1" u="sng"/>
          </a:p>
        </p:txBody>
      </p:sp>
      <p:sp>
        <p:nvSpPr>
          <p:cNvPr id="62" name="Google Shape;62;p16"/>
          <p:cNvSpPr txBox="1"/>
          <p:nvPr/>
        </p:nvSpPr>
        <p:spPr>
          <a:xfrm>
            <a:off x="755400" y="982400"/>
            <a:ext cx="7633200" cy="3463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Nota : </a:t>
            </a:r>
            <a:r>
              <a:rPr lang="es" sz="1200" u="sng">
                <a:solidFill>
                  <a:schemeClr val="hlink"/>
                </a:solidFill>
                <a:latin typeface="Open Sans"/>
                <a:ea typeface="Open Sans"/>
                <a:cs typeface="Open Sans"/>
                <a:sym typeface="Open Sans"/>
                <a:hlinkClick r:id="rId3"/>
              </a:rPr>
              <a:t>https://revistabyte.es/ciberseguridad/ryuk-ministerio-de-trabajo/</a:t>
            </a:r>
            <a:r>
              <a:rPr lang="es" sz="1200">
                <a:solidFill>
                  <a:srgbClr val="3F3F3F"/>
                </a:solidFill>
                <a:latin typeface="Open Sans"/>
                <a:ea typeface="Open Sans"/>
                <a:cs typeface="Open Sans"/>
                <a:sym typeface="Open Sans"/>
              </a:rPr>
              <a:t> </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¿Qué tipo de amenaza es?</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Ransomware: por nombre Ryuk es el encargado de encriptar todos los datos</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4C4C4C"/>
                </a:solidFill>
                <a:highlight>
                  <a:srgbClr val="FFFFFF"/>
                </a:highlight>
                <a:latin typeface="Verdana"/>
                <a:ea typeface="Verdana"/>
                <a:cs typeface="Verdana"/>
                <a:sym typeface="Verdana"/>
              </a:rPr>
              <a:t>hace imposible la restauración del sistema.</a:t>
            </a:r>
            <a:endParaRPr b="1"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¿Cómo comienza y cómo se propaga esta amenaza?</a:t>
            </a:r>
            <a:endParaRPr sz="1200">
              <a:solidFill>
                <a:srgbClr val="3F3F3F"/>
              </a:solidFill>
              <a:latin typeface="Open Sans"/>
              <a:ea typeface="Open Sans"/>
              <a:cs typeface="Open Sans"/>
              <a:sym typeface="Open Sans"/>
            </a:endParaRPr>
          </a:p>
          <a:p>
            <a:pPr indent="-304800" lvl="0" marL="457200" rtl="0" algn="l">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Ryuk necesita ayuda de otros virus para iniciar Emotet y  trickbot y tiempo para contaminar la red.</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Se propaga a través del correo electrónico con suplantación de identidad</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b="1" lang="es" sz="1200">
                <a:solidFill>
                  <a:srgbClr val="4C4C4C"/>
                </a:solidFill>
                <a:highlight>
                  <a:srgbClr val="FFFFFF"/>
                </a:highlight>
                <a:latin typeface="Verdana"/>
                <a:ea typeface="Verdana"/>
                <a:cs typeface="Verdana"/>
                <a:sym typeface="Verdana"/>
              </a:rPr>
              <a:t>Trickbot</a:t>
            </a:r>
            <a:r>
              <a:rPr lang="es" sz="1200">
                <a:solidFill>
                  <a:srgbClr val="4C4C4C"/>
                </a:solidFill>
                <a:highlight>
                  <a:srgbClr val="FFFFFF"/>
                </a:highlight>
                <a:latin typeface="Verdana"/>
                <a:ea typeface="Verdana"/>
                <a:cs typeface="Verdana"/>
                <a:sym typeface="Verdana"/>
              </a:rPr>
              <a:t>, que se encarga de los ataques laterales, entre otros, el robo de las credenciales de inicio de sesión</a:t>
            </a:r>
            <a:endParaRPr sz="1200">
              <a:solidFill>
                <a:srgbClr val="4C4C4C"/>
              </a:solidFill>
              <a:highlight>
                <a:srgbClr val="FFFFFF"/>
              </a:highlight>
              <a:latin typeface="Verdana"/>
              <a:ea typeface="Verdana"/>
              <a:cs typeface="Verdana"/>
              <a:sym typeface="Verdana"/>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¿Hay más de una amenaza aplicada ?</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Emotec: Ataque de phishing</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Trickbot: que se encarga de los ataques laterales. Como el robo de credenciales.</a:t>
            </a:r>
            <a:endParaRPr sz="12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None/>
            </a:pPr>
            <a:r>
              <a:rPr lang="es" sz="1200">
                <a:solidFill>
                  <a:srgbClr val="3F3F3F"/>
                </a:solidFill>
                <a:latin typeface="Open Sans"/>
                <a:ea typeface="Open Sans"/>
                <a:cs typeface="Open Sans"/>
                <a:sym typeface="Open Sans"/>
              </a:rPr>
              <a:t>¿Qué solución o medida recomendarían ?</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Actualizar frecuentemente el SO.</a:t>
            </a:r>
            <a:endParaRPr sz="1200">
              <a:solidFill>
                <a:srgbClr val="3F3F3F"/>
              </a:solidFill>
              <a:latin typeface="Open Sans"/>
              <a:ea typeface="Open Sans"/>
              <a:cs typeface="Open Sans"/>
              <a:sym typeface="Open Sans"/>
            </a:endParaRPr>
          </a:p>
          <a:p>
            <a:pPr indent="-304800" lvl="0" marL="457200" rtl="0" algn="l">
              <a:lnSpc>
                <a:spcPct val="100000"/>
              </a:lnSpc>
              <a:spcBef>
                <a:spcPts val="0"/>
              </a:spcBef>
              <a:spcAft>
                <a:spcPts val="0"/>
              </a:spcAft>
              <a:buClr>
                <a:srgbClr val="3F3F3F"/>
              </a:buClr>
              <a:buSzPts val="1200"/>
              <a:buFont typeface="Open Sans"/>
              <a:buChar char="●"/>
            </a:pPr>
            <a:r>
              <a:rPr lang="es" sz="1200">
                <a:solidFill>
                  <a:srgbClr val="3F3F3F"/>
                </a:solidFill>
                <a:latin typeface="Open Sans"/>
                <a:ea typeface="Open Sans"/>
                <a:cs typeface="Open Sans"/>
                <a:sym typeface="Open Sans"/>
              </a:rPr>
              <a:t>Respaldar la información con regularidad.</a:t>
            </a:r>
            <a:endParaRPr sz="12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11</a:t>
            </a:r>
            <a:endParaRPr b="1" u="sng"/>
          </a:p>
        </p:txBody>
      </p:sp>
      <p:sp>
        <p:nvSpPr>
          <p:cNvPr id="169" name="Google Shape;169;p34"/>
          <p:cNvSpPr txBox="1"/>
          <p:nvPr/>
        </p:nvSpPr>
        <p:spPr>
          <a:xfrm>
            <a:off x="755400" y="546875"/>
            <a:ext cx="7633200" cy="4402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¿Hay más de una amenaza aplicada ? → No, lo que se menciona en el artículo son otros casos de referencia de ataques cibernéticos donde utilizaron </a:t>
            </a:r>
            <a:r>
              <a:rPr b="1" lang="es">
                <a:solidFill>
                  <a:srgbClr val="3F3F3F"/>
                </a:solidFill>
                <a:latin typeface="Open Sans"/>
                <a:ea typeface="Open Sans"/>
                <a:cs typeface="Open Sans"/>
                <a:sym typeface="Open Sans"/>
              </a:rPr>
              <a:t>Ransomware.</a:t>
            </a:r>
            <a:endParaRPr b="1">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¿Qué solución o medida recomendarían ? </a:t>
            </a:r>
            <a:r>
              <a:rPr lang="es" sz="1600">
                <a:solidFill>
                  <a:srgbClr val="3F3F3F"/>
                </a:solidFill>
                <a:latin typeface="Open Sans"/>
                <a:ea typeface="Open Sans"/>
                <a:cs typeface="Open Sans"/>
                <a:sym typeface="Open Sans"/>
              </a:rPr>
              <a:t>→ </a:t>
            </a:r>
            <a:r>
              <a:rPr lang="es">
                <a:solidFill>
                  <a:srgbClr val="3F3F3F"/>
                </a:solidFill>
                <a:latin typeface="Open Sans"/>
                <a:ea typeface="Open Sans"/>
                <a:cs typeface="Open Sans"/>
                <a:sym typeface="Open Sans"/>
              </a:rPr>
              <a:t>Se recomienda verificar las direcciones de correo electrónico para estar seguros de que provienen de una fuente confiable. Abstenerse de dar click en imagenes, links (enlaces) o descargar archivos adjuntos a los correos que tienen un emisor desconocido. </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Validar e investigar el contenido del correo.</a:t>
            </a:r>
            <a:endParaRPr>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a:solidFill>
                  <a:srgbClr val="3F3F3F"/>
                </a:solidFill>
                <a:latin typeface="Open Sans"/>
                <a:ea typeface="Open Sans"/>
                <a:cs typeface="Open Sans"/>
                <a:sym typeface="Open Sans"/>
              </a:rPr>
              <a:t>Finalmente si se tienen dudas reportar la dirección de correo como Phising y bloquear al remitente.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7"/>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2</a:t>
            </a:r>
            <a:endParaRPr b="1" u="sng"/>
          </a:p>
        </p:txBody>
      </p:sp>
      <p:sp>
        <p:nvSpPr>
          <p:cNvPr id="68" name="Google Shape;68;p17"/>
          <p:cNvSpPr txBox="1"/>
          <p:nvPr/>
        </p:nvSpPr>
        <p:spPr>
          <a:xfrm>
            <a:off x="755400" y="710875"/>
            <a:ext cx="7821300" cy="4756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&lt;</a:t>
            </a:r>
            <a:r>
              <a:rPr lang="es" sz="600">
                <a:solidFill>
                  <a:srgbClr val="3F3F3F"/>
                </a:solidFill>
                <a:latin typeface="Open Sans"/>
                <a:ea typeface="Open Sans"/>
                <a:cs typeface="Open Sans"/>
                <a:sym typeface="Open Sans"/>
              </a:rPr>
              <a:t>https://www.welivesecurity.com/la-es/2021/06/10/backdoordiplomacy-actualizando-quarian-turian-backdoor-utilizado-contra-organizaciones-diplomaticas/</a:t>
            </a:r>
            <a:r>
              <a:rPr lang="es" sz="1600">
                <a:solidFill>
                  <a:srgbClr val="3F3F3F"/>
                </a:solidFill>
                <a:latin typeface="Open Sans"/>
                <a:ea typeface="Open Sans"/>
                <a:cs typeface="Open Sans"/>
                <a:sym typeface="Open Sans"/>
              </a:rPr>
              <a:t>&gt;</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424D56"/>
                </a:solidFill>
                <a:highlight>
                  <a:srgbClr val="FFFFFF"/>
                </a:highlight>
              </a:rPr>
              <a:t>Es un backdoor personalizado llamado Turian que deriva del backdoor Quarian. Es un tipo de virus troyano. </a:t>
            </a:r>
            <a:r>
              <a:rPr lang="es" sz="1200">
                <a:solidFill>
                  <a:srgbClr val="333333"/>
                </a:solidFill>
                <a:highlight>
                  <a:srgbClr val="FFFFFF"/>
                </a:highlight>
              </a:rPr>
              <a:t> Proporciona al atacante un acceso remoto al PC comprometido no autorizado y  explota  las vulnerabilidades del sistema ( espiar al usuario, administrar sus archivos, instalar programas adicionales o peligrosas amenazas, controlar el sistema del PC al completo y atacar a otros anfitriones. </a:t>
            </a:r>
            <a:endParaRPr sz="1200">
              <a:solidFill>
                <a:srgbClr val="333333"/>
              </a:solidFill>
              <a:highlight>
                <a:srgbClr val="FFFFFF"/>
              </a:highlight>
            </a:endParaRPr>
          </a:p>
          <a:p>
            <a:pPr indent="0" lvl="0" marL="0" rtl="0" algn="l">
              <a:lnSpc>
                <a:spcPct val="200000"/>
              </a:lnSpc>
              <a:spcBef>
                <a:spcPts val="0"/>
              </a:spcBef>
              <a:spcAft>
                <a:spcPts val="0"/>
              </a:spcAft>
              <a:buNone/>
            </a:pPr>
            <a:r>
              <a:rPr lang="es" sz="1200">
                <a:solidFill>
                  <a:srgbClr val="333333"/>
                </a:solidFill>
                <a:highlight>
                  <a:srgbClr val="FFFFFF"/>
                </a:highlight>
              </a:rPr>
              <a:t>Un backdoor funciona en el segundo plano del sistema y se esconde del usuario. Es muy similar a otros virus malware y, por ello, es bastante difícil detectarlos. </a:t>
            </a:r>
            <a:endParaRPr sz="1200">
              <a:solidFill>
                <a:srgbClr val="333333"/>
              </a:solidFill>
              <a:highlight>
                <a:srgbClr val="FFFFFF"/>
              </a:highlight>
            </a:endParaRPr>
          </a:p>
          <a:p>
            <a:pPr indent="0" lvl="0" marL="0" rtl="0" algn="l">
              <a:lnSpc>
                <a:spcPct val="200000"/>
              </a:lnSpc>
              <a:spcBef>
                <a:spcPts val="0"/>
              </a:spcBef>
              <a:spcAft>
                <a:spcPts val="0"/>
              </a:spcAft>
              <a:buNone/>
            </a:pPr>
            <a:r>
              <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8"/>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2</a:t>
            </a:r>
            <a:endParaRPr b="1" u="sng"/>
          </a:p>
        </p:txBody>
      </p:sp>
      <p:sp>
        <p:nvSpPr>
          <p:cNvPr id="74" name="Google Shape;74;p18"/>
          <p:cNvSpPr txBox="1"/>
          <p:nvPr/>
        </p:nvSpPr>
        <p:spPr>
          <a:xfrm>
            <a:off x="755400" y="710875"/>
            <a:ext cx="7821300" cy="3848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33333"/>
                </a:solidFill>
                <a:highlight>
                  <a:srgbClr val="FFFFFF"/>
                </a:highlight>
              </a:rPr>
              <a:t>Los backdoors no son capaces de propagarse a sí mismos e infectar sistemas sin el conocimiento del usuario. La mayoría de estos parásitos deben ser manualmente instalados en paquetes junto a otros programas. Hay cuatro modos principales usados por estas amenazas para entrar en el sistema.</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Los usuarios de PC menos atentos pueden instalarlos accidentalmente en sus ordenadores.</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Los backdoors son a menudo instalados por otros parásitos, como virus, e introyanos cluso spywares</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 Incluso los programas legítimos pueden tener características de acceso remoto indocumentadas.</a:t>
            </a:r>
            <a:endParaRPr sz="1200">
              <a:solidFill>
                <a:srgbClr val="333333"/>
              </a:solidFill>
              <a:highlight>
                <a:srgbClr val="FFFFFF"/>
              </a:highlight>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Algunos backdoors infectan el ordenador explotando ciertas vulnerabilidades de programas. Funcionan de manera similar a gusanos y se difunden automáticamente sin el conocimiento del usuario.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nvSpPr>
        <p:spPr>
          <a:xfrm>
            <a:off x="739375" y="578650"/>
            <a:ext cx="7275900" cy="4648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304800" lvl="0" marL="457200" rtl="0" algn="l">
              <a:lnSpc>
                <a:spcPct val="200000"/>
              </a:lnSpc>
              <a:spcBef>
                <a:spcPts val="0"/>
              </a:spcBef>
              <a:spcAft>
                <a:spcPts val="0"/>
              </a:spcAft>
              <a:buClr>
                <a:srgbClr val="333333"/>
              </a:buClr>
              <a:buSzPts val="1200"/>
              <a:buChar char="●"/>
            </a:pPr>
            <a:r>
              <a:rPr lang="es" sz="1200">
                <a:solidFill>
                  <a:srgbClr val="333333"/>
                </a:solidFill>
                <a:highlight>
                  <a:srgbClr val="FFFFFF"/>
                </a:highlight>
              </a:rPr>
              <a:t>Los backdoors son a menudo instalados por otros parásitos, como virus, e incluso troyanos y spywares. De este modo en los ataques con backdoor, es posible, encontrar más de una amenaza, teniendo en cuenta que además, tienen la capacidad de propagarse por el sistema del mismo modo que lo hacen los virus de tipo gusano y pueden ser usados para futuros ataques gracias a su baja detectabilidad.</a:t>
            </a:r>
            <a:endParaRPr sz="1200">
              <a:solidFill>
                <a:srgbClr val="333333"/>
              </a:solidFill>
              <a:highlight>
                <a:srgbClr val="FFFFFF"/>
              </a:highlight>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sz="1600">
              <a:solidFill>
                <a:srgbClr val="3F3F3F"/>
              </a:solidFill>
              <a:latin typeface="Open Sans"/>
              <a:ea typeface="Open Sans"/>
              <a:cs typeface="Open Sans"/>
              <a:sym typeface="Open Sans"/>
            </a:endParaRPr>
          </a:p>
          <a:p>
            <a:pPr indent="-304800" lvl="0" marL="457200" rtl="0" algn="l">
              <a:lnSpc>
                <a:spcPct val="200000"/>
              </a:lnSpc>
              <a:spcBef>
                <a:spcPts val="0"/>
              </a:spcBef>
              <a:spcAft>
                <a:spcPts val="0"/>
              </a:spcAft>
              <a:buClr>
                <a:srgbClr val="333333"/>
              </a:buClr>
              <a:buSzPts val="1200"/>
              <a:buChar char="●"/>
            </a:pPr>
            <a:r>
              <a:rPr lang="es" sz="1050">
                <a:solidFill>
                  <a:srgbClr val="333333"/>
                </a:solidFill>
                <a:highlight>
                  <a:srgbClr val="FFFFFF"/>
                </a:highlight>
              </a:rPr>
              <a:t>Los antivirus cuentan con el software necesario para rastrear, marcar y eliminar el malware, de manera que cuando encuentran un virus lo marcan para su posterior eliminación. Este proceso viene explicado paso a paso por el propio antivirus</a:t>
            </a:r>
            <a:endParaRPr sz="1100">
              <a:solidFill>
                <a:schemeClr val="dk1"/>
              </a:solidFill>
            </a:endParaRPr>
          </a:p>
          <a:p>
            <a:pPr indent="0" lvl="0" marL="457200" rtl="0" algn="l">
              <a:lnSpc>
                <a:spcPct val="200000"/>
              </a:lnSpc>
              <a:spcBef>
                <a:spcPts val="0"/>
              </a:spcBef>
              <a:spcAft>
                <a:spcPts val="0"/>
              </a:spcAft>
              <a:buNone/>
            </a:pPr>
            <a:r>
              <a:t/>
            </a:r>
            <a:endParaRPr sz="1200">
              <a:solidFill>
                <a:srgbClr val="333333"/>
              </a:solidFill>
              <a:highlight>
                <a:srgbClr val="FFFFFF"/>
              </a:highlight>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0"/>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3</a:t>
            </a:r>
            <a:endParaRPr b="1" u="sng"/>
          </a:p>
        </p:txBody>
      </p:sp>
      <p:sp>
        <p:nvSpPr>
          <p:cNvPr id="85" name="Google Shape;85;p20"/>
          <p:cNvSpPr txBox="1"/>
          <p:nvPr/>
        </p:nvSpPr>
        <p:spPr>
          <a:xfrm>
            <a:off x="766075" y="1203800"/>
            <a:ext cx="7633200" cy="2955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Nota : </a:t>
            </a:r>
            <a:r>
              <a:rPr lang="es" sz="1200">
                <a:solidFill>
                  <a:srgbClr val="3F3F3F"/>
                </a:solidFill>
                <a:latin typeface="Open Sans"/>
                <a:ea typeface="Open Sans"/>
                <a:cs typeface="Open Sans"/>
                <a:sym typeface="Open Sans"/>
              </a:rPr>
              <a:t>https://www.welivesecurity.com/la-es/2021/04/08/vyveva-nuevo-backdoor-grupo-apt-lazarus/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tipo de amenaza es?</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Malware / Troyano</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¿Cómo comienza y cómo se propaga esta amenaza?</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El backdoor presenta capacidades para exfiltrar archivos, modificar la fecha de estos (timestomping), recopilar información sobre la computadora de la víctima y sus unidades, y otras funciones comunes de backdoor, como ejecutar código arbitrario especificado por los operadores del malware. Esto indica que lo más probable es que el objetivo de esta operación haya sido realizar tareas de espionaje.</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1"/>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3</a:t>
            </a:r>
            <a:endParaRPr b="1" u="sng"/>
          </a:p>
        </p:txBody>
      </p:sp>
      <p:sp>
        <p:nvSpPr>
          <p:cNvPr id="91" name="Google Shape;91;p21"/>
          <p:cNvSpPr txBox="1"/>
          <p:nvPr/>
        </p:nvSpPr>
        <p:spPr>
          <a:xfrm>
            <a:off x="766075" y="1203800"/>
            <a:ext cx="7633200" cy="3201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Nota : </a:t>
            </a:r>
            <a:r>
              <a:rPr lang="es" sz="1200">
                <a:solidFill>
                  <a:srgbClr val="3F3F3F"/>
                </a:solidFill>
                <a:latin typeface="Open Sans"/>
                <a:ea typeface="Open Sans"/>
                <a:cs typeface="Open Sans"/>
                <a:sym typeface="Open Sans"/>
              </a:rPr>
              <a:t>https://www.welivesecurity.com/la-es/2021/04/08/vyveva-nuevo-backdoor-grupo-apt-lazarus/</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¿Hay más de una amenaza aplicada ?</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Principalmente la amenaza está en los comandos que se activan con los cuales se modifican los archivos, y la posibilidad de espionaje en el computador infectado.</a:t>
            </a:r>
            <a:endParaRPr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b="1" lang="es" sz="1200">
                <a:solidFill>
                  <a:srgbClr val="3F3F3F"/>
                </a:solidFill>
                <a:latin typeface="Open Sans"/>
                <a:ea typeface="Open Sans"/>
                <a:cs typeface="Open Sans"/>
                <a:sym typeface="Open Sans"/>
              </a:rPr>
              <a:t>¿Qué solución o medida recomendarían ?</a:t>
            </a:r>
            <a:endParaRPr b="1" sz="12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00">
                <a:solidFill>
                  <a:srgbClr val="3F3F3F"/>
                </a:solidFill>
                <a:latin typeface="Open Sans"/>
                <a:ea typeface="Open Sans"/>
                <a:cs typeface="Open Sans"/>
                <a:sym typeface="Open Sans"/>
              </a:rPr>
              <a:t>A pesar del malware avanzado que usan los piratas informáticos de Lazarus APT, sus ataques aún se pueden mitigar con el uso de un paquete de software anti-malware de buena reputación</a:t>
            </a:r>
            <a:r>
              <a:rPr lang="es" sz="1350">
                <a:solidFill>
                  <a:srgbClr val="333333"/>
                </a:solidFill>
                <a:highlight>
                  <a:srgbClr val="FFFFFF"/>
                </a:highlight>
              </a:rPr>
              <a:t>.</a:t>
            </a:r>
            <a:endParaRPr sz="12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2"/>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4</a:t>
            </a:r>
            <a:endParaRPr b="1" u="sng"/>
          </a:p>
        </p:txBody>
      </p:sp>
      <p:sp>
        <p:nvSpPr>
          <p:cNvPr id="97" name="Google Shape;97;p22"/>
          <p:cNvSpPr txBox="1"/>
          <p:nvPr/>
        </p:nvSpPr>
        <p:spPr>
          <a:xfrm>
            <a:off x="228300" y="443175"/>
            <a:ext cx="8823000" cy="4404900"/>
          </a:xfrm>
          <a:prstGeom prst="rect">
            <a:avLst/>
          </a:prstGeom>
          <a:noFill/>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Nota : </a:t>
            </a:r>
            <a:r>
              <a:rPr lang="es" sz="1600">
                <a:solidFill>
                  <a:srgbClr val="3F3F3F"/>
                </a:solidFill>
                <a:latin typeface="Open Sans"/>
                <a:ea typeface="Open Sans"/>
                <a:cs typeface="Open Sans"/>
                <a:sym typeface="Open Sans"/>
              </a:rPr>
              <a:t>https://www.welivesecurity.com/la-es/2021/02/02/kobalos-amenaza-linux-afecta-infraestructuras-informaticas-alto-rendimiento/</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tipo de amenaza es? backdoor</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¿Cómo comienza y cómo se propaga esta amenaza?</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250">
                <a:solidFill>
                  <a:srgbClr val="424D56"/>
                </a:solidFill>
                <a:highlight>
                  <a:srgbClr val="FFFFFF"/>
                </a:highlight>
              </a:rPr>
              <a:t>Kobalos se propaga en las maquinas que usen el cliente SSH. Al usarlo, la máquina comprometida tendrá sus credenciales capturadas. Estas credenciales podrán entonces ser usadas por los atacantes para instalar Kobalos en los nuevos servidores.</a:t>
            </a:r>
            <a:endParaRPr sz="1250">
              <a:solidFill>
                <a:srgbClr val="424D56"/>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3"/>
          <p:cNvSpPr txBox="1"/>
          <p:nvPr/>
        </p:nvSpPr>
        <p:spPr>
          <a:xfrm>
            <a:off x="766075" y="174875"/>
            <a:ext cx="59277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Mesa</a:t>
            </a:r>
            <a:r>
              <a:rPr b="1" lang="es" sz="3000">
                <a:solidFill>
                  <a:srgbClr val="434343"/>
                </a:solidFill>
                <a:latin typeface="Rajdhani"/>
                <a:ea typeface="Rajdhani"/>
                <a:cs typeface="Rajdhani"/>
                <a:sym typeface="Rajdhani"/>
              </a:rPr>
              <a:t> 4</a:t>
            </a:r>
            <a:endParaRPr b="1" u="sng"/>
          </a:p>
        </p:txBody>
      </p:sp>
      <p:sp>
        <p:nvSpPr>
          <p:cNvPr id="103" name="Google Shape;103;p23"/>
          <p:cNvSpPr txBox="1"/>
          <p:nvPr/>
        </p:nvSpPr>
        <p:spPr>
          <a:xfrm>
            <a:off x="766075" y="1203800"/>
            <a:ext cx="8484600" cy="2678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¿Hay más de una amenaza aplicada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200000"/>
              </a:lnSpc>
              <a:spcBef>
                <a:spcPts val="0"/>
              </a:spcBef>
              <a:spcAft>
                <a:spcPts val="0"/>
              </a:spcAft>
              <a:buNone/>
            </a:pPr>
            <a:r>
              <a:rPr lang="es" sz="1600">
                <a:solidFill>
                  <a:srgbClr val="3F3F3F"/>
                </a:solidFill>
                <a:latin typeface="Open Sans"/>
                <a:ea typeface="Open Sans"/>
                <a:cs typeface="Open Sans"/>
                <a:sym typeface="Open Sans"/>
              </a:rPr>
              <a:t>¿Qué solución o medida recomendarían ?</a:t>
            </a:r>
            <a:endParaRPr/>
          </a:p>
          <a:p>
            <a:pPr indent="0" lvl="0" marL="0" rtl="0" algn="l">
              <a:spcBef>
                <a:spcPts val="600"/>
              </a:spcBef>
              <a:spcAft>
                <a:spcPts val="0"/>
              </a:spcAft>
              <a:buNone/>
            </a:pPr>
            <a:r>
              <a:rPr lang="es"/>
              <a:t>Desde una perspectiva de red, es posible detectar Kobalos buscando tráfico que no sea SSH en el puerto atribuido a un servidor SSH.</a:t>
            </a:r>
            <a:endParaRPr/>
          </a:p>
          <a:p>
            <a:pPr indent="0" lvl="0" marL="0" rtl="0" algn="l">
              <a:spcBef>
                <a:spcPts val="600"/>
              </a:spcBef>
              <a:spcAft>
                <a:spcPts val="0"/>
              </a:spcAft>
              <a:buNone/>
            </a:pPr>
            <a:r>
              <a:rPr lang="es"/>
              <a:t>Los productos de ESET detectan el malware Kobalos.</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