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0e62ed29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0e62ed29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0e62ed2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0e62ed2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0e62ed2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0e62ed2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60e62ed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60e62ed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0e62ed29_3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0e62ed29_3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60e62ed29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60e62ed29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0e62ed2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0e62ed2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0e62ed29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0e62ed29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elivesecurity.com/la-es/2020/08/17/phishing-netflix-intenta-hacer-creer-cuenta-suspendid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elivesecurity.com/la-es/2020/04/29/programa-quedate-casa-engano-busca-robar-informacion-usuarios/" TargetMode="External"/><Relationship Id="rId4" Type="http://schemas.openxmlformats.org/officeDocument/2006/relationships/hyperlink" Target="https://es.wikipedia.org/wiki/Phish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welivesecurity.com/la-es/2020/07/27/club-premier-league-cerca-perder-millon-libras-estaf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vistabyte.es/ciberseguridad/ryuk-ministerio-de-trabaj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welivesecurity.com/la-es/2021/02/02/kobalos-amenaza-linux-afecta-infraestructuras-informaticas-alto-rendimient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395619" y="228000"/>
            <a:ext cx="88254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0" y="1020143"/>
            <a:ext cx="841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395619" y="1521263"/>
            <a:ext cx="4381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a:t>
            </a:r>
            <a:r>
              <a:rPr lang="es" sz="1600">
                <a:solidFill>
                  <a:srgbClr val="3F3F3F"/>
                </a:solidFill>
                <a:latin typeface="Open Sans"/>
                <a:ea typeface="Open Sans"/>
                <a:cs typeface="Open Sans"/>
                <a:sym typeface="Open Sans"/>
              </a:rPr>
              <a:t>según</a:t>
            </a:r>
            <a:r>
              <a:rPr lang="es" sz="1600">
                <a:solidFill>
                  <a:srgbClr val="3F3F3F"/>
                </a:solidFill>
                <a:latin typeface="Open Sans"/>
                <a:ea typeface="Open Sans"/>
                <a:cs typeface="Open Sans"/>
                <a:sym typeface="Open Sans"/>
              </a:rPr>
              <a:t> su </a:t>
            </a:r>
            <a:r>
              <a:rPr lang="es" sz="1600">
                <a:solidFill>
                  <a:srgbClr val="3F3F3F"/>
                </a:solidFill>
                <a:latin typeface="Open Sans"/>
                <a:ea typeface="Open Sans"/>
                <a:cs typeface="Open Sans"/>
                <a:sym typeface="Open Sans"/>
              </a:rPr>
              <a:t>número</a:t>
            </a:r>
            <a:r>
              <a:rPr lang="es" sz="1600">
                <a:solidFill>
                  <a:srgbClr val="3F3F3F"/>
                </a:solidFill>
                <a:latin typeface="Open Sans"/>
                <a:ea typeface="Open Sans"/>
                <a:cs typeface="Open Sans"/>
                <a:sym typeface="Open Sans"/>
              </a:rPr>
              <a:t> de mesa.</a:t>
            </a:r>
            <a:endParaRPr/>
          </a:p>
        </p:txBody>
      </p:sp>
      <p:pic>
        <p:nvPicPr>
          <p:cNvPr id="56" name="Google Shape;56;p15"/>
          <p:cNvPicPr preferRelativeResize="0"/>
          <p:nvPr/>
        </p:nvPicPr>
        <p:blipFill>
          <a:blip r:embed="rId3">
            <a:alphaModFix/>
          </a:blip>
          <a:stretch>
            <a:fillRect/>
          </a:stretch>
        </p:blipFill>
        <p:spPr>
          <a:xfrm>
            <a:off x="4976261" y="1659374"/>
            <a:ext cx="2923699" cy="36328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109" name="Google Shape;109;p24"/>
          <p:cNvSpPr txBox="1"/>
          <p:nvPr/>
        </p:nvSpPr>
        <p:spPr>
          <a:xfrm>
            <a:off x="313800" y="902250"/>
            <a:ext cx="8682300" cy="435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Nota : </a:t>
            </a:r>
            <a:r>
              <a:rPr lang="es" sz="1500">
                <a:solidFill>
                  <a:srgbClr val="4A86E8"/>
                </a:solidFill>
                <a:latin typeface="Calibri"/>
                <a:ea typeface="Calibri"/>
                <a:cs typeface="Calibri"/>
                <a:sym typeface="Calibri"/>
              </a:rPr>
              <a:t>https://www.welivesecurity.com/la-es/2019/10/22/navegador-tor-troyanizado-robar-bitcoins-darknet/</a:t>
            </a:r>
            <a:endParaRPr sz="1500">
              <a:solidFill>
                <a:srgbClr val="4A86E8"/>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¿Qué tipo de amenaza es?</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Troyano</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¿Cómo comienza y cómo se propaga esta amenaza?</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424D56"/>
                </a:solidFill>
                <a:highlight>
                  <a:srgbClr val="FFFFFF"/>
                </a:highlight>
                <a:latin typeface="Calibri"/>
                <a:ea typeface="Calibri"/>
                <a:cs typeface="Calibri"/>
                <a:sym typeface="Calibri"/>
              </a:rPr>
              <a:t>Al hacer clic en el botón “Actualizar el Navegador Tor”, el visitante es redirigido a un segundo sitio web con la posibilidad de descargar un instalador de Windows.</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Clr>
                <a:schemeClr val="dk1"/>
              </a:buClr>
              <a:buSzPts val="1100"/>
              <a:buFont typeface="Arial"/>
              <a:buNone/>
            </a:pPr>
            <a:r>
              <a:rPr lang="es" sz="1500">
                <a:solidFill>
                  <a:srgbClr val="424D56"/>
                </a:solidFill>
                <a:highlight>
                  <a:srgbClr val="FFFFFF"/>
                </a:highlight>
                <a:latin typeface="Calibri"/>
                <a:ea typeface="Calibri"/>
                <a:cs typeface="Calibri"/>
                <a:sym typeface="Calibri"/>
              </a:rPr>
              <a:t>Se propaga utilizando dos sitios web que afirman distribuir la versión oficial del navegador Tor en ruso.</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15" name="Google Shape;115;p25"/>
          <p:cNvSpPr txBox="1"/>
          <p:nvPr>
            <p:ph idx="1" type="subTitle"/>
          </p:nvPr>
        </p:nvSpPr>
        <p:spPr>
          <a:xfrm>
            <a:off x="311700" y="1227900"/>
            <a:ext cx="8520600" cy="3342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s" sz="1400"/>
              <a:t>Hay más de una amenaza debido a que el troyano lleva implícito un navegador Tor controlado por delincuentes (Spyware).</a:t>
            </a:r>
            <a:endParaRPr sz="1400"/>
          </a:p>
          <a:p>
            <a:pPr indent="0" lvl="0" marL="0" rtl="0" algn="l">
              <a:spcBef>
                <a:spcPts val="0"/>
              </a:spcBef>
              <a:spcAft>
                <a:spcPts val="0"/>
              </a:spcAft>
              <a:buNone/>
            </a:pPr>
            <a:r>
              <a:t/>
            </a:r>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3000"/>
              </a:spcBef>
              <a:spcAft>
                <a:spcPts val="0"/>
              </a:spcAft>
              <a:buClr>
                <a:schemeClr val="dk1"/>
              </a:buClr>
              <a:buSzPts val="1100"/>
              <a:buFont typeface="Arial"/>
              <a:buNone/>
            </a:pPr>
            <a:r>
              <a:rPr b="1" lang="es" sz="1350">
                <a:solidFill>
                  <a:srgbClr val="494949"/>
                </a:solidFill>
                <a:highlight>
                  <a:srgbClr val="FCFCFC"/>
                </a:highlight>
              </a:rPr>
              <a:t>Paso 1: </a:t>
            </a:r>
            <a:r>
              <a:rPr lang="es" sz="1350">
                <a:solidFill>
                  <a:srgbClr val="494949"/>
                </a:solidFill>
                <a:highlight>
                  <a:srgbClr val="FCFCFC"/>
                </a:highlight>
              </a:rPr>
              <a:t>Descarga e instala un antivirus actualizado. </a:t>
            </a:r>
            <a:r>
              <a:rPr b="1" lang="es" sz="1350">
                <a:solidFill>
                  <a:srgbClr val="494949"/>
                </a:solidFill>
                <a:highlight>
                  <a:srgbClr val="FCFCFC"/>
                </a:highlight>
              </a:rPr>
              <a:t>Paso 2</a:t>
            </a:r>
            <a:r>
              <a:rPr lang="es" sz="1350">
                <a:solidFill>
                  <a:srgbClr val="494949"/>
                </a:solidFill>
                <a:highlight>
                  <a:srgbClr val="FCFCFC"/>
                </a:highlight>
              </a:rPr>
              <a:t>: Desconectarse de internet.</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100000"/>
              </a:lnSpc>
              <a:spcBef>
                <a:spcPts val="3000"/>
              </a:spcBef>
              <a:spcAft>
                <a:spcPts val="0"/>
              </a:spcAft>
              <a:buClr>
                <a:schemeClr val="dk1"/>
              </a:buClr>
              <a:buSzPts val="1100"/>
              <a:buFont typeface="Arial"/>
              <a:buNone/>
            </a:pPr>
            <a:r>
              <a:t/>
            </a:r>
            <a:endParaRPr sz="12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15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21" name="Google Shape;121;p26"/>
          <p:cNvSpPr txBox="1"/>
          <p:nvPr>
            <p:ph idx="1" type="subTitle"/>
          </p:nvPr>
        </p:nvSpPr>
        <p:spPr>
          <a:xfrm>
            <a:off x="311700" y="510325"/>
            <a:ext cx="8520600" cy="4060200"/>
          </a:xfrm>
          <a:prstGeom prst="rect">
            <a:avLst/>
          </a:prstGeom>
        </p:spPr>
        <p:txBody>
          <a:bodyPr anchorCtr="0" anchor="t" bIns="91425" lIns="91425" spcFirstLastPara="1" rIns="91425" wrap="square" tIns="91425">
            <a:noAutofit/>
          </a:bodyPr>
          <a:lstStyle/>
          <a:p>
            <a:pPr indent="0" lvl="0" marL="0" rtl="0" algn="l">
              <a:lnSpc>
                <a:spcPct val="200000"/>
              </a:lnSpc>
              <a:spcBef>
                <a:spcPts val="3000"/>
              </a:spcBef>
              <a:spcAft>
                <a:spcPts val="1500"/>
              </a:spcAft>
              <a:buClr>
                <a:schemeClr val="dk1"/>
              </a:buClr>
              <a:buSzPts val="1100"/>
              <a:buFont typeface="Arial"/>
              <a:buNone/>
            </a:pPr>
            <a:r>
              <a:rPr b="1" lang="es" sz="1350">
                <a:solidFill>
                  <a:srgbClr val="494949"/>
                </a:solidFill>
                <a:highlight>
                  <a:srgbClr val="FCFCFC"/>
                </a:highlight>
              </a:rPr>
              <a:t>Paso 3:</a:t>
            </a:r>
            <a:r>
              <a:rPr lang="es" sz="1350">
                <a:solidFill>
                  <a:srgbClr val="494949"/>
                </a:solidFill>
                <a:highlight>
                  <a:srgbClr val="FCFCFC"/>
                </a:highlight>
              </a:rPr>
              <a:t> Borrar caché y coockies.  </a:t>
            </a:r>
            <a:r>
              <a:rPr b="1" lang="es" sz="1350">
                <a:solidFill>
                  <a:srgbClr val="494949"/>
                </a:solidFill>
                <a:highlight>
                  <a:srgbClr val="FCFCFC"/>
                </a:highlight>
              </a:rPr>
              <a:t>Paso 4: </a:t>
            </a:r>
            <a:r>
              <a:rPr lang="es" sz="1350">
                <a:solidFill>
                  <a:srgbClr val="494949"/>
                </a:solidFill>
                <a:highlight>
                  <a:srgbClr val="FCFCFC"/>
                </a:highlight>
              </a:rPr>
              <a:t>Reinicia la computadora en "Modo a prueba de fallos"  </a:t>
            </a:r>
            <a:r>
              <a:rPr b="1" lang="es" sz="1350">
                <a:solidFill>
                  <a:srgbClr val="494949"/>
                </a:solidFill>
                <a:highlight>
                  <a:srgbClr val="FCFCFC"/>
                </a:highlight>
              </a:rPr>
              <a:t>Paso 5: d</a:t>
            </a:r>
            <a:r>
              <a:rPr lang="es" sz="1350">
                <a:solidFill>
                  <a:srgbClr val="494949"/>
                </a:solidFill>
                <a:highlight>
                  <a:srgbClr val="FCFCFC"/>
                </a:highlight>
              </a:rPr>
              <a:t>eshabilites la Restauración de Sistema o el "System Restore". Algunas veces los virus pueden esconder archivos en la Restauración de Sistema . </a:t>
            </a:r>
            <a:r>
              <a:rPr b="1" lang="es" sz="1350">
                <a:solidFill>
                  <a:srgbClr val="494949"/>
                </a:solidFill>
                <a:highlight>
                  <a:srgbClr val="FCFCFC"/>
                </a:highlight>
              </a:rPr>
              <a:t>Paso 6</a:t>
            </a:r>
            <a:r>
              <a:rPr lang="es" sz="1350">
                <a:solidFill>
                  <a:srgbClr val="494949"/>
                </a:solidFill>
                <a:highlight>
                  <a:srgbClr val="FCFCFC"/>
                </a:highlight>
              </a:rPr>
              <a:t>: haz un escaneo completo de la computadora. </a:t>
            </a:r>
            <a:r>
              <a:rPr b="1" lang="es" sz="1350">
                <a:solidFill>
                  <a:srgbClr val="494949"/>
                </a:solidFill>
                <a:highlight>
                  <a:srgbClr val="FCFCFC"/>
                </a:highlight>
              </a:rPr>
              <a:t>Paso 7</a:t>
            </a:r>
            <a:r>
              <a:rPr lang="es" sz="1350">
                <a:solidFill>
                  <a:srgbClr val="494949"/>
                </a:solidFill>
                <a:highlight>
                  <a:srgbClr val="FCFCFC"/>
                </a:highlight>
              </a:rPr>
              <a:t>: Si ves que el antivirus tiene problemas para remover un virus tienes que ejecutar MSCONFIG. </a:t>
            </a:r>
            <a:r>
              <a:rPr b="1" lang="es" sz="1350">
                <a:solidFill>
                  <a:srgbClr val="494949"/>
                </a:solidFill>
                <a:highlight>
                  <a:srgbClr val="FCFCFC"/>
                </a:highlight>
              </a:rPr>
              <a:t>Paso 8</a:t>
            </a:r>
            <a:r>
              <a:rPr lang="es" sz="1350">
                <a:solidFill>
                  <a:srgbClr val="494949"/>
                </a:solidFill>
                <a:highlight>
                  <a:srgbClr val="FCFCFC"/>
                </a:highlight>
              </a:rPr>
              <a:t>: Luego de que todos los virus hayan sido puestos en cuarentena o removidos reinicia la PC, conéctate a internet y ejecuta Windows Update para descargar aquellas actualizaciones que sean recomendadas para tu equipo. </a:t>
            </a:r>
            <a:r>
              <a:rPr b="1" lang="es" sz="1450">
                <a:solidFill>
                  <a:srgbClr val="494949"/>
                </a:solidFill>
                <a:highlight>
                  <a:srgbClr val="FCFCFC"/>
                </a:highlight>
              </a:rPr>
              <a:t>Paso 9</a:t>
            </a:r>
            <a:r>
              <a:rPr lang="es" sz="1450">
                <a:solidFill>
                  <a:srgbClr val="494949"/>
                </a:solidFill>
                <a:highlight>
                  <a:srgbClr val="FCFCFC"/>
                </a:highlight>
              </a:rPr>
              <a:t>: </a:t>
            </a:r>
            <a:r>
              <a:rPr lang="es" sz="1300">
                <a:solidFill>
                  <a:srgbClr val="202124"/>
                </a:solidFill>
                <a:highlight>
                  <a:srgbClr val="FFFFFF"/>
                </a:highlight>
              </a:rPr>
              <a:t>Windows, en su página oficial recomienda que utilicemos una herramienta anti-spyware para proceder a la búsqueda y eliminación del programa espía.</a:t>
            </a:r>
            <a:endParaRPr sz="1450">
              <a:solidFill>
                <a:srgbClr val="494949"/>
              </a:solidFill>
              <a:highlight>
                <a:srgbClr val="FCFCF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27" name="Google Shape;127;p27"/>
          <p:cNvSpPr txBox="1"/>
          <p:nvPr/>
        </p:nvSpPr>
        <p:spPr>
          <a:xfrm>
            <a:off x="675500" y="775175"/>
            <a:ext cx="7633200" cy="4340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¿Qué tipo de amenaza es?</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Malware, de tipo troyano.</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¿Cómo comienza y cómo se propaga esta amenaza?</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Comienza con  email (phishing), se registra bajo el nombre de </a:t>
            </a:r>
            <a:r>
              <a:rPr lang="es" sz="1600">
                <a:solidFill>
                  <a:srgbClr val="3F3F3F"/>
                </a:solidFill>
                <a:latin typeface="Open Sans"/>
                <a:ea typeface="Open Sans"/>
                <a:cs typeface="Open Sans"/>
                <a:sym typeface="Open Sans"/>
              </a:rPr>
              <a:t>algún</a:t>
            </a:r>
            <a:r>
              <a:rPr lang="es" sz="1600">
                <a:solidFill>
                  <a:srgbClr val="3F3F3F"/>
                </a:solidFill>
                <a:latin typeface="Open Sans"/>
                <a:ea typeface="Open Sans"/>
                <a:cs typeface="Open Sans"/>
                <a:sym typeface="Open Sans"/>
              </a:rPr>
              <a:t> servicio y empieza a ejecutar scripts, se conecta a un servidor y solicita comandos.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33" name="Google Shape;133;p28"/>
          <p:cNvSpPr txBox="1"/>
          <p:nvPr/>
        </p:nvSpPr>
        <p:spPr>
          <a:xfrm>
            <a:off x="605600" y="695275"/>
            <a:ext cx="7633200" cy="512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¿Hay más de una amenaza aplicada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Si, 2 normalmente una técnica de backdoor y otra de acceso remoto, suelen nombrarlos como BalkanDoor y BalkanRAT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b="1" lang="es" sz="1600">
                <a:solidFill>
                  <a:srgbClr val="3F3F3F"/>
                </a:solidFill>
                <a:latin typeface="Open Sans"/>
                <a:ea typeface="Open Sans"/>
                <a:cs typeface="Open Sans"/>
                <a:sym typeface="Open Sans"/>
              </a:rPr>
              <a:t>¿Qué solución o medida recomendarían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No abrir correos sospechosos, examinar los archivos y enlaces adjuntos, y mantener actualizados los equipos y los sistemas de seguridad</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139" name="Google Shape;139;p29"/>
          <p:cNvSpPr txBox="1"/>
          <p:nvPr/>
        </p:nvSpPr>
        <p:spPr>
          <a:xfrm>
            <a:off x="698875" y="806475"/>
            <a:ext cx="7633200" cy="4879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000">
                <a:solidFill>
                  <a:srgbClr val="3F3F3F"/>
                </a:solidFill>
                <a:latin typeface="Open Sans"/>
                <a:ea typeface="Open Sans"/>
                <a:cs typeface="Open Sans"/>
                <a:sym typeface="Open Sans"/>
              </a:rPr>
              <a:t>&lt;</a:t>
            </a:r>
            <a:r>
              <a:rPr lang="es" sz="1000">
                <a:solidFill>
                  <a:srgbClr val="3F3F3F"/>
                </a:solidFill>
                <a:latin typeface="Open Sans"/>
                <a:ea typeface="Open Sans"/>
                <a:cs typeface="Open Sans"/>
                <a:sym typeface="Open Sans"/>
              </a:rPr>
              <a:t>https://www.welivesecurity.com/la-es/2021/07/05/ataque-masivo-ransomware-revil-comprometio-mas-1000-companias-mundo/</a:t>
            </a:r>
            <a:r>
              <a:rPr lang="es" sz="1000">
                <a:solidFill>
                  <a:srgbClr val="3F3F3F"/>
                </a:solidFill>
                <a:latin typeface="Open Sans"/>
                <a:ea typeface="Open Sans"/>
                <a:cs typeface="Open Sans"/>
                <a:sym typeface="Open Sans"/>
              </a:rPr>
              <a:t>&gt;</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Rasomware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r>
              <a:rPr lang="es" sz="1200">
                <a:solidFill>
                  <a:srgbClr val="3F3F3F"/>
                </a:solidFill>
                <a:latin typeface="Open Sans"/>
                <a:ea typeface="Open Sans"/>
                <a:cs typeface="Open Sans"/>
                <a:sym typeface="Open Sans"/>
              </a:rPr>
              <a:t>Comienza </a:t>
            </a:r>
            <a:r>
              <a:rPr lang="es" sz="1200">
                <a:solidFill>
                  <a:srgbClr val="3F3F3F"/>
                </a:solidFill>
                <a:latin typeface="Open Sans"/>
                <a:ea typeface="Open Sans"/>
                <a:cs typeface="Open Sans"/>
                <a:sym typeface="Open Sans"/>
              </a:rPr>
              <a:t>a través</a:t>
            </a:r>
            <a:r>
              <a:rPr lang="es" sz="1200">
                <a:solidFill>
                  <a:srgbClr val="3F3F3F"/>
                </a:solidFill>
                <a:latin typeface="Open Sans"/>
                <a:ea typeface="Open Sans"/>
                <a:cs typeface="Open Sans"/>
                <a:sym typeface="Open Sans"/>
              </a:rPr>
              <a:t> de</a:t>
            </a:r>
            <a:r>
              <a:rPr lang="es" sz="1600">
                <a:solidFill>
                  <a:srgbClr val="3F3F3F"/>
                </a:solidFill>
                <a:latin typeface="Open Sans"/>
                <a:ea typeface="Open Sans"/>
                <a:cs typeface="Open Sans"/>
                <a:sym typeface="Open Sans"/>
              </a:rPr>
              <a:t>  </a:t>
            </a:r>
            <a:r>
              <a:rPr lang="es" sz="1200">
                <a:solidFill>
                  <a:srgbClr val="3F3F3F"/>
                </a:solidFill>
                <a:latin typeface="Open Sans"/>
                <a:ea typeface="Open Sans"/>
                <a:cs typeface="Open Sans"/>
                <a:sym typeface="Open Sans"/>
              </a:rPr>
              <a:t>una </a:t>
            </a:r>
            <a:r>
              <a:rPr lang="es" sz="1200">
                <a:solidFill>
                  <a:srgbClr val="3F3F3F"/>
                </a:solidFill>
                <a:latin typeface="Open Sans"/>
                <a:ea typeface="Open Sans"/>
                <a:cs typeface="Open Sans"/>
                <a:sym typeface="Open Sans"/>
              </a:rPr>
              <a:t>actualización</a:t>
            </a:r>
            <a:r>
              <a:rPr lang="es" sz="1200">
                <a:solidFill>
                  <a:srgbClr val="3F3F3F"/>
                </a:solidFill>
                <a:latin typeface="Open Sans"/>
                <a:ea typeface="Open Sans"/>
                <a:cs typeface="Open Sans"/>
                <a:sym typeface="Open Sans"/>
              </a:rPr>
              <a:t> de una empresa de IT  que daba soporte a muchas otras empresas.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a:t>
            </a:r>
            <a:r>
              <a:rPr lang="es" sz="1200">
                <a:solidFill>
                  <a:srgbClr val="3F3F3F"/>
                </a:solidFill>
                <a:latin typeface="Open Sans"/>
                <a:ea typeface="Open Sans"/>
                <a:cs typeface="Open Sans"/>
                <a:sym typeface="Open Sans"/>
              </a:rPr>
              <a:t>La </a:t>
            </a:r>
            <a:r>
              <a:rPr lang="es" sz="1200">
                <a:solidFill>
                  <a:srgbClr val="3F3F3F"/>
                </a:solidFill>
                <a:latin typeface="Open Sans"/>
                <a:ea typeface="Open Sans"/>
                <a:cs typeface="Open Sans"/>
                <a:sym typeface="Open Sans"/>
              </a:rPr>
              <a:t>única</a:t>
            </a:r>
            <a:r>
              <a:rPr lang="es" sz="1200">
                <a:solidFill>
                  <a:srgbClr val="3F3F3F"/>
                </a:solidFill>
                <a:latin typeface="Open Sans"/>
                <a:ea typeface="Open Sans"/>
                <a:cs typeface="Open Sans"/>
                <a:sym typeface="Open Sans"/>
              </a:rPr>
              <a:t> amenaza fue la </a:t>
            </a:r>
            <a:r>
              <a:rPr b="1" lang="es" sz="1200">
                <a:solidFill>
                  <a:srgbClr val="3F3F3F"/>
                </a:solidFill>
                <a:latin typeface="Open Sans"/>
                <a:ea typeface="Open Sans"/>
                <a:cs typeface="Open Sans"/>
                <a:sym typeface="Open Sans"/>
              </a:rPr>
              <a:t>Rasomware.</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535353"/>
                </a:solidFill>
              </a:rPr>
              <a:t>No actualizar los servidores ni equipos, desconectar el equipo o equipos del servidor, utilizar herramienta de analisis que provee la empresa.</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a:t>
            </a:r>
            <a:endParaRPr b="1" u="sng"/>
          </a:p>
        </p:txBody>
      </p:sp>
      <p:sp>
        <p:nvSpPr>
          <p:cNvPr id="145" name="Google Shape;145;p30"/>
          <p:cNvSpPr txBox="1"/>
          <p:nvPr/>
        </p:nvSpPr>
        <p:spPr>
          <a:xfrm>
            <a:off x="766075" y="746375"/>
            <a:ext cx="7633200" cy="4186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Nota:</a:t>
            </a:r>
            <a:r>
              <a:rPr b="1" lang="es" sz="1000">
                <a:solidFill>
                  <a:srgbClr val="3F3F3F"/>
                </a:solidFill>
                <a:latin typeface="Open Sans"/>
                <a:ea typeface="Open Sans"/>
                <a:cs typeface="Open Sans"/>
                <a:sym typeface="Open Sans"/>
              </a:rPr>
              <a:t>https://www.welivesecurity.com/la-es/2021/05/11/ataque-ransomware-compania-oleoducto-colonia-pipeline-afecta-suministro-combustible-estados-unidos/</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tipo de amenaza es?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Ransomware</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¿Cómo comienza y cómo se propaga esta amenaza?</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A</a:t>
            </a:r>
            <a:r>
              <a:rPr b="1" lang="es" sz="1000">
                <a:solidFill>
                  <a:srgbClr val="3F3F3F"/>
                </a:solidFill>
                <a:latin typeface="Open Sans"/>
                <a:ea typeface="Open Sans"/>
                <a:cs typeface="Open Sans"/>
                <a:sym typeface="Open Sans"/>
              </a:rPr>
              <a:t>taques de fuerza bruta a las credenciales del RDP</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¿Hay más de una amenaza aplicada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No</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solución o medida recomendarían ?</a:t>
            </a:r>
            <a:endParaRPr sz="800"/>
          </a:p>
          <a:p>
            <a:pPr indent="0" lvl="0" marL="0" rtl="0" algn="l">
              <a:spcBef>
                <a:spcPts val="600"/>
              </a:spcBef>
              <a:spcAft>
                <a:spcPts val="0"/>
              </a:spcAft>
              <a:buNone/>
            </a:pPr>
            <a:r>
              <a:rPr lang="es" sz="1100"/>
              <a:t>Que siempre tengan backups actualizados en la nube. (Preventivo)</a:t>
            </a:r>
            <a:endParaRPr sz="1100"/>
          </a:p>
          <a:p>
            <a:pPr indent="0" lvl="0" marL="0" rtl="0" algn="l">
              <a:spcBef>
                <a:spcPts val="600"/>
              </a:spcBef>
              <a:spcAft>
                <a:spcPts val="0"/>
              </a:spcAft>
              <a:buNone/>
            </a:pPr>
            <a:r>
              <a:rPr lang="es" sz="1100"/>
              <a:t>Generar una intranet </a:t>
            </a:r>
            <a:r>
              <a:rPr lang="es" sz="1100">
                <a:solidFill>
                  <a:schemeClr val="dk1"/>
                </a:solidFill>
              </a:rPr>
              <a:t>(Preventivo)</a:t>
            </a:r>
            <a:endParaRPr sz="1100"/>
          </a:p>
          <a:p>
            <a:pPr indent="0" lvl="0" marL="0" rtl="0" algn="l">
              <a:spcBef>
                <a:spcPts val="600"/>
              </a:spcBef>
              <a:spcAft>
                <a:spcPts val="0"/>
              </a:spcAft>
              <a:buNone/>
            </a:pPr>
            <a:r>
              <a:rPr lang="es" sz="1100"/>
              <a:t>Tener actualizado el antivirus </a:t>
            </a:r>
            <a:r>
              <a:rPr lang="es" sz="1100">
                <a:solidFill>
                  <a:schemeClr val="dk1"/>
                </a:solidFill>
              </a:rPr>
              <a:t>(Preventivo)</a:t>
            </a:r>
            <a:endParaRPr sz="1100">
              <a:solidFill>
                <a:schemeClr val="dk1"/>
              </a:solidFill>
            </a:endParaRPr>
          </a:p>
          <a:p>
            <a:pPr indent="0" lvl="0" marL="0" rtl="0" algn="l">
              <a:spcBef>
                <a:spcPts val="600"/>
              </a:spcBef>
              <a:spcAft>
                <a:spcPts val="0"/>
              </a:spcAft>
              <a:buNone/>
            </a:pPr>
            <a:r>
              <a:rPr lang="es" sz="1100">
                <a:solidFill>
                  <a:schemeClr val="dk1"/>
                </a:solidFill>
              </a:rPr>
              <a:t>Apagarlos equipos (Reactivos) </a:t>
            </a:r>
            <a:endParaRPr sz="1100">
              <a:solidFill>
                <a:schemeClr val="dk1"/>
              </a:solidFill>
            </a:endParaRPr>
          </a:p>
          <a:p>
            <a:pPr indent="0" lvl="0" marL="0" rtl="0" algn="l">
              <a:spcBef>
                <a:spcPts val="600"/>
              </a:spcBef>
              <a:spcAft>
                <a:spcPts val="0"/>
              </a:spcAft>
              <a:buNone/>
            </a:pPr>
            <a:r>
              <a:rPr lang="es" sz="1100">
                <a:solidFill>
                  <a:schemeClr val="dk1"/>
                </a:solidFill>
              </a:rPr>
              <a:t>Pasar antivirus. (Reactivos)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51" name="Google Shape;151;p31"/>
          <p:cNvSpPr txBox="1"/>
          <p:nvPr/>
        </p:nvSpPr>
        <p:spPr>
          <a:xfrm>
            <a:off x="704650" y="628050"/>
            <a:ext cx="7633200" cy="4694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Nota : </a:t>
            </a:r>
            <a:r>
              <a:rPr lang="es" sz="800" u="sng">
                <a:solidFill>
                  <a:schemeClr val="hlink"/>
                </a:solidFill>
                <a:latin typeface="Rajdhani"/>
                <a:ea typeface="Rajdhani"/>
                <a:cs typeface="Rajdhani"/>
                <a:sym typeface="Rajdhani"/>
                <a:hlinkClick r:id="rId3"/>
              </a:rPr>
              <a:t>Ver información</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¿Qué tipo de amenaza es?  </a:t>
            </a:r>
            <a:r>
              <a:rPr b="1" lang="es" sz="800">
                <a:solidFill>
                  <a:srgbClr val="3F3F3F"/>
                </a:solidFill>
                <a:latin typeface="Rajdhani"/>
                <a:ea typeface="Rajdhani"/>
                <a:cs typeface="Rajdhani"/>
                <a:sym typeface="Rajdhani"/>
              </a:rPr>
              <a:t>Phishing</a:t>
            </a:r>
            <a:endParaRPr b="1" sz="800">
              <a:solidFill>
                <a:srgbClr val="3F3F3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¿Cómo comienza y cómo se propaga esta amenaza?</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chemeClr val="dk1"/>
                </a:solidFill>
                <a:latin typeface="Rajdhani"/>
                <a:ea typeface="Rajdhani"/>
                <a:cs typeface="Rajdhani"/>
                <a:sym typeface="Rajdhani"/>
              </a:rPr>
              <a:t>Comienza con la suplantación de una compañía famosa, en este caso de un servicio que cada vez se vuelve parte de la canasta familiar, se propaga a través de correo electrónico, las personas mal intencionadas tienen acceso a bases de datos con direcciones electrónicas que les permiten iniciar la búsqueda de sus víctimas.</a:t>
            </a:r>
            <a:endParaRPr sz="800">
              <a:solidFill>
                <a:schemeClr val="dk1"/>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¿Hay más de una amenaza aplicada ? </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333333"/>
                </a:solidFill>
                <a:latin typeface="Rajdhani"/>
                <a:ea typeface="Rajdhani"/>
                <a:cs typeface="Rajdhani"/>
                <a:sym typeface="Rajdhani"/>
              </a:rPr>
              <a:t>No</a:t>
            </a:r>
            <a:endParaRPr sz="800">
              <a:solidFill>
                <a:srgbClr val="333333"/>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¿Qué solución o medida recomendarían ?</a:t>
            </a:r>
            <a:endParaRPr sz="800">
              <a:solidFill>
                <a:srgbClr val="0000FF"/>
              </a:solidFill>
              <a:latin typeface="Rajdhani"/>
              <a:ea typeface="Rajdhani"/>
              <a:cs typeface="Rajdhani"/>
              <a:sym typeface="Rajdhani"/>
            </a:endParaRPr>
          </a:p>
          <a:p>
            <a:pPr indent="-279400" lvl="0" marL="457200" rtl="0" algn="l">
              <a:lnSpc>
                <a:spcPct val="200000"/>
              </a:lnSpc>
              <a:spcBef>
                <a:spcPts val="0"/>
              </a:spcBef>
              <a:spcAft>
                <a:spcPts val="0"/>
              </a:spcAft>
              <a:buClr>
                <a:srgbClr val="3F3F3F"/>
              </a:buClr>
              <a:buSzPts val="800"/>
              <a:buFont typeface="Rajdhani"/>
              <a:buChar char="●"/>
            </a:pPr>
            <a:r>
              <a:rPr lang="es" sz="800">
                <a:solidFill>
                  <a:srgbClr val="3F3F3F"/>
                </a:solidFill>
                <a:latin typeface="Rajdhani"/>
                <a:ea typeface="Rajdhani"/>
                <a:cs typeface="Rajdhani"/>
                <a:sym typeface="Rajdhani"/>
              </a:rPr>
              <a:t>El  usuario debe validar la procedencia del correo revisando el dominio desde donde llega la </a:t>
            </a:r>
            <a:r>
              <a:rPr lang="es" sz="800">
                <a:solidFill>
                  <a:srgbClr val="3F3F3F"/>
                </a:solidFill>
                <a:latin typeface="Rajdhani"/>
                <a:ea typeface="Rajdhani"/>
                <a:cs typeface="Rajdhani"/>
                <a:sym typeface="Rajdhani"/>
              </a:rPr>
              <a:t>información</a:t>
            </a:r>
            <a:endParaRPr sz="800">
              <a:solidFill>
                <a:srgbClr val="3F3F3F"/>
              </a:solidFill>
              <a:latin typeface="Rajdhani"/>
              <a:ea typeface="Rajdhani"/>
              <a:cs typeface="Rajdhani"/>
              <a:sym typeface="Rajdhani"/>
            </a:endParaRPr>
          </a:p>
          <a:p>
            <a:pPr indent="-279400" lvl="0" marL="457200" rtl="0" algn="l">
              <a:lnSpc>
                <a:spcPct val="200000"/>
              </a:lnSpc>
              <a:spcBef>
                <a:spcPts val="0"/>
              </a:spcBef>
              <a:spcAft>
                <a:spcPts val="0"/>
              </a:spcAft>
              <a:buClr>
                <a:srgbClr val="3F3F3F"/>
              </a:buClr>
              <a:buSzPts val="800"/>
              <a:buFont typeface="Rajdhani"/>
              <a:buChar char="●"/>
            </a:pPr>
            <a:r>
              <a:rPr lang="es" sz="800">
                <a:solidFill>
                  <a:srgbClr val="3F3F3F"/>
                </a:solidFill>
                <a:latin typeface="Rajdhani"/>
                <a:ea typeface="Rajdhani"/>
                <a:cs typeface="Rajdhani"/>
                <a:sym typeface="Rajdhani"/>
              </a:rPr>
              <a:t>Abstenerse de dar clic en los enlaces llamativos</a:t>
            </a:r>
            <a:endParaRPr sz="800">
              <a:solidFill>
                <a:srgbClr val="3F3F3F"/>
              </a:solidFill>
              <a:latin typeface="Rajdhani"/>
              <a:ea typeface="Rajdhani"/>
              <a:cs typeface="Rajdhani"/>
              <a:sym typeface="Rajdhani"/>
            </a:endParaRPr>
          </a:p>
          <a:p>
            <a:pPr indent="0" lvl="0" marL="457200" rtl="0" algn="l">
              <a:lnSpc>
                <a:spcPct val="200000"/>
              </a:lnSpc>
              <a:spcBef>
                <a:spcPts val="0"/>
              </a:spcBef>
              <a:spcAft>
                <a:spcPts val="0"/>
              </a:spcAft>
              <a:buNone/>
            </a:pPr>
            <a:r>
              <a:t/>
            </a:r>
            <a:endParaRPr sz="800">
              <a:solidFill>
                <a:srgbClr val="3F3F3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rPr b="1" lang="es" sz="800">
                <a:solidFill>
                  <a:srgbClr val="0000FF"/>
                </a:solidFill>
                <a:latin typeface="Rajdhani"/>
                <a:ea typeface="Rajdhani"/>
                <a:cs typeface="Rajdhani"/>
                <a:sym typeface="Rajdhani"/>
              </a:rPr>
              <a:t>Integrantes:</a:t>
            </a:r>
            <a:r>
              <a:rPr lang="es" sz="800">
                <a:solidFill>
                  <a:srgbClr val="0000FF"/>
                </a:solidFill>
                <a:latin typeface="Rajdhani"/>
                <a:ea typeface="Rajdhani"/>
                <a:cs typeface="Rajdhani"/>
                <a:sym typeface="Rajdhani"/>
              </a:rPr>
              <a:t> </a:t>
            </a:r>
            <a:r>
              <a:rPr lang="es" sz="800">
                <a:solidFill>
                  <a:schemeClr val="dk1"/>
                </a:solidFill>
                <a:latin typeface="Rajdhani"/>
                <a:ea typeface="Rajdhani"/>
                <a:cs typeface="Rajdhani"/>
                <a:sym typeface="Rajdhani"/>
              </a:rPr>
              <a:t>LuzMila Camacho, Melina Septur ,Sole Caudana  y Andres Lopez</a:t>
            </a:r>
            <a:endParaRPr sz="800">
              <a:solidFill>
                <a:schemeClr val="dk1"/>
              </a:solidFill>
              <a:latin typeface="Open Sans"/>
              <a:ea typeface="Open Sans"/>
              <a:cs typeface="Open Sans"/>
              <a:sym typeface="Open Sans"/>
            </a:endParaRPr>
          </a:p>
          <a:p>
            <a:pPr indent="0" lvl="0" marL="0" rtl="0" algn="l">
              <a:spcBef>
                <a:spcPts val="600"/>
              </a:spcBef>
              <a:spcAft>
                <a:spcPts val="0"/>
              </a:spcAft>
              <a:buNone/>
            </a:pPr>
            <a:r>
              <a:t/>
            </a:r>
            <a:endParaRPr sz="800"/>
          </a:p>
          <a:p>
            <a:pPr indent="0" lvl="0" marL="0" rtl="0" algn="l">
              <a:spcBef>
                <a:spcPts val="0"/>
              </a:spcBef>
              <a:spcAft>
                <a:spcPts val="0"/>
              </a:spcAft>
              <a:buNone/>
            </a:pPr>
            <a:r>
              <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57" name="Google Shape;157;p32"/>
          <p:cNvSpPr txBox="1"/>
          <p:nvPr/>
        </p:nvSpPr>
        <p:spPr>
          <a:xfrm>
            <a:off x="766075" y="669275"/>
            <a:ext cx="7633200" cy="3894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Nota :</a:t>
            </a:r>
            <a:r>
              <a:rPr lang="es" sz="1300">
                <a:solidFill>
                  <a:srgbClr val="3F3F3F"/>
                </a:solidFill>
                <a:latin typeface="Open Sans"/>
                <a:ea typeface="Open Sans"/>
                <a:cs typeface="Open Sans"/>
                <a:sym typeface="Open Sans"/>
              </a:rPr>
              <a:t> </a:t>
            </a:r>
            <a:r>
              <a:rPr lang="es" sz="1300" u="sng">
                <a:solidFill>
                  <a:schemeClr val="hlink"/>
                </a:solidFill>
                <a:latin typeface="Open Sans"/>
                <a:ea typeface="Open Sans"/>
                <a:cs typeface="Open Sans"/>
                <a:sym typeface="Open Sans"/>
                <a:hlinkClick r:id="rId3"/>
              </a:rPr>
              <a:t>Link</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tipo de amenaza es? </a:t>
            </a:r>
            <a:r>
              <a:rPr lang="es" sz="1300" u="sng">
                <a:solidFill>
                  <a:schemeClr val="hlink"/>
                </a:solidFill>
                <a:latin typeface="Open Sans"/>
                <a:ea typeface="Open Sans"/>
                <a:cs typeface="Open Sans"/>
                <a:sym typeface="Open Sans"/>
                <a:hlinkClick r:id="rId4"/>
              </a:rPr>
              <a:t>Phishing.</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¿Cómo comienza y cómo se propaga esta amenaza?</a:t>
            </a:r>
            <a:r>
              <a:rPr lang="es" sz="1300">
                <a:solidFill>
                  <a:srgbClr val="3F3F3F"/>
                </a:solidFill>
                <a:latin typeface="Open Sans"/>
                <a:ea typeface="Open Sans"/>
                <a:cs typeface="Open Sans"/>
                <a:sym typeface="Open Sans"/>
              </a:rPr>
              <a:t> Comienza con una serie de preguntas que los usuarios van respondiendo y se propaga compartiendo el contenido entre usuarios.</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¿Hay más de una amenaza aplicada ?</a:t>
            </a:r>
            <a:r>
              <a:rPr lang="es" sz="1300">
                <a:solidFill>
                  <a:srgbClr val="3F3F3F"/>
                </a:solidFill>
                <a:latin typeface="Open Sans"/>
                <a:ea typeface="Open Sans"/>
                <a:cs typeface="Open Sans"/>
                <a:sym typeface="Open Sans"/>
              </a:rPr>
              <a:t> La amenaza aplicada es contra la identidad del usuario.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solución o medida recomendarían ? </a:t>
            </a:r>
            <a:r>
              <a:rPr lang="es" sz="1300">
                <a:solidFill>
                  <a:srgbClr val="3F3F3F"/>
                </a:solidFill>
                <a:latin typeface="Open Sans"/>
                <a:ea typeface="Open Sans"/>
                <a:cs typeface="Open Sans"/>
                <a:sym typeface="Open Sans"/>
              </a:rPr>
              <a:t>Verificar dominio, protocolo seguro https , verificar el contenido en la medida en que se pueda, no entrar a entidades bancarias por link , mantener actualizado los browser, etc.</a:t>
            </a:r>
            <a:endParaRPr sz="11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3" name="Google Shape;163;p33"/>
          <p:cNvSpPr txBox="1"/>
          <p:nvPr/>
        </p:nvSpPr>
        <p:spPr>
          <a:xfrm>
            <a:off x="755400" y="546875"/>
            <a:ext cx="7633200" cy="3601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600" u="sng">
                <a:solidFill>
                  <a:schemeClr val="hlink"/>
                </a:solidFill>
                <a:latin typeface="Open Sans"/>
                <a:ea typeface="Open Sans"/>
                <a:cs typeface="Open Sans"/>
                <a:sym typeface="Open Sans"/>
                <a:hlinkClick r:id="rId3"/>
              </a:rPr>
              <a:t>https://www.welivesecurity.com/la-es/2020/07/27/club-premier-league-cerca-perder-millon-libras-estafa/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Business Email Compromise (BEC)</a:t>
            </a:r>
            <a:r>
              <a:rPr lang="es">
                <a:solidFill>
                  <a:srgbClr val="3F3F3F"/>
                </a:solidFill>
                <a:latin typeface="Open Sans"/>
                <a:ea typeface="Open Sans"/>
                <a:cs typeface="Open Sans"/>
                <a:sym typeface="Open Sans"/>
              </a:rPr>
              <a:t>, forma de delito cibernético que utiliza el fraude por correo electrónico para sus ataques.</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¿Cómo comienza y cómo se propaga esta amenaza? → Inició a través de un correo electrónico con el que suplantaron la identidad del Director del Club, luego intentaron concretar una negociación de transferencia, la cual fue frustrada por uno de los Bancos.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a:t>
            </a:r>
            <a:endParaRPr b="1" u="sng"/>
          </a:p>
        </p:txBody>
      </p:sp>
      <p:sp>
        <p:nvSpPr>
          <p:cNvPr id="62" name="Google Shape;62;p16"/>
          <p:cNvSpPr txBox="1"/>
          <p:nvPr/>
        </p:nvSpPr>
        <p:spPr>
          <a:xfrm>
            <a:off x="755400" y="982400"/>
            <a:ext cx="7633200" cy="346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https://revistabyte.es/ciberseguridad/ryuk-ministerio-de-trabajo/</a:t>
            </a:r>
            <a:r>
              <a:rPr lang="es" sz="1200">
                <a:solidFill>
                  <a:srgbClr val="3F3F3F"/>
                </a:solidFill>
                <a:latin typeface="Open Sans"/>
                <a:ea typeface="Open Sans"/>
                <a:cs typeface="Open Sans"/>
                <a:sym typeface="Open Sans"/>
              </a:rPr>
              <a:t>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tipo de amenaza es?</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Ransomware: por nombre Ryuk es el encargado de encriptar todos los datos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4C4C4C"/>
                </a:solidFill>
                <a:highlight>
                  <a:srgbClr val="FFFFFF"/>
                </a:highlight>
                <a:latin typeface="Verdana"/>
                <a:ea typeface="Verdana"/>
                <a:cs typeface="Verdana"/>
                <a:sym typeface="Verdana"/>
              </a:rPr>
              <a:t>hace imposible la restauración del sistema.</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¿Cómo comienza y cómo se propaga esta amenaza?</a:t>
            </a:r>
            <a:endParaRPr sz="1200">
              <a:solidFill>
                <a:srgbClr val="3F3F3F"/>
              </a:solidFill>
              <a:latin typeface="Open Sans"/>
              <a:ea typeface="Open Sans"/>
              <a:cs typeface="Open Sans"/>
              <a:sym typeface="Open Sans"/>
            </a:endParaRPr>
          </a:p>
          <a:p>
            <a:pPr indent="-304800" lvl="0" marL="457200" rtl="0" algn="l">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Ryuk necesita ayuda de otros virus para iniciar Emotet y  trickbot y tiempo para contaminar la red.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Se propaga a través del correo electrónico con suplantación de identidad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b="1" lang="es" sz="1200">
                <a:solidFill>
                  <a:srgbClr val="4C4C4C"/>
                </a:solidFill>
                <a:highlight>
                  <a:srgbClr val="FFFFFF"/>
                </a:highlight>
                <a:latin typeface="Verdana"/>
                <a:ea typeface="Verdana"/>
                <a:cs typeface="Verdana"/>
                <a:sym typeface="Verdana"/>
              </a:rPr>
              <a:t>Trickbot</a:t>
            </a:r>
            <a:r>
              <a:rPr lang="es" sz="1200">
                <a:solidFill>
                  <a:srgbClr val="4C4C4C"/>
                </a:solidFill>
                <a:highlight>
                  <a:srgbClr val="FFFFFF"/>
                </a:highlight>
                <a:latin typeface="Verdana"/>
                <a:ea typeface="Verdana"/>
                <a:cs typeface="Verdana"/>
                <a:sym typeface="Verdana"/>
              </a:rPr>
              <a:t>, que se encarga de los ataques laterales, entre otros, el robo de las credenciales de inicio de sesión</a:t>
            </a:r>
            <a:endParaRPr sz="1200">
              <a:solidFill>
                <a:srgbClr val="4C4C4C"/>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¿Hay más de una amenaza aplicada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Emotec: Ataque de phishing</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Trickbot: que se encarga de los ataques laterales. Como el robo de credenciales.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solución o medida recomendarían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Actualizar frecuentemente el SO.</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Respaldar la información con regularidad.</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9" name="Google Shape;169;p34"/>
          <p:cNvSpPr txBox="1"/>
          <p:nvPr/>
        </p:nvSpPr>
        <p:spPr>
          <a:xfrm>
            <a:off x="755400" y="546875"/>
            <a:ext cx="7633200" cy="4402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¿Hay más de una amenaza aplicada ? → No, lo que se menciona en el artículo son otros casos de referencia de ataques cibernéticos donde utilizaron </a:t>
            </a:r>
            <a:r>
              <a:rPr b="1" lang="es">
                <a:solidFill>
                  <a:srgbClr val="3F3F3F"/>
                </a:solidFill>
                <a:latin typeface="Open Sans"/>
                <a:ea typeface="Open Sans"/>
                <a:cs typeface="Open Sans"/>
                <a:sym typeface="Open Sans"/>
              </a:rPr>
              <a:t>Ransomware.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solución o medida recomendarían ? </a:t>
            </a:r>
            <a:r>
              <a:rPr lang="es" sz="1600">
                <a:solidFill>
                  <a:srgbClr val="3F3F3F"/>
                </a:solidFill>
                <a:latin typeface="Open Sans"/>
                <a:ea typeface="Open Sans"/>
                <a:cs typeface="Open Sans"/>
                <a:sym typeface="Open Sans"/>
              </a:rPr>
              <a:t>→ </a:t>
            </a:r>
            <a:r>
              <a:rPr lang="es">
                <a:solidFill>
                  <a:srgbClr val="3F3F3F"/>
                </a:solidFill>
                <a:latin typeface="Open Sans"/>
                <a:ea typeface="Open Sans"/>
                <a:cs typeface="Open Sans"/>
                <a:sym typeface="Open Sans"/>
              </a:rPr>
              <a:t>Se recomienda verificar las direcciones de correo electrónico para estar seguros de que provienen de una fuente confiable. Abstenerse de dar click en imagenes, links (enlaces) o descargar archivos adjuntos a los correos que tienen un emisor desconocido.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Validar e investigar el contenido del correo.</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Finalmente si se tienen dudas reportar la dirección de correo como Phishing y bloquear al remitente.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68" name="Google Shape;68;p17"/>
          <p:cNvSpPr txBox="1"/>
          <p:nvPr/>
        </p:nvSpPr>
        <p:spPr>
          <a:xfrm>
            <a:off x="755400" y="710875"/>
            <a:ext cx="7821300" cy="475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a:t>
            </a:r>
            <a:r>
              <a:rPr lang="es" sz="600">
                <a:solidFill>
                  <a:srgbClr val="3F3F3F"/>
                </a:solidFill>
                <a:latin typeface="Open Sans"/>
                <a:ea typeface="Open Sans"/>
                <a:cs typeface="Open Sans"/>
                <a:sym typeface="Open Sans"/>
              </a:rPr>
              <a:t>https://www.welivesecurity.com/la-es/2021/06/10/backdoordiplomacy-actualizando-quarian-turian-backdoor-utilizado-contra-organizaciones-diplomaticas/</a:t>
            </a:r>
            <a:r>
              <a:rPr lang="es" sz="1600">
                <a:solidFill>
                  <a:srgbClr val="3F3F3F"/>
                </a:solidFill>
                <a:latin typeface="Open Sans"/>
                <a:ea typeface="Open Sans"/>
                <a:cs typeface="Open Sans"/>
                <a:sym typeface="Open Sans"/>
              </a:rPr>
              <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24D56"/>
                </a:solidFill>
                <a:highlight>
                  <a:srgbClr val="FFFFFF"/>
                </a:highlight>
              </a:rPr>
              <a:t>Es un backdoor personalizado llamado Turian (virus troyano </a:t>
            </a:r>
            <a:r>
              <a:rPr lang="es" sz="1200">
                <a:solidFill>
                  <a:srgbClr val="333333"/>
                </a:solidFill>
                <a:highlight>
                  <a:srgbClr val="FFFFFF"/>
                </a:highlight>
              </a:rPr>
              <a:t>bastante difícil de detectar</a:t>
            </a:r>
            <a:r>
              <a:rPr lang="es" sz="1200">
                <a:solidFill>
                  <a:srgbClr val="424D56"/>
                </a:solidFill>
                <a:highlight>
                  <a:srgbClr val="FFFFFF"/>
                </a:highlight>
              </a:rPr>
              <a:t>) que deriva del backdoor Quarian, </a:t>
            </a:r>
            <a:r>
              <a:rPr lang="es" sz="1200">
                <a:solidFill>
                  <a:srgbClr val="333333"/>
                </a:solidFill>
                <a:highlight>
                  <a:srgbClr val="FFFFFF"/>
                </a:highlight>
              </a:rPr>
              <a:t>funciona en el segundo plano del sistema y se esconde del usuario</a:t>
            </a:r>
            <a:r>
              <a:rPr lang="es" sz="1200">
                <a:solidFill>
                  <a:srgbClr val="424D56"/>
                </a:solidFill>
                <a:highlight>
                  <a:srgbClr val="FFFFFF"/>
                </a:highlight>
              </a:rPr>
              <a:t>.</a:t>
            </a:r>
            <a:r>
              <a:rPr lang="es" sz="1200">
                <a:solidFill>
                  <a:srgbClr val="333333"/>
                </a:solidFill>
                <a:highlight>
                  <a:srgbClr val="FFFFFF"/>
                </a:highlight>
              </a:rPr>
              <a:t> Proporciona al atacante un acceso remoto al PC comprometido no autorizado y  explota  las vulnerabilidades del sistema para espiar al usuario, administrar sus archivos, instalar programas adicionales o peligrosas amenazas, controlar el sistema del PC al completo y atacar a otros anfitriones.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74" name="Google Shape;74;p18"/>
          <p:cNvSpPr txBox="1"/>
          <p:nvPr/>
        </p:nvSpPr>
        <p:spPr>
          <a:xfrm>
            <a:off x="755400" y="710875"/>
            <a:ext cx="7821300" cy="384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33333"/>
                </a:solidFill>
                <a:highlight>
                  <a:srgbClr val="FFFFFF"/>
                </a:highlight>
              </a:rPr>
              <a:t>Los backdoors no son capaces de propagarse a sí mismos e infectar sistemas sin el conocimiento del usuario. La mayoría de estos parásitos deben ser manualmente instalados en paquetes junto a otros programas. Hay cuatro modos principales usados por estas amenazas para entrar en el sistema.</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usuarios de PC menos atentos pueden instalarlos accidentalmente en sus ordenadores.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backdoors son a menudo instalados por otros parásitos, como virus, e introyanos cluso spywares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 Incluso los programas legítimos pueden tener características de acceso remoto indocumentadas.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Algunos backdoors infectan el ordenador explotando ciertas vulnerabilidades de programas. Funcionan de manera similar a gusanos y se difunden automáticamente sin el conocimiento del usuario.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727000" y="355575"/>
            <a:ext cx="7275900" cy="4987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2000">
                <a:solidFill>
                  <a:srgbClr val="EC183F"/>
                </a:solidFill>
                <a:highlight>
                  <a:schemeClr val="lt1"/>
                </a:highlight>
                <a:latin typeface="Open Sans"/>
                <a:ea typeface="Open Sans"/>
                <a:cs typeface="Open Sans"/>
                <a:sym typeface="Open Sans"/>
              </a:rPr>
              <a:t>MESA</a:t>
            </a:r>
            <a:r>
              <a:rPr lang="es" sz="1800">
                <a:solidFill>
                  <a:srgbClr val="3F3F3F"/>
                </a:solidFill>
                <a:latin typeface="Open Sans"/>
                <a:ea typeface="Open Sans"/>
                <a:cs typeface="Open Sans"/>
                <a:sym typeface="Open Sans"/>
              </a:rPr>
              <a:t> </a:t>
            </a:r>
            <a:r>
              <a:rPr b="1" lang="es" sz="2000">
                <a:solidFill>
                  <a:srgbClr val="666666"/>
                </a:solidFill>
                <a:latin typeface="Open Sans"/>
                <a:ea typeface="Open Sans"/>
                <a:cs typeface="Open Sans"/>
                <a:sym typeface="Open Sans"/>
              </a:rPr>
              <a:t>2</a:t>
            </a:r>
            <a:endParaRPr b="1" sz="2000">
              <a:solidFill>
                <a:srgbClr val="666666"/>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33333"/>
                </a:solidFill>
                <a:highlight>
                  <a:srgbClr val="FFFFFF"/>
                </a:highlight>
              </a:rPr>
              <a:t>Los backdoors son a menudo instalados por otros parásitos, como virus, e incluso troyanos y spywares. De este modo en los ataques con backdoor, es posible, encontrar más de una amenaza, teniendo en cuenta que además, tienen la capacidad de propagarse por el sistema del mismo modo que lo hacen los virus de tipo gusano y pueden ser usados para futuros ataques gracias a su baja detectabilidad.</a:t>
            </a:r>
            <a:endParaRPr b="1" sz="1200">
              <a:solidFill>
                <a:srgbClr val="333333"/>
              </a:solidFill>
              <a:highlight>
                <a:srgbClr val="FFFFFF"/>
              </a:highlight>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33333"/>
                </a:solidFill>
                <a:highlight>
                  <a:srgbClr val="FFFFFF"/>
                </a:highlight>
              </a:rPr>
              <a:t>Los antivirus cuentan con el software necesario para rastrear, marcar y eliminar el malware. Este proceso viene explicado paso a paso por el propio antivirus.</a:t>
            </a:r>
            <a:endParaRPr b="1" sz="1100">
              <a:solidFill>
                <a:schemeClr val="dk1"/>
              </a:solidFill>
            </a:endParaRPr>
          </a:p>
          <a:p>
            <a:pPr indent="0" lvl="0" marL="457200" rtl="0" algn="l">
              <a:lnSpc>
                <a:spcPct val="200000"/>
              </a:lnSpc>
              <a:spcBef>
                <a:spcPts val="0"/>
              </a:spcBef>
              <a:spcAft>
                <a:spcPts val="0"/>
              </a:spcAft>
              <a:buNone/>
            </a:pPr>
            <a:r>
              <a:t/>
            </a:r>
            <a:endParaRPr b="1" sz="1200">
              <a:solidFill>
                <a:srgbClr val="333333"/>
              </a:solidFill>
              <a:highlight>
                <a:srgbClr val="FFFFFF"/>
              </a:highlight>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nvSpPr>
        <p:spPr>
          <a:xfrm>
            <a:off x="0" y="174875"/>
            <a:ext cx="7100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85" name="Google Shape;85;p20"/>
          <p:cNvSpPr txBox="1"/>
          <p:nvPr/>
        </p:nvSpPr>
        <p:spPr>
          <a:xfrm>
            <a:off x="0" y="1701591"/>
            <a:ext cx="9144000" cy="2955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Malware / Troyano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El backdoor presenta capacidades para exfiltrar archivos, modificar la fecha de estos (timestomping), recopilar información sobre la computadora de la víctima y sus unidades, y otras funciones comunes de backdoor, como ejecutar código arbitrario especificado por los operadores del malware. Esto indica que lo más probable es que el objetivo de esta operación haya sido realizar tareas de espionaje.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91" name="Google Shape;91;p21"/>
          <p:cNvSpPr txBox="1"/>
          <p:nvPr/>
        </p:nvSpPr>
        <p:spPr>
          <a:xfrm>
            <a:off x="766075" y="1203800"/>
            <a:ext cx="7633200" cy="3201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Principalmente la amenaza está en los comandos que se activan con los cuales se modifican los archivos, y la posibilidad de espionaje en el computador infectado.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A pesar del malware avanzado que usan los piratas informáticos de Lazarus APT, sus ataques aún se pueden mitigar con el uso de un paquete de software anti-malware de buena reputación</a:t>
            </a:r>
            <a:r>
              <a:rPr lang="es" sz="1350">
                <a:solidFill>
                  <a:srgbClr val="333333"/>
                </a:solidFill>
                <a:highlight>
                  <a:srgbClr val="FFFFFF"/>
                </a:highlight>
              </a:rPr>
              <a:t>.</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nvSpPr>
        <p:spPr>
          <a:xfrm>
            <a:off x="832000"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97" name="Google Shape;97;p22"/>
          <p:cNvSpPr txBox="1"/>
          <p:nvPr/>
        </p:nvSpPr>
        <p:spPr>
          <a:xfrm>
            <a:off x="228300" y="708875"/>
            <a:ext cx="8823000" cy="413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600">
                <a:solidFill>
                  <a:srgbClr val="3F3F3F"/>
                </a:solidFill>
                <a:latin typeface="Open Sans"/>
                <a:ea typeface="Open Sans"/>
                <a:cs typeface="Open Sans"/>
                <a:sym typeface="Open Sans"/>
              </a:rPr>
              <a:t>Nota : </a:t>
            </a:r>
            <a:r>
              <a:rPr lang="es" sz="1600" u="sng">
                <a:solidFill>
                  <a:schemeClr val="hlink"/>
                </a:solidFill>
                <a:latin typeface="Open Sans"/>
                <a:ea typeface="Open Sans"/>
                <a:cs typeface="Open Sans"/>
                <a:sym typeface="Open Sans"/>
                <a:hlinkClick r:id="rId3"/>
              </a:rPr>
              <a:t>https://www.welivesecurity.com/la-es/2021/02/02/kobalos-amenaza-linux-afecta-infraestructuras-informaticas-alto-rendimiento/</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¿Qué tipo de amenaza es?</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 Backdoor</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¿Cómo comienza y cómo se propaga esta amenaza?</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424D56"/>
                </a:solidFill>
                <a:highlight>
                  <a:srgbClr val="FFFFFF"/>
                </a:highlight>
                <a:latin typeface="Open Sans"/>
                <a:ea typeface="Open Sans"/>
                <a:cs typeface="Open Sans"/>
                <a:sym typeface="Open Sans"/>
              </a:rPr>
              <a:t>Kobalos se propaga en las maquinas que usen el cliente SSH. Al usarlo, la máquina comprometida tendrá sus credenciales capturadas. Estas credenciales podrán entonces ser usadas por los atacantes para instalar Kobalos en los nuevos servidores.</a:t>
            </a:r>
            <a:endParaRPr sz="1600">
              <a:solidFill>
                <a:srgbClr val="424D56"/>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103" name="Google Shape;103;p23"/>
          <p:cNvSpPr txBox="1"/>
          <p:nvPr/>
        </p:nvSpPr>
        <p:spPr>
          <a:xfrm>
            <a:off x="329700" y="904025"/>
            <a:ext cx="8484600" cy="3263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¿Hay más de una amenaza aplicada ?</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Kobalos no se dirige exclusivamente a los HPC: se descubrió que un gran ISP asiático, un proveedor de soluciones de seguridad para endpoints de Estados Unidos, así como algunos servidores personales, también fueron comprometidos por esta amenaza.</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¿Qué solución o medida recomendarían ?</a:t>
            </a:r>
            <a:endParaRPr b="1"/>
          </a:p>
          <a:p>
            <a:pPr indent="0" lvl="0" marL="0" rtl="0" algn="l">
              <a:spcBef>
                <a:spcPts val="600"/>
              </a:spcBef>
              <a:spcAft>
                <a:spcPts val="0"/>
              </a:spcAft>
              <a:buNone/>
            </a:pPr>
            <a:r>
              <a:rPr lang="es" sz="1600">
                <a:solidFill>
                  <a:srgbClr val="3F3F3F"/>
                </a:solidFill>
                <a:latin typeface="Open Sans"/>
                <a:ea typeface="Open Sans"/>
                <a:cs typeface="Open Sans"/>
                <a:sym typeface="Open Sans"/>
              </a:rPr>
              <a:t>Desde una perspectiva de red, es posible detectar Kobalos buscando tráfico que no sea SSH en el puerto atribuido a un servidor SSH.</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Los productos de ESET detectan el malware Kobalos.</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