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 id="2147483675" r:id="rId2"/>
  </p:sldMasterIdLst>
  <p:notesMasterIdLst>
    <p:notesMasterId r:id="rId2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5143500" type="screen16x9"/>
  <p:notesSz cx="6858000" cy="9144000"/>
  <p:embeddedFontLst>
    <p:embeddedFont>
      <p:font typeface="Open Sans" panose="020B0606030504020204" pitchFamily="34" charset="0"/>
      <p:regular r:id="rId27"/>
      <p:bold r:id="rId28"/>
      <p:italic r:id="rId29"/>
      <p:boldItalic r:id="rId30"/>
    </p:embeddedFont>
    <p:embeddedFont>
      <p:font typeface="Rajdhani" panose="020B060402020202020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66F2C39-1EC5-43E9-B1D8-BD1CCF5C92AD}">
  <a:tblStyle styleId="{D66F2C39-1EC5-43E9-B1D8-BD1CCF5C92A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5" d="100"/>
          <a:sy n="95" d="100"/>
        </p:scale>
        <p:origin x="84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e009b52c55_1_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e009b52c55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deb3107e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deb3107e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deb3107ed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deb3107ed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deb3107ed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deb3107ed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deb3107ed1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deb3107ed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deb3107ed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deb3107ed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deb3107ed1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deb3107ed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deb3107ed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deb3107ed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deb3107ed1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deb3107ed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deb3107ed1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deb3107ed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deb3107ed1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deb3107ed1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b1fdcf20d3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b1fdcf20d3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deb3107ed1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deb3107ed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b1fdcf20d3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b1fdcf20d3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b1fdcf20d3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b1fdcf20d3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c65a5591a5_1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c65a5591a5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b1fdcf20d3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b1fdcf20d3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b1fdcf20d3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b1fdcf20d3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b1fdcf20d3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b1fdcf20d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b1fdcf20d3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b1fdcf20d3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b1fdcf20d3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b1fdcf20d3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b1fdcf20d3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b1fdcf20d3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1fdcf20d3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1fdcf20d3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38" name="Google Shape;38;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40"/>
        <p:cNvGrpSpPr/>
        <p:nvPr/>
      </p:nvGrpSpPr>
      <p:grpSpPr>
        <a:xfrm>
          <a:off x="0" y="0"/>
          <a:ext cx="0" cy="0"/>
          <a:chOff x="0" y="0"/>
          <a:chExt cx="0" cy="0"/>
        </a:xfrm>
      </p:grpSpPr>
      <p:sp>
        <p:nvSpPr>
          <p:cNvPr id="41" name="Google Shape;41;p13"/>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 name="Google Shape;42;p13"/>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44" name="Google Shape;44;p14"/>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45" name="Google Shape;45;p14"/>
          <p:cNvPicPr preferRelativeResize="0"/>
          <p:nvPr/>
        </p:nvPicPr>
        <p:blipFill>
          <a:blip r:embed="rId3">
            <a:alphaModFix/>
          </a:blip>
          <a:stretch>
            <a:fillRect/>
          </a:stretch>
        </p:blipFill>
        <p:spPr>
          <a:xfrm>
            <a:off x="5965149" y="3700742"/>
            <a:ext cx="2416852" cy="10097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7"/>
        <p:cNvGrpSpPr/>
        <p:nvPr/>
      </p:nvGrpSpPr>
      <p:grpSpPr>
        <a:xfrm>
          <a:off x="0" y="0"/>
          <a:ext cx="0" cy="0"/>
          <a:chOff x="0" y="0"/>
          <a:chExt cx="0" cy="0"/>
        </a:xfrm>
      </p:grpSpPr>
      <p:sp>
        <p:nvSpPr>
          <p:cNvPr id="48" name="Google Shape;48;p1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49" name="Google Shape;49;p1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0"/>
        <p:cNvGrpSpPr/>
        <p:nvPr/>
      </p:nvGrpSpPr>
      <p:grpSpPr>
        <a:xfrm>
          <a:off x="0" y="0"/>
          <a:ext cx="0" cy="0"/>
          <a:chOff x="0" y="0"/>
          <a:chExt cx="0" cy="0"/>
        </a:xfrm>
      </p:grpSpPr>
      <p:sp>
        <p:nvSpPr>
          <p:cNvPr id="51" name="Google Shape;51;p1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4" name="Google Shape;54;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5"/>
        <p:cNvGrpSpPr/>
        <p:nvPr/>
      </p:nvGrpSpPr>
      <p:grpSpPr>
        <a:xfrm>
          <a:off x="0" y="0"/>
          <a:ext cx="0" cy="0"/>
          <a:chOff x="0" y="0"/>
          <a:chExt cx="0" cy="0"/>
        </a:xfrm>
      </p:grpSpPr>
      <p:sp>
        <p:nvSpPr>
          <p:cNvPr id="56" name="Google Shape;56;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7" name="Google Shape;57;p1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8" name="Google Shape;58;p1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1"/>
        <p:cNvGrpSpPr/>
        <p:nvPr/>
      </p:nvGrpSpPr>
      <p:grpSpPr>
        <a:xfrm>
          <a:off x="0" y="0"/>
          <a:ext cx="0" cy="0"/>
          <a:chOff x="0" y="0"/>
          <a:chExt cx="0" cy="0"/>
        </a:xfrm>
      </p:grpSpPr>
      <p:sp>
        <p:nvSpPr>
          <p:cNvPr id="62" name="Google Shape;62;p2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63" name="Google Shape;63;p2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sp>
        <p:nvSpPr>
          <p:cNvPr id="65" name="Google Shape;65;p2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6"/>
        <p:cNvGrpSpPr/>
        <p:nvPr/>
      </p:nvGrpSpPr>
      <p:grpSpPr>
        <a:xfrm>
          <a:off x="0" y="0"/>
          <a:ext cx="0" cy="0"/>
          <a:chOff x="0" y="0"/>
          <a:chExt cx="0" cy="0"/>
        </a:xfrm>
      </p:grpSpPr>
      <p:sp>
        <p:nvSpPr>
          <p:cNvPr id="67" name="Google Shape;67;p23"/>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69" name="Google Shape;69;p2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0" name="Google Shape;70;p2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1"/>
        <p:cNvGrpSpPr/>
        <p:nvPr/>
      </p:nvGrpSpPr>
      <p:grpSpPr>
        <a:xfrm>
          <a:off x="0" y="0"/>
          <a:ext cx="0" cy="0"/>
          <a:chOff x="0" y="0"/>
          <a:chExt cx="0" cy="0"/>
        </a:xfrm>
      </p:grpSpPr>
      <p:sp>
        <p:nvSpPr>
          <p:cNvPr id="72" name="Google Shape;72;p2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3"/>
        <p:cNvGrpSpPr/>
        <p:nvPr/>
      </p:nvGrpSpPr>
      <p:grpSpPr>
        <a:xfrm>
          <a:off x="0" y="0"/>
          <a:ext cx="0" cy="0"/>
          <a:chOff x="0" y="0"/>
          <a:chExt cx="0" cy="0"/>
        </a:xfrm>
      </p:grpSpPr>
      <p:sp>
        <p:nvSpPr>
          <p:cNvPr id="74" name="Google Shape;74;p2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75" name="Google Shape;75;p2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77"/>
        <p:cNvGrpSpPr/>
        <p:nvPr/>
      </p:nvGrpSpPr>
      <p:grpSpPr>
        <a:xfrm>
          <a:off x="0" y="0"/>
          <a:ext cx="0" cy="0"/>
          <a:chOff x="0" y="0"/>
          <a:chExt cx="0" cy="0"/>
        </a:xfrm>
      </p:grpSpPr>
      <p:sp>
        <p:nvSpPr>
          <p:cNvPr id="78" name="Google Shape;78;p27"/>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9" name="Google Shape;79;p27"/>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80"/>
        <p:cNvGrpSpPr/>
        <p:nvPr/>
      </p:nvGrpSpPr>
      <p:grpSpPr>
        <a:xfrm>
          <a:off x="0" y="0"/>
          <a:ext cx="0" cy="0"/>
          <a:chOff x="0" y="0"/>
          <a:chExt cx="0" cy="0"/>
        </a:xfrm>
      </p:grpSpPr>
      <p:sp>
        <p:nvSpPr>
          <p:cNvPr id="81" name="Google Shape;81;p28"/>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82" name="Google Shape;82;p28"/>
          <p:cNvPicPr preferRelativeResize="0"/>
          <p:nvPr/>
        </p:nvPicPr>
        <p:blipFill rotWithShape="1">
          <a:blip r:embed="rId3">
            <a:alphaModFix/>
          </a:blip>
          <a:srcRect l="5658" r="5649"/>
          <a:stretch/>
        </p:blipFill>
        <p:spPr>
          <a:xfrm>
            <a:off x="5888950" y="3624550"/>
            <a:ext cx="2675822" cy="11179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26" name="Google Shape;26;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9"/>
        <p:cNvGrpSpPr/>
        <p:nvPr/>
      </p:nvGrpSpPr>
      <p:grpSpPr>
        <a:xfrm>
          <a:off x="0" y="0"/>
          <a:ext cx="0" cy="0"/>
          <a:chOff x="0" y="0"/>
          <a:chExt cx="0" cy="0"/>
        </a:xfrm>
      </p:grpSpPr>
      <p:sp>
        <p:nvSpPr>
          <p:cNvPr id="30" name="Google Shape;30;p9"/>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32" name="Google Shape;32;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3" name="Google Shape;33;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cxnSp>
        <p:nvCxnSpPr>
          <p:cNvPr id="6" name="Google Shape;6;p1"/>
          <p:cNvCxnSpPr/>
          <p:nvPr/>
        </p:nvCxnSpPr>
        <p:spPr>
          <a:xfrm rot="10800000" flipH="1">
            <a:off x="-15600" y="4860825"/>
            <a:ext cx="9175200" cy="5400"/>
          </a:xfrm>
          <a:prstGeom prst="straightConnector1">
            <a:avLst/>
          </a:prstGeom>
          <a:noFill/>
          <a:ln w="9525" cap="flat" cmpd="sng">
            <a:solidFill>
              <a:srgbClr val="FCD8D6"/>
            </a:solidFill>
            <a:prstDash val="dot"/>
            <a:round/>
            <a:headEnd type="none" w="med" len="med"/>
            <a:tailEnd type="none" w="med" len="med"/>
          </a:ln>
        </p:spPr>
      </p:cxnSp>
      <p:sp>
        <p:nvSpPr>
          <p:cNvPr id="7" name="Google Shape;7;p1"/>
          <p:cNvSpPr/>
          <p:nvPr/>
        </p:nvSpPr>
        <p:spPr>
          <a:xfrm>
            <a:off x="-15600" y="4856100"/>
            <a:ext cx="9175200" cy="332100"/>
          </a:xfrm>
          <a:prstGeom prst="rect">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p:nvPr/>
        </p:nvSpPr>
        <p:spPr>
          <a:xfrm>
            <a:off x="111657" y="4953600"/>
            <a:ext cx="2187900" cy="137100"/>
          </a:xfrm>
          <a:prstGeom prst="rect">
            <a:avLst/>
          </a:prstGeom>
          <a:noFill/>
          <a:ln>
            <a:noFill/>
          </a:ln>
        </p:spPr>
        <p:txBody>
          <a:bodyPr spcFirstLastPara="1" wrap="square" lIns="45725" tIns="22850" rIns="45725" bIns="22850" anchor="ctr" anchorCtr="0">
            <a:noAutofit/>
          </a:bodyPr>
          <a:lstStyle/>
          <a:p>
            <a:pPr marL="0" lvl="0" indent="0" algn="l" rtl="0">
              <a:spcBef>
                <a:spcPts val="0"/>
              </a:spcBef>
              <a:spcAft>
                <a:spcPts val="0"/>
              </a:spcAft>
              <a:buNone/>
            </a:pPr>
            <a:r>
              <a:rPr lang="es" sz="900">
                <a:solidFill>
                  <a:srgbClr val="FFFFFF"/>
                </a:solidFill>
                <a:latin typeface="Open Sans"/>
                <a:ea typeface="Open Sans"/>
                <a:cs typeface="Open Sans"/>
                <a:sym typeface="Open Sans"/>
              </a:rPr>
              <a:t>Armado de computadoras</a:t>
            </a:r>
            <a:endParaRPr sz="900">
              <a:solidFill>
                <a:srgbClr val="FFFFFF"/>
              </a:solidFill>
              <a:latin typeface="Open Sans"/>
              <a:ea typeface="Open Sans"/>
              <a:cs typeface="Open Sans"/>
              <a:sym typeface="Open Sans"/>
            </a:endParaRPr>
          </a:p>
        </p:txBody>
      </p:sp>
      <p:pic>
        <p:nvPicPr>
          <p:cNvPr id="9" name="Google Shape;9;p1"/>
          <p:cNvPicPr preferRelativeResize="0"/>
          <p:nvPr/>
        </p:nvPicPr>
        <p:blipFill>
          <a:blip r:embed="rId15">
            <a:alphaModFix/>
          </a:blip>
          <a:stretch>
            <a:fillRect/>
          </a:stretch>
        </p:blipFill>
        <p:spPr>
          <a:xfrm>
            <a:off x="8074225" y="4931037"/>
            <a:ext cx="764551" cy="1822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46"/>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slide" Target="slide21.xml"/><Relationship Id="rId4" Type="http://schemas.openxmlformats.org/officeDocument/2006/relationships/slide" Target="slide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29"/>
          <p:cNvSpPr txBox="1"/>
          <p:nvPr/>
        </p:nvSpPr>
        <p:spPr>
          <a:xfrm>
            <a:off x="4037275" y="986400"/>
            <a:ext cx="4525800" cy="3170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Clr>
                <a:schemeClr val="dk1"/>
              </a:buClr>
              <a:buSzPts val="1100"/>
              <a:buFont typeface="Arial"/>
              <a:buNone/>
            </a:pPr>
            <a:r>
              <a:rPr lang="es" sz="4900" b="1">
                <a:solidFill>
                  <a:schemeClr val="lt1"/>
                </a:solidFill>
                <a:latin typeface="Rajdhani"/>
                <a:ea typeface="Rajdhani"/>
                <a:cs typeface="Rajdhani"/>
                <a:sym typeface="Rajdhani"/>
              </a:rPr>
              <a:t>Armado de  computadoras</a:t>
            </a:r>
            <a:endParaRPr sz="4900" b="1">
              <a:solidFill>
                <a:schemeClr val="lt1"/>
              </a:solidFill>
              <a:latin typeface="Rajdhani"/>
              <a:ea typeface="Rajdhani"/>
              <a:cs typeface="Rajdhani"/>
              <a:sym typeface="Rajdhani"/>
            </a:endParaRPr>
          </a:p>
          <a:p>
            <a:pPr marL="0" lvl="0" indent="0" algn="r" rtl="0">
              <a:spcBef>
                <a:spcPts val="0"/>
              </a:spcBef>
              <a:spcAft>
                <a:spcPts val="0"/>
              </a:spcAft>
              <a:buClr>
                <a:schemeClr val="dk1"/>
              </a:buClr>
              <a:buSzPts val="1100"/>
              <a:buFont typeface="Arial"/>
              <a:buNone/>
            </a:pPr>
            <a:endParaRPr sz="5000" b="1">
              <a:solidFill>
                <a:schemeClr val="lt1"/>
              </a:solidFill>
              <a:latin typeface="Rajdhani"/>
              <a:ea typeface="Rajdhani"/>
              <a:cs typeface="Rajdhani"/>
              <a:sym typeface="Rajdhani"/>
            </a:endParaRPr>
          </a:p>
          <a:p>
            <a:pPr marL="0" marR="0" lvl="0" indent="0" algn="r" rtl="0">
              <a:lnSpc>
                <a:spcPct val="100000"/>
              </a:lnSpc>
              <a:spcBef>
                <a:spcPts val="0"/>
              </a:spcBef>
              <a:spcAft>
                <a:spcPts val="0"/>
              </a:spcAft>
              <a:buNone/>
            </a:pPr>
            <a:endParaRPr sz="4600" b="1">
              <a:solidFill>
                <a:srgbClr val="FFFFFF"/>
              </a:solidFill>
              <a:latin typeface="Rajdhani"/>
              <a:ea typeface="Rajdhani"/>
              <a:cs typeface="Rajdhani"/>
              <a:sym typeface="Rajdhan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8"/>
          <p:cNvSpPr txBox="1"/>
          <p:nvPr/>
        </p:nvSpPr>
        <p:spPr>
          <a:xfrm>
            <a:off x="626925" y="6174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Intel</a:t>
            </a:r>
            <a:endParaRPr sz="3000" b="1">
              <a:solidFill>
                <a:srgbClr val="EC183F"/>
              </a:solidFill>
              <a:latin typeface="Rajdhani"/>
              <a:ea typeface="Rajdhani"/>
              <a:cs typeface="Rajdhani"/>
              <a:sym typeface="Rajdhani"/>
            </a:endParaRPr>
          </a:p>
        </p:txBody>
      </p:sp>
      <p:sp>
        <p:nvSpPr>
          <p:cNvPr id="154" name="Google Shape;154;p38"/>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55" name="Google Shape;155;p38"/>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56" name="Google Shape;156;p38"/>
          <p:cNvGraphicFramePr/>
          <p:nvPr/>
        </p:nvGraphicFramePr>
        <p:xfrm>
          <a:off x="952500" y="1809750"/>
          <a:ext cx="7239000" cy="1584840"/>
        </p:xfrm>
        <a:graphic>
          <a:graphicData uri="http://schemas.openxmlformats.org/drawingml/2006/table">
            <a:tbl>
              <a:tblPr>
                <a:noFill/>
                <a:tableStyleId>{D66F2C39-1EC5-43E9-B1D8-BD1CCF5C92AD}</a:tableStyleId>
              </a:tblPr>
              <a:tblGrid>
                <a:gridCol w="2013425">
                  <a:extLst>
                    <a:ext uri="{9D8B030D-6E8A-4147-A177-3AD203B41FA5}">
                      <a16:colId xmlns:a16="http://schemas.microsoft.com/office/drawing/2014/main" val="20000"/>
                    </a:ext>
                  </a:extLst>
                </a:gridCol>
                <a:gridCol w="52255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Core i3 7100</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a:latin typeface="Open Sans"/>
                          <a:ea typeface="Open Sans"/>
                          <a:cs typeface="Open Sans"/>
                          <a:sym typeface="Open Sans"/>
                        </a:rPr>
                        <a:t>Gigabyte (1151) B365 M</a:t>
                      </a:r>
                      <a:endParaRPr>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8gb Kingston Hyperx Fury Ddr4</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a:latin typeface="Open Sans"/>
                          <a:ea typeface="Open Sans"/>
                          <a:cs typeface="Open Sans"/>
                          <a:sym typeface="Open Sans"/>
                        </a:rPr>
                        <a:t>Blue Wd Western Digita</a:t>
                      </a:r>
                      <a:endParaRPr>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9"/>
          <p:cNvSpPr txBox="1"/>
          <p:nvPr/>
        </p:nvSpPr>
        <p:spPr>
          <a:xfrm>
            <a:off x="626950" y="608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AMD</a:t>
            </a:r>
            <a:endParaRPr sz="3000" b="1">
              <a:solidFill>
                <a:srgbClr val="EC183F"/>
              </a:solidFill>
              <a:latin typeface="Rajdhani"/>
              <a:ea typeface="Rajdhani"/>
              <a:cs typeface="Rajdhani"/>
              <a:sym typeface="Rajdhani"/>
            </a:endParaRPr>
          </a:p>
        </p:txBody>
      </p:sp>
      <p:sp>
        <p:nvSpPr>
          <p:cNvPr id="162" name="Google Shape;162;p39"/>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63" name="Google Shape;163;p39"/>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64" name="Google Shape;164;p39"/>
          <p:cNvGraphicFramePr/>
          <p:nvPr>
            <p:extLst>
              <p:ext uri="{D42A27DB-BD31-4B8C-83A1-F6EECF244321}">
                <p14:modId xmlns:p14="http://schemas.microsoft.com/office/powerpoint/2010/main" val="1895636808"/>
              </p:ext>
            </p:extLst>
          </p:nvPr>
        </p:nvGraphicFramePr>
        <p:xfrm>
          <a:off x="952500" y="1809750"/>
          <a:ext cx="7239000" cy="1798200"/>
        </p:xfrm>
        <a:graphic>
          <a:graphicData uri="http://schemas.openxmlformats.org/drawingml/2006/table">
            <a:tbl>
              <a:tblPr>
                <a:noFill/>
                <a:tableStyleId>{D66F2C39-1EC5-43E9-B1D8-BD1CCF5C92AD}</a:tableStyleId>
              </a:tblPr>
              <a:tblGrid>
                <a:gridCol w="2004025">
                  <a:extLst>
                    <a:ext uri="{9D8B030D-6E8A-4147-A177-3AD203B41FA5}">
                      <a16:colId xmlns:a16="http://schemas.microsoft.com/office/drawing/2014/main" val="20000"/>
                    </a:ext>
                  </a:extLst>
                </a:gridCol>
                <a:gridCol w="5234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Ryzen 3 2200g</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AR" sz="1400" b="1" i="0" u="none" strike="noStrike" cap="none" dirty="0" err="1">
                          <a:solidFill>
                            <a:srgbClr val="000000"/>
                          </a:solidFill>
                          <a:effectLst/>
                          <a:latin typeface="Arial"/>
                          <a:ea typeface="Arial"/>
                          <a:cs typeface="Arial"/>
                          <a:sym typeface="Arial"/>
                        </a:rPr>
                        <a:t>Mother</a:t>
                      </a:r>
                      <a:r>
                        <a:rPr lang="es-AR" sz="1400" b="1" i="0" u="none" strike="noStrike" cap="none" dirty="0">
                          <a:solidFill>
                            <a:srgbClr val="000000"/>
                          </a:solidFill>
                          <a:effectLst/>
                          <a:latin typeface="Arial"/>
                          <a:ea typeface="Arial"/>
                          <a:cs typeface="Arial"/>
                          <a:sym typeface="Arial"/>
                        </a:rPr>
                        <a:t> </a:t>
                      </a:r>
                      <a:r>
                        <a:rPr lang="es-AR" sz="1400" b="1" i="0" u="none" strike="noStrike" cap="none" dirty="0" err="1">
                          <a:solidFill>
                            <a:srgbClr val="000000"/>
                          </a:solidFill>
                          <a:effectLst/>
                          <a:latin typeface="Arial"/>
                          <a:ea typeface="Arial"/>
                          <a:cs typeface="Arial"/>
                          <a:sym typeface="Arial"/>
                        </a:rPr>
                        <a:t>Asrock</a:t>
                      </a:r>
                      <a:r>
                        <a:rPr lang="es-AR" sz="1400" b="1" i="0" u="none" strike="noStrike" cap="none" dirty="0">
                          <a:solidFill>
                            <a:srgbClr val="000000"/>
                          </a:solidFill>
                          <a:effectLst/>
                          <a:latin typeface="Arial"/>
                          <a:ea typeface="Arial"/>
                          <a:cs typeface="Arial"/>
                          <a:sym typeface="Arial"/>
                        </a:rPr>
                        <a:t> A520M-HDV AM4</a:t>
                      </a: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r>
                        <a:rPr lang="pt-BR" sz="1400" b="1" i="0" u="none" strike="noStrike" cap="none" dirty="0" err="1">
                          <a:solidFill>
                            <a:srgbClr val="000000"/>
                          </a:solidFill>
                          <a:effectLst/>
                          <a:latin typeface="Arial"/>
                          <a:ea typeface="Arial"/>
                          <a:cs typeface="Arial"/>
                          <a:sym typeface="Arial"/>
                        </a:rPr>
                        <a:t>Adata</a:t>
                      </a:r>
                      <a:r>
                        <a:rPr lang="pt-BR" sz="1400" b="1" i="0" u="none" strike="noStrike" cap="none" dirty="0">
                          <a:solidFill>
                            <a:srgbClr val="000000"/>
                          </a:solidFill>
                          <a:effectLst/>
                          <a:latin typeface="Arial"/>
                          <a:ea typeface="Arial"/>
                          <a:cs typeface="Arial"/>
                          <a:sym typeface="Arial"/>
                        </a:rPr>
                        <a:t> DDR4 8GB 2666MHz Premier</a:t>
                      </a:r>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AR" sz="1400" b="1" i="0" u="none" strike="noStrike" cap="none" dirty="0">
                          <a:solidFill>
                            <a:srgbClr val="000000"/>
                          </a:solidFill>
                          <a:effectLst/>
                          <a:latin typeface="Arial"/>
                          <a:ea typeface="Arial"/>
                          <a:cs typeface="Arial"/>
                          <a:sym typeface="Arial"/>
                        </a:rPr>
                        <a:t>Toshiba 1TB 64MB 7.2K RPM SATA 6Gb/s</a:t>
                      </a: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40"/>
          <p:cNvSpPr txBox="1"/>
          <p:nvPr/>
        </p:nvSpPr>
        <p:spPr>
          <a:xfrm>
            <a:off x="626950" y="61440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a:t>
            </a:r>
            <a:endParaRPr sz="3000" b="1">
              <a:solidFill>
                <a:srgbClr val="EC183F"/>
              </a:solidFill>
              <a:latin typeface="Rajdhani"/>
              <a:ea typeface="Rajdhani"/>
              <a:cs typeface="Rajdhani"/>
              <a:sym typeface="Rajdhani"/>
            </a:endParaRPr>
          </a:p>
        </p:txBody>
      </p:sp>
      <p:sp>
        <p:nvSpPr>
          <p:cNvPr id="170" name="Google Shape;170;p40"/>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71" name="Google Shape;171;p40"/>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72" name="Google Shape;172;p40"/>
          <p:cNvGraphicFramePr/>
          <p:nvPr>
            <p:extLst>
              <p:ext uri="{D42A27DB-BD31-4B8C-83A1-F6EECF244321}">
                <p14:modId xmlns:p14="http://schemas.microsoft.com/office/powerpoint/2010/main" val="37482471"/>
              </p:ext>
            </p:extLst>
          </p:nvPr>
        </p:nvGraphicFramePr>
        <p:xfrm>
          <a:off x="952500" y="2114550"/>
          <a:ext cx="7239000" cy="1584840"/>
        </p:xfrm>
        <a:graphic>
          <a:graphicData uri="http://schemas.openxmlformats.org/drawingml/2006/table">
            <a:tbl>
              <a:tblPr>
                <a:noFill/>
                <a:tableStyleId>{D66F2C39-1EC5-43E9-B1D8-BD1CCF5C92AD}</a:tableStyleId>
              </a:tblPr>
              <a:tblGrid>
                <a:gridCol w="1938175">
                  <a:extLst>
                    <a:ext uri="{9D8B030D-6E8A-4147-A177-3AD203B41FA5}">
                      <a16:colId xmlns:a16="http://schemas.microsoft.com/office/drawing/2014/main" val="20000"/>
                    </a:ext>
                  </a:extLst>
                </a:gridCol>
                <a:gridCol w="530082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AR" dirty="0">
                          <a:latin typeface="Open Sans"/>
                          <a:ea typeface="Open Sans"/>
                          <a:cs typeface="Open Sans"/>
                          <a:sym typeface="Open Sans"/>
                        </a:rPr>
                        <a:t>Intel i3 10100f 4.3ghz</a:t>
                      </a: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AR" dirty="0">
                          <a:latin typeface="Open Sans"/>
                          <a:ea typeface="Open Sans"/>
                          <a:cs typeface="Open Sans"/>
                          <a:sym typeface="Open Sans"/>
                        </a:rPr>
                        <a:t>1200 GIGABYTE H410M-H-V2</a:t>
                      </a: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dirty="0">
                          <a:latin typeface="Open Sans"/>
                          <a:ea typeface="Open Sans"/>
                          <a:cs typeface="Open Sans"/>
                          <a:sym typeface="Open Sans"/>
                        </a:rPr>
                        <a:t>Fury DDR4 RGB game color Negro 8GB</a:t>
                      </a: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AR" dirty="0">
                          <a:latin typeface="Open Sans"/>
                          <a:ea typeface="Open Sans"/>
                          <a:cs typeface="Open Sans"/>
                          <a:sym typeface="Open Sans"/>
                        </a:rPr>
                        <a:t>Seagate Barracuda ST1000DM010 1TB</a:t>
                      </a:r>
                    </a:p>
                  </a:txBody>
                  <a:tcPr marL="91425" marR="91425" marT="91425" marB="91425"/>
                </a:tc>
                <a:extLst>
                  <a:ext uri="{0D108BD9-81ED-4DB2-BD59-A6C34878D82A}">
                    <a16:rowId xmlns:a16="http://schemas.microsoft.com/office/drawing/2014/main" val="10003"/>
                  </a:ext>
                </a:extLst>
              </a:tr>
            </a:tbl>
          </a:graphicData>
        </a:graphic>
      </p:graphicFrame>
      <p:sp>
        <p:nvSpPr>
          <p:cNvPr id="173" name="Google Shape;173;p40"/>
          <p:cNvSpPr txBox="1"/>
          <p:nvPr/>
        </p:nvSpPr>
        <p:spPr>
          <a:xfrm>
            <a:off x="62695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41"/>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a:t>
            </a:r>
            <a:endParaRPr sz="3000" b="1">
              <a:solidFill>
                <a:srgbClr val="EC183F"/>
              </a:solidFill>
              <a:latin typeface="Rajdhani"/>
              <a:ea typeface="Rajdhani"/>
              <a:cs typeface="Rajdhani"/>
              <a:sym typeface="Rajdhani"/>
            </a:endParaRPr>
          </a:p>
        </p:txBody>
      </p:sp>
      <p:sp>
        <p:nvSpPr>
          <p:cNvPr id="179" name="Google Shape;179;p41"/>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media son utilizados por personas con requisitos más exigentes que la gama baja. Podríamos poner el ejemplo que se trabaje en desarrollo con herramientas ligeras (VS code, Mysql, etc.) o también para gaming con exigencias medias, pueden llevar GPU.</a:t>
            </a:r>
            <a:endParaRPr sz="1600">
              <a:solidFill>
                <a:srgbClr val="434343"/>
              </a:solidFill>
              <a:latin typeface="Open Sans"/>
              <a:ea typeface="Open Sans"/>
              <a:cs typeface="Open Sans"/>
              <a:sym typeface="Open Sans"/>
            </a:endParaRPr>
          </a:p>
        </p:txBody>
      </p:sp>
      <p:pic>
        <p:nvPicPr>
          <p:cNvPr id="180" name="Google Shape;180;p41"/>
          <p:cNvPicPr preferRelativeResize="0"/>
          <p:nvPr/>
        </p:nvPicPr>
        <p:blipFill>
          <a:blip r:embed="rId3">
            <a:alphaModFix/>
          </a:blip>
          <a:stretch>
            <a:fillRect/>
          </a:stretch>
        </p:blipFill>
        <p:spPr>
          <a:xfrm>
            <a:off x="4045850" y="1156575"/>
            <a:ext cx="5098148" cy="2867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42"/>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Intel</a:t>
            </a:r>
            <a:endParaRPr sz="3000" b="1">
              <a:solidFill>
                <a:srgbClr val="EC183F"/>
              </a:solidFill>
              <a:latin typeface="Rajdhani"/>
              <a:ea typeface="Rajdhani"/>
              <a:cs typeface="Rajdhani"/>
              <a:sym typeface="Rajdhani"/>
            </a:endParaRPr>
          </a:p>
        </p:txBody>
      </p:sp>
      <p:sp>
        <p:nvSpPr>
          <p:cNvPr id="186" name="Google Shape;186;p42"/>
          <p:cNvSpPr txBox="1"/>
          <p:nvPr/>
        </p:nvSpPr>
        <p:spPr>
          <a:xfrm>
            <a:off x="806450" y="1534325"/>
            <a:ext cx="3615000" cy="4872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87" name="Google Shape;187;p42"/>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88" name="Google Shape;188;p42"/>
          <p:cNvGraphicFramePr/>
          <p:nvPr>
            <p:extLst>
              <p:ext uri="{D42A27DB-BD31-4B8C-83A1-F6EECF244321}">
                <p14:modId xmlns:p14="http://schemas.microsoft.com/office/powerpoint/2010/main" val="1763655246"/>
              </p:ext>
            </p:extLst>
          </p:nvPr>
        </p:nvGraphicFramePr>
        <p:xfrm>
          <a:off x="952500" y="1809750"/>
          <a:ext cx="7239000" cy="2194410"/>
        </p:xfrm>
        <a:graphic>
          <a:graphicData uri="http://schemas.openxmlformats.org/drawingml/2006/table">
            <a:tbl>
              <a:tblPr>
                <a:noFill/>
                <a:tableStyleId>{D66F2C39-1EC5-43E9-B1D8-BD1CCF5C92AD}</a:tableStyleId>
              </a:tblPr>
              <a:tblGrid>
                <a:gridCol w="2051050">
                  <a:extLst>
                    <a:ext uri="{9D8B030D-6E8A-4147-A177-3AD203B41FA5}">
                      <a16:colId xmlns:a16="http://schemas.microsoft.com/office/drawing/2014/main" val="20000"/>
                    </a:ext>
                  </a:extLst>
                </a:gridCol>
                <a:gridCol w="518795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a:solidFill>
                            <a:srgbClr val="000000"/>
                          </a:solidFill>
                          <a:effectLst/>
                          <a:latin typeface="Arial"/>
                          <a:ea typeface="Arial"/>
                          <a:cs typeface="Arial"/>
                          <a:sym typeface="Arial"/>
                        </a:rPr>
                        <a:t>Intel Core i5 11400F S1200 11th Gen Rocket Lake</a:t>
                      </a: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a:solidFill>
                            <a:srgbClr val="000000"/>
                          </a:solidFill>
                          <a:effectLst/>
                          <a:latin typeface="Arial"/>
                          <a:ea typeface="Arial"/>
                          <a:cs typeface="Arial"/>
                          <a:sym typeface="Arial"/>
                        </a:rPr>
                        <a:t>ASUS PRIME Z590-A ATX S1200 10th/11th Gen</a:t>
                      </a: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AR" dirty="0">
                          <a:latin typeface="Open Sans"/>
                          <a:ea typeface="Open Sans"/>
                          <a:cs typeface="Open Sans"/>
                          <a:sym typeface="Open Sans"/>
                        </a:rPr>
                        <a:t>2x </a:t>
                      </a:r>
                      <a:r>
                        <a:rPr lang="de-DE" sz="1400" b="1" i="0" u="none" strike="noStrike" cap="none" dirty="0">
                          <a:solidFill>
                            <a:srgbClr val="000000"/>
                          </a:solidFill>
                          <a:effectLst/>
                          <a:latin typeface="Arial"/>
                          <a:ea typeface="Arial"/>
                          <a:cs typeface="Arial"/>
                          <a:sym typeface="Arial"/>
                        </a:rPr>
                        <a:t>Team DDR4 8GB 3200MHz Team Elite Plus Red</a:t>
                      </a:r>
                    </a:p>
                  </a:txBody>
                  <a:tcPr marL="91425" marR="91425" marT="91425" marB="91425">
                    <a:solidFill>
                      <a:srgbClr val="EFEFEF"/>
                    </a:solidFill>
                  </a:tcPr>
                </a:tc>
                <a:extLst>
                  <a:ext uri="{0D108BD9-81ED-4DB2-BD59-A6C34878D82A}">
                    <a16:rowId xmlns:a16="http://schemas.microsoft.com/office/drawing/2014/main" val="10002"/>
                  </a:ext>
                </a:extLst>
              </a:tr>
              <a:tr h="515525">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AR" sz="1400" b="1" i="0" u="none" strike="noStrike" cap="none" dirty="0">
                          <a:solidFill>
                            <a:srgbClr val="000000"/>
                          </a:solidFill>
                          <a:effectLst/>
                          <a:latin typeface="Arial"/>
                          <a:ea typeface="Arial"/>
                          <a:cs typeface="Arial"/>
                          <a:sym typeface="Arial"/>
                        </a:rPr>
                        <a:t>M.2 ADATA 250GB SWORDFISH 1800MB/s </a:t>
                      </a:r>
                      <a:r>
                        <a:rPr lang="es-AR" sz="1400" b="1" i="0" u="none" strike="noStrike" cap="none" dirty="0" err="1">
                          <a:solidFill>
                            <a:srgbClr val="000000"/>
                          </a:solidFill>
                          <a:effectLst/>
                          <a:latin typeface="Arial"/>
                          <a:ea typeface="Arial"/>
                          <a:cs typeface="Arial"/>
                          <a:sym typeface="Arial"/>
                        </a:rPr>
                        <a:t>NVMe</a:t>
                      </a:r>
                      <a:r>
                        <a:rPr lang="es-AR" sz="1400" b="1" i="0" u="none" strike="noStrike" cap="none" dirty="0">
                          <a:solidFill>
                            <a:srgbClr val="000000"/>
                          </a:solidFill>
                          <a:effectLst/>
                          <a:latin typeface="Arial"/>
                          <a:ea typeface="Arial"/>
                          <a:cs typeface="Arial"/>
                          <a:sym typeface="Arial"/>
                        </a:rPr>
                        <a:t> PCI-e x4</a:t>
                      </a:r>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GeForce GT 1030 2GD4 LP OC</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43"/>
          <p:cNvSpPr txBox="1"/>
          <p:nvPr/>
        </p:nvSpPr>
        <p:spPr>
          <a:xfrm>
            <a:off x="6175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AMD</a:t>
            </a:r>
            <a:endParaRPr sz="3000" b="1">
              <a:solidFill>
                <a:srgbClr val="EC183F"/>
              </a:solidFill>
              <a:latin typeface="Rajdhani"/>
              <a:ea typeface="Rajdhani"/>
              <a:cs typeface="Rajdhani"/>
              <a:sym typeface="Rajdhani"/>
            </a:endParaRPr>
          </a:p>
        </p:txBody>
      </p:sp>
      <p:sp>
        <p:nvSpPr>
          <p:cNvPr id="194" name="Google Shape;194;p43"/>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95" name="Google Shape;195;p43"/>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96" name="Google Shape;196;p43"/>
          <p:cNvGraphicFramePr/>
          <p:nvPr>
            <p:extLst>
              <p:ext uri="{D42A27DB-BD31-4B8C-83A1-F6EECF244321}">
                <p14:modId xmlns:p14="http://schemas.microsoft.com/office/powerpoint/2010/main" val="1388394651"/>
              </p:ext>
            </p:extLst>
          </p:nvPr>
        </p:nvGraphicFramePr>
        <p:xfrm>
          <a:off x="952500" y="1809750"/>
          <a:ext cx="7239000" cy="2194410"/>
        </p:xfrm>
        <a:graphic>
          <a:graphicData uri="http://schemas.openxmlformats.org/drawingml/2006/table">
            <a:tbl>
              <a:tblPr>
                <a:noFill/>
                <a:tableStyleId>{D66F2C39-1EC5-43E9-B1D8-BD1CCF5C92AD}</a:tableStyleId>
              </a:tblPr>
              <a:tblGrid>
                <a:gridCol w="1891200">
                  <a:extLst>
                    <a:ext uri="{9D8B030D-6E8A-4147-A177-3AD203B41FA5}">
                      <a16:colId xmlns:a16="http://schemas.microsoft.com/office/drawing/2014/main" val="20000"/>
                    </a:ext>
                  </a:extLst>
                </a:gridCol>
                <a:gridCol w="53478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AR" sz="1400" b="1" i="0" u="none" strike="noStrike" cap="none" dirty="0">
                          <a:solidFill>
                            <a:srgbClr val="000000"/>
                          </a:solidFill>
                          <a:effectLst/>
                          <a:latin typeface="Arial"/>
                          <a:ea typeface="Arial"/>
                          <a:cs typeface="Arial"/>
                          <a:sym typeface="Arial"/>
                        </a:rPr>
                        <a:t>AMD RYZEN 5 1600 3.2Ghz AM4</a:t>
                      </a: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dirty="0">
                          <a:latin typeface="Open Sans"/>
                          <a:ea typeface="Open Sans"/>
                          <a:cs typeface="Open Sans"/>
                          <a:sym typeface="Open Sans"/>
                        </a:rPr>
                        <a:t> A320M Asrock</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AR" dirty="0">
                          <a:latin typeface="Open Sans"/>
                          <a:ea typeface="Open Sans"/>
                          <a:cs typeface="Open Sans"/>
                          <a:sym typeface="Open Sans"/>
                        </a:rPr>
                        <a:t>2x </a:t>
                      </a:r>
                      <a:r>
                        <a:rPr lang="en-US" sz="1400" b="1" i="0" u="none" strike="noStrike" cap="none" dirty="0">
                          <a:solidFill>
                            <a:srgbClr val="000000"/>
                          </a:solidFill>
                          <a:effectLst/>
                          <a:latin typeface="Arial"/>
                          <a:ea typeface="Arial"/>
                          <a:cs typeface="Arial"/>
                          <a:sym typeface="Arial"/>
                        </a:rPr>
                        <a:t>Crucial DDR4 8GB 3200MHz Value</a:t>
                      </a: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AR" sz="1400" b="1" i="0" u="none" strike="noStrike" cap="none" dirty="0">
                          <a:solidFill>
                            <a:srgbClr val="000000"/>
                          </a:solidFill>
                          <a:effectLst/>
                          <a:latin typeface="Arial"/>
                          <a:ea typeface="Arial"/>
                          <a:cs typeface="Arial"/>
                          <a:sym typeface="Arial"/>
                        </a:rPr>
                        <a:t>SSD M.2 ADATA 250GB SWORDFISH 1800MB/s </a:t>
                      </a:r>
                      <a:r>
                        <a:rPr lang="es-AR" sz="1400" b="1" i="0" u="none" strike="noStrike" cap="none" dirty="0" err="1">
                          <a:solidFill>
                            <a:srgbClr val="000000"/>
                          </a:solidFill>
                          <a:effectLst/>
                          <a:latin typeface="Arial"/>
                          <a:ea typeface="Arial"/>
                          <a:cs typeface="Arial"/>
                          <a:sym typeface="Arial"/>
                        </a:rPr>
                        <a:t>NVMe</a:t>
                      </a:r>
                      <a:r>
                        <a:rPr lang="es-AR" sz="1400" b="1" i="0" u="none" strike="noStrike" cap="none" dirty="0">
                          <a:solidFill>
                            <a:srgbClr val="000000"/>
                          </a:solidFill>
                          <a:effectLst/>
                          <a:latin typeface="Arial"/>
                          <a:ea typeface="Arial"/>
                          <a:cs typeface="Arial"/>
                          <a:sym typeface="Arial"/>
                        </a:rPr>
                        <a:t> PCI-e x4</a:t>
                      </a: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AR" sz="1400" b="1" i="0" u="none" strike="noStrike" cap="none" dirty="0">
                          <a:solidFill>
                            <a:srgbClr val="000000"/>
                          </a:solidFill>
                          <a:effectLst/>
                          <a:latin typeface="Arial"/>
                          <a:ea typeface="Arial"/>
                          <a:cs typeface="Arial"/>
                          <a:sym typeface="Arial"/>
                        </a:rPr>
                        <a:t> </a:t>
                      </a:r>
                      <a:r>
                        <a:rPr lang="es-AR" sz="1400" b="1" i="0" u="none" strike="noStrike" cap="none" dirty="0" err="1">
                          <a:solidFill>
                            <a:srgbClr val="000000"/>
                          </a:solidFill>
                          <a:effectLst/>
                          <a:latin typeface="Arial"/>
                          <a:ea typeface="Arial"/>
                          <a:cs typeface="Arial"/>
                          <a:sym typeface="Arial"/>
                        </a:rPr>
                        <a:t>Asrock</a:t>
                      </a:r>
                      <a:r>
                        <a:rPr lang="es-AR" sz="1400" b="1" i="0" u="none" strike="noStrike" cap="none" dirty="0">
                          <a:solidFill>
                            <a:srgbClr val="000000"/>
                          </a:solidFill>
                          <a:effectLst/>
                          <a:latin typeface="Arial"/>
                          <a:ea typeface="Arial"/>
                          <a:cs typeface="Arial"/>
                          <a:sym typeface="Arial"/>
                        </a:rPr>
                        <a:t> RX 570 8GB OC </a:t>
                      </a:r>
                      <a:r>
                        <a:rPr lang="es-AR" sz="1400" b="1" i="0" u="none" strike="noStrike" cap="none" dirty="0" err="1">
                          <a:solidFill>
                            <a:srgbClr val="000000"/>
                          </a:solidFill>
                          <a:effectLst/>
                          <a:latin typeface="Arial"/>
                          <a:ea typeface="Arial"/>
                          <a:cs typeface="Arial"/>
                          <a:sym typeface="Arial"/>
                        </a:rPr>
                        <a:t>Phantom</a:t>
                      </a:r>
                      <a:r>
                        <a:rPr lang="es-AR" sz="1400" b="1" i="0" u="none" strike="noStrike" cap="none" dirty="0">
                          <a:solidFill>
                            <a:srgbClr val="000000"/>
                          </a:solidFill>
                          <a:effectLst/>
                          <a:latin typeface="Arial"/>
                          <a:ea typeface="Arial"/>
                          <a:cs typeface="Arial"/>
                          <a:sym typeface="Arial"/>
                        </a:rPr>
                        <a:t> </a:t>
                      </a:r>
                      <a:r>
                        <a:rPr lang="es-AR" sz="1400" b="1" i="0" u="none" strike="noStrike" cap="none" dirty="0" err="1">
                          <a:solidFill>
                            <a:srgbClr val="000000"/>
                          </a:solidFill>
                          <a:effectLst/>
                          <a:latin typeface="Arial"/>
                          <a:ea typeface="Arial"/>
                          <a:cs typeface="Arial"/>
                          <a:sym typeface="Arial"/>
                        </a:rPr>
                        <a:t>Gaming</a:t>
                      </a:r>
                      <a:r>
                        <a:rPr lang="es-AR" sz="1400" b="1" i="0" u="none" strike="noStrike" cap="none" dirty="0">
                          <a:solidFill>
                            <a:srgbClr val="000000"/>
                          </a:solidFill>
                          <a:effectLst/>
                          <a:latin typeface="Arial"/>
                          <a:ea typeface="Arial"/>
                          <a:cs typeface="Arial"/>
                          <a:sym typeface="Arial"/>
                        </a:rPr>
                        <a:t> D</a:t>
                      </a: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44"/>
          <p:cNvSpPr txBox="1"/>
          <p:nvPr/>
        </p:nvSpPr>
        <p:spPr>
          <a:xfrm>
            <a:off x="6363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a:t>
            </a:r>
            <a:endParaRPr sz="3000" b="1">
              <a:solidFill>
                <a:srgbClr val="EC183F"/>
              </a:solidFill>
              <a:latin typeface="Rajdhani"/>
              <a:ea typeface="Rajdhani"/>
              <a:cs typeface="Rajdhani"/>
              <a:sym typeface="Rajdhani"/>
            </a:endParaRPr>
          </a:p>
        </p:txBody>
      </p:sp>
      <p:sp>
        <p:nvSpPr>
          <p:cNvPr id="202" name="Google Shape;202;p44"/>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03" name="Google Shape;203;p44"/>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04" name="Google Shape;204;p44"/>
          <p:cNvGraphicFramePr/>
          <p:nvPr>
            <p:extLst>
              <p:ext uri="{D42A27DB-BD31-4B8C-83A1-F6EECF244321}">
                <p14:modId xmlns:p14="http://schemas.microsoft.com/office/powerpoint/2010/main" val="1438377075"/>
              </p:ext>
            </p:extLst>
          </p:nvPr>
        </p:nvGraphicFramePr>
        <p:xfrm>
          <a:off x="952500" y="2114550"/>
          <a:ext cx="7239000" cy="2194410"/>
        </p:xfrm>
        <a:graphic>
          <a:graphicData uri="http://schemas.openxmlformats.org/drawingml/2006/table">
            <a:tbl>
              <a:tblPr>
                <a:noFill/>
                <a:tableStyleId>{D66F2C39-1EC5-43E9-B1D8-BD1CCF5C92AD}</a:tableStyleId>
              </a:tblPr>
              <a:tblGrid>
                <a:gridCol w="1900600">
                  <a:extLst>
                    <a:ext uri="{9D8B030D-6E8A-4147-A177-3AD203B41FA5}">
                      <a16:colId xmlns:a16="http://schemas.microsoft.com/office/drawing/2014/main" val="20000"/>
                    </a:ext>
                  </a:extLst>
                </a:gridCol>
                <a:gridCol w="53384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a:solidFill>
                            <a:srgbClr val="000000"/>
                          </a:solidFill>
                          <a:effectLst/>
                          <a:latin typeface="Arial"/>
                          <a:ea typeface="Arial"/>
                          <a:cs typeface="Arial"/>
                          <a:sym typeface="Arial"/>
                        </a:rPr>
                        <a:t>Intel Core i5 11400 S1200 11th Gen Rocket Lake</a:t>
                      </a: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pt-BR" sz="1400" b="1" i="0" u="none" strike="noStrike" cap="none" dirty="0" err="1">
                          <a:solidFill>
                            <a:srgbClr val="000000"/>
                          </a:solidFill>
                          <a:effectLst/>
                          <a:latin typeface="Arial"/>
                          <a:ea typeface="Arial"/>
                          <a:cs typeface="Arial"/>
                          <a:sym typeface="Arial"/>
                        </a:rPr>
                        <a:t>Mother</a:t>
                      </a:r>
                      <a:r>
                        <a:rPr lang="pt-BR" sz="1400" b="1" i="0" u="none" strike="noStrike" cap="none" dirty="0">
                          <a:solidFill>
                            <a:srgbClr val="000000"/>
                          </a:solidFill>
                          <a:effectLst/>
                          <a:latin typeface="Arial"/>
                          <a:ea typeface="Arial"/>
                          <a:cs typeface="Arial"/>
                          <a:sym typeface="Arial"/>
                        </a:rPr>
                        <a:t> Gigabyte H410M H V2 S1200</a:t>
                      </a: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AR" dirty="0"/>
                        <a:t>2x </a:t>
                      </a:r>
                      <a:r>
                        <a:rPr lang="pl-PL" sz="1400" b="1" i="0" u="none" strike="noStrike" cap="none" dirty="0">
                          <a:solidFill>
                            <a:srgbClr val="000000"/>
                          </a:solidFill>
                          <a:effectLst/>
                          <a:latin typeface="Arial"/>
                          <a:ea typeface="Arial"/>
                          <a:cs typeface="Arial"/>
                          <a:sym typeface="Arial"/>
                        </a:rPr>
                        <a:t>Adata DDR4 8GB 2666MHz Premier</a:t>
                      </a: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AR" sz="1400" b="1" i="0" u="none" strike="noStrike" cap="none" dirty="0">
                          <a:solidFill>
                            <a:srgbClr val="000000"/>
                          </a:solidFill>
                          <a:effectLst/>
                          <a:latin typeface="Arial"/>
                          <a:ea typeface="Arial"/>
                          <a:cs typeface="Arial"/>
                          <a:sym typeface="Arial"/>
                        </a:rPr>
                        <a:t>SSD M.2 ADATA 250GB SWORDFISH 1800MB/s </a:t>
                      </a:r>
                      <a:r>
                        <a:rPr lang="es-AR" sz="1400" b="1" i="0" u="none" strike="noStrike" cap="none" dirty="0" err="1">
                          <a:solidFill>
                            <a:srgbClr val="000000"/>
                          </a:solidFill>
                          <a:effectLst/>
                          <a:latin typeface="Arial"/>
                          <a:ea typeface="Arial"/>
                          <a:cs typeface="Arial"/>
                          <a:sym typeface="Arial"/>
                        </a:rPr>
                        <a:t>NVMe</a:t>
                      </a:r>
                      <a:r>
                        <a:rPr lang="es-AR" sz="1400" b="1" i="0" u="none" strike="noStrike" cap="none" dirty="0">
                          <a:solidFill>
                            <a:srgbClr val="000000"/>
                          </a:solidFill>
                          <a:effectLst/>
                          <a:latin typeface="Arial"/>
                          <a:ea typeface="Arial"/>
                          <a:cs typeface="Arial"/>
                          <a:sym typeface="Arial"/>
                        </a:rPr>
                        <a:t> PCI-e x4</a:t>
                      </a:r>
                      <a:endParaRPr dirty="0"/>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AR" sz="1400" b="1" i="0" u="none" strike="noStrike" cap="none" dirty="0">
                          <a:solidFill>
                            <a:srgbClr val="000000"/>
                          </a:solidFill>
                          <a:effectLst/>
                          <a:latin typeface="Arial"/>
                          <a:ea typeface="Arial"/>
                          <a:cs typeface="Arial"/>
                          <a:sym typeface="Arial"/>
                        </a:rPr>
                        <a:t>MSI GeForce GTX 1650 4GB GDDR6 </a:t>
                      </a:r>
                      <a:r>
                        <a:rPr lang="es-AR" sz="1400" b="1" i="0" u="none" strike="noStrike" cap="none" dirty="0" err="1">
                          <a:solidFill>
                            <a:srgbClr val="000000"/>
                          </a:solidFill>
                          <a:effectLst/>
                          <a:latin typeface="Arial"/>
                          <a:ea typeface="Arial"/>
                          <a:cs typeface="Arial"/>
                          <a:sym typeface="Arial"/>
                        </a:rPr>
                        <a:t>Ventus</a:t>
                      </a:r>
                      <a:r>
                        <a:rPr lang="es-AR" sz="1400" b="1" i="0" u="none" strike="noStrike" cap="none" dirty="0">
                          <a:solidFill>
                            <a:srgbClr val="000000"/>
                          </a:solidFill>
                          <a:effectLst/>
                          <a:latin typeface="Arial"/>
                          <a:ea typeface="Arial"/>
                          <a:cs typeface="Arial"/>
                          <a:sym typeface="Arial"/>
                        </a:rPr>
                        <a:t> XS OC</a:t>
                      </a: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205" name="Google Shape;205;p44"/>
          <p:cNvSpPr txBox="1"/>
          <p:nvPr/>
        </p:nvSpPr>
        <p:spPr>
          <a:xfrm>
            <a:off x="63635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dirty="0">
                <a:solidFill>
                  <a:srgbClr val="434343"/>
                </a:solidFill>
                <a:latin typeface="Open Sans"/>
                <a:ea typeface="Open Sans"/>
                <a:cs typeface="Open Sans"/>
                <a:sym typeface="Open Sans"/>
              </a:rPr>
              <a:t>Esta computadora debe ser armada a libre criterio del estudiante.</a:t>
            </a:r>
            <a:endParaRPr sz="1600" dirty="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sz="1600" dirty="0">
              <a:solidFill>
                <a:srgbClr val="434343"/>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45"/>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11" name="Google Shape;211;p45"/>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alta son aquellos que requieren las mejores prestaciones del mercado. Son utilizados para tareas que requieren mucho procesamiento, como minería de datos, big data, gaming, entre otras. Generalmente utilizan GPU.</a:t>
            </a:r>
            <a:endParaRPr sz="1600">
              <a:solidFill>
                <a:srgbClr val="434343"/>
              </a:solidFill>
              <a:latin typeface="Open Sans"/>
              <a:ea typeface="Open Sans"/>
              <a:cs typeface="Open Sans"/>
              <a:sym typeface="Open Sans"/>
            </a:endParaRPr>
          </a:p>
        </p:txBody>
      </p:sp>
      <p:pic>
        <p:nvPicPr>
          <p:cNvPr id="212" name="Google Shape;212;p45"/>
          <p:cNvPicPr preferRelativeResize="0"/>
          <p:nvPr/>
        </p:nvPicPr>
        <p:blipFill>
          <a:blip r:embed="rId3">
            <a:alphaModFix/>
          </a:blip>
          <a:stretch>
            <a:fillRect/>
          </a:stretch>
        </p:blipFill>
        <p:spPr>
          <a:xfrm>
            <a:off x="3786636" y="1152101"/>
            <a:ext cx="5357363" cy="301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46"/>
          <p:cNvSpPr txBox="1"/>
          <p:nvPr/>
        </p:nvSpPr>
        <p:spPr>
          <a:xfrm>
            <a:off x="63637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Intel</a:t>
            </a:r>
            <a:endParaRPr sz="3000" b="1">
              <a:solidFill>
                <a:srgbClr val="EC183F"/>
              </a:solidFill>
              <a:latin typeface="Rajdhani"/>
              <a:ea typeface="Rajdhani"/>
              <a:cs typeface="Rajdhani"/>
              <a:sym typeface="Rajdhani"/>
            </a:endParaRPr>
          </a:p>
        </p:txBody>
      </p:sp>
      <p:sp>
        <p:nvSpPr>
          <p:cNvPr id="218" name="Google Shape;218;p46"/>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19" name="Google Shape;219;p46"/>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20" name="Google Shape;220;p46"/>
          <p:cNvGraphicFramePr/>
          <p:nvPr>
            <p:extLst>
              <p:ext uri="{D42A27DB-BD31-4B8C-83A1-F6EECF244321}">
                <p14:modId xmlns:p14="http://schemas.microsoft.com/office/powerpoint/2010/main" val="1923499820"/>
              </p:ext>
            </p:extLst>
          </p:nvPr>
        </p:nvGraphicFramePr>
        <p:xfrm>
          <a:off x="952500" y="1809750"/>
          <a:ext cx="7239000" cy="2294925"/>
        </p:xfrm>
        <a:graphic>
          <a:graphicData uri="http://schemas.openxmlformats.org/drawingml/2006/table">
            <a:tbl>
              <a:tblPr>
                <a:noFill/>
                <a:tableStyleId>{D66F2C39-1EC5-43E9-B1D8-BD1CCF5C92AD}</a:tableStyleId>
              </a:tblPr>
              <a:tblGrid>
                <a:gridCol w="2051025">
                  <a:extLst>
                    <a:ext uri="{9D8B030D-6E8A-4147-A177-3AD203B41FA5}">
                      <a16:colId xmlns:a16="http://schemas.microsoft.com/office/drawing/2014/main" val="20000"/>
                    </a:ext>
                  </a:extLst>
                </a:gridCol>
                <a:gridCol w="5187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Core i7-10700</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AR" dirty="0">
                          <a:latin typeface="Open Sans"/>
                          <a:ea typeface="Open Sans"/>
                          <a:cs typeface="Open Sans"/>
                          <a:sym typeface="Open Sans"/>
                        </a:rPr>
                        <a:t>MOTHER 1200 GIGABYTE H410M-H-V2</a:t>
                      </a: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AR" dirty="0">
                          <a:latin typeface="Open Sans"/>
                          <a:ea typeface="Open Sans"/>
                          <a:cs typeface="Open Sans"/>
                          <a:sym typeface="Open Sans"/>
                        </a:rPr>
                        <a:t>2x </a:t>
                      </a:r>
                      <a:r>
                        <a:rPr lang="pt-BR" dirty="0">
                          <a:latin typeface="Open Sans"/>
                          <a:ea typeface="Open Sans"/>
                          <a:cs typeface="Open Sans"/>
                          <a:sym typeface="Open Sans"/>
                        </a:rPr>
                        <a:t>MEMORIA RAM DDR4 32GB 3200MHZ CORSAIR VENGEANCE LPX </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496725">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pt-BR" dirty="0">
                          <a:latin typeface="Open Sans"/>
                          <a:ea typeface="Open Sans"/>
                          <a:cs typeface="Open Sans"/>
                          <a:sym typeface="Open Sans"/>
                        </a:rPr>
                        <a:t>Disco estado solido </a:t>
                      </a:r>
                      <a:r>
                        <a:rPr lang="pt-BR" dirty="0" err="1">
                          <a:latin typeface="Open Sans"/>
                          <a:ea typeface="Open Sans"/>
                          <a:cs typeface="Open Sans"/>
                          <a:sym typeface="Open Sans"/>
                        </a:rPr>
                        <a:t>Ssd</a:t>
                      </a:r>
                      <a:r>
                        <a:rPr lang="pt-BR" dirty="0">
                          <a:latin typeface="Open Sans"/>
                          <a:ea typeface="Open Sans"/>
                          <a:cs typeface="Open Sans"/>
                          <a:sym typeface="Open Sans"/>
                        </a:rPr>
                        <a:t> </a:t>
                      </a:r>
                      <a:r>
                        <a:rPr lang="pt-BR" dirty="0" err="1">
                          <a:latin typeface="Open Sans"/>
                          <a:ea typeface="Open Sans"/>
                          <a:cs typeface="Open Sans"/>
                          <a:sym typeface="Open Sans"/>
                        </a:rPr>
                        <a:t>Wd</a:t>
                      </a:r>
                      <a:r>
                        <a:rPr lang="pt-BR" dirty="0">
                          <a:latin typeface="Open Sans"/>
                          <a:ea typeface="Open Sans"/>
                          <a:cs typeface="Open Sans"/>
                          <a:sym typeface="Open Sans"/>
                        </a:rPr>
                        <a:t> 500gb Blue 6gB/S</a:t>
                      </a: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47"/>
          <p:cNvSpPr txBox="1"/>
          <p:nvPr/>
        </p:nvSpPr>
        <p:spPr>
          <a:xfrm>
            <a:off x="6363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AMD</a:t>
            </a:r>
            <a:endParaRPr sz="3000" b="1">
              <a:solidFill>
                <a:srgbClr val="EC183F"/>
              </a:solidFill>
              <a:latin typeface="Rajdhani"/>
              <a:ea typeface="Rajdhani"/>
              <a:cs typeface="Rajdhani"/>
              <a:sym typeface="Rajdhani"/>
            </a:endParaRPr>
          </a:p>
        </p:txBody>
      </p:sp>
      <p:sp>
        <p:nvSpPr>
          <p:cNvPr id="226" name="Google Shape;226;p47"/>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27" name="Google Shape;227;p47"/>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28" name="Google Shape;228;p47"/>
          <p:cNvGraphicFramePr/>
          <p:nvPr>
            <p:extLst>
              <p:ext uri="{D42A27DB-BD31-4B8C-83A1-F6EECF244321}">
                <p14:modId xmlns:p14="http://schemas.microsoft.com/office/powerpoint/2010/main" val="1360153867"/>
              </p:ext>
            </p:extLst>
          </p:nvPr>
        </p:nvGraphicFramePr>
        <p:xfrm>
          <a:off x="952500" y="1809750"/>
          <a:ext cx="7239000" cy="2194410"/>
        </p:xfrm>
        <a:graphic>
          <a:graphicData uri="http://schemas.openxmlformats.org/drawingml/2006/table">
            <a:tbl>
              <a:tblPr>
                <a:noFill/>
                <a:tableStyleId>{D66F2C39-1EC5-43E9-B1D8-BD1CCF5C92AD}</a:tableStyleId>
              </a:tblPr>
              <a:tblGrid>
                <a:gridCol w="1919400">
                  <a:extLst>
                    <a:ext uri="{9D8B030D-6E8A-4147-A177-3AD203B41FA5}">
                      <a16:colId xmlns:a16="http://schemas.microsoft.com/office/drawing/2014/main" val="20000"/>
                    </a:ext>
                  </a:extLst>
                </a:gridCol>
                <a:gridCol w="53196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Amd Ryzen 7 3800xt</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AR" sz="1400" b="1" i="0" u="none" strike="noStrike" cap="none" dirty="0">
                          <a:solidFill>
                            <a:srgbClr val="000000"/>
                          </a:solidFill>
                          <a:effectLst/>
                          <a:latin typeface="Arial"/>
                          <a:ea typeface="Arial"/>
                          <a:cs typeface="Arial"/>
                          <a:sym typeface="Arial"/>
                        </a:rPr>
                        <a:t>ASUS ROG STRIX B550-E </a:t>
                      </a:r>
                      <a:r>
                        <a:rPr lang="es-AR" sz="1400" b="1" i="0" u="none" strike="noStrike" cap="none" dirty="0" err="1">
                          <a:solidFill>
                            <a:srgbClr val="000000"/>
                          </a:solidFill>
                          <a:effectLst/>
                          <a:latin typeface="Arial"/>
                          <a:ea typeface="Arial"/>
                          <a:cs typeface="Arial"/>
                          <a:sym typeface="Arial"/>
                        </a:rPr>
                        <a:t>Gaming</a:t>
                      </a:r>
                      <a:r>
                        <a:rPr lang="es-AR" sz="1400" b="1" i="0" u="none" strike="noStrike" cap="none" dirty="0">
                          <a:solidFill>
                            <a:srgbClr val="000000"/>
                          </a:solidFill>
                          <a:effectLst/>
                          <a:latin typeface="Arial"/>
                          <a:ea typeface="Arial"/>
                          <a:cs typeface="Arial"/>
                          <a:sym typeface="Arial"/>
                        </a:rPr>
                        <a:t> AM4</a:t>
                      </a: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AR" sz="1400" b="1" i="0" u="none" strike="noStrike" cap="none" dirty="0">
                          <a:solidFill>
                            <a:srgbClr val="000000"/>
                          </a:solidFill>
                          <a:effectLst/>
                          <a:latin typeface="Arial"/>
                          <a:ea typeface="Arial"/>
                          <a:cs typeface="Arial"/>
                          <a:sym typeface="Arial"/>
                        </a:rPr>
                        <a:t>Gigabyte DDR4 16GB (2x8GB) 3600MHz AORUS RGB Silver</a:t>
                      </a: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a:solidFill>
                            <a:srgbClr val="000000"/>
                          </a:solidFill>
                          <a:effectLst/>
                          <a:latin typeface="Arial"/>
                          <a:ea typeface="Arial"/>
                          <a:cs typeface="Arial"/>
                          <a:sym typeface="Arial"/>
                        </a:rPr>
                        <a:t>SSD M.2 WD 1TB Black SN850 7000MB/s </a:t>
                      </a:r>
                      <a:r>
                        <a:rPr lang="en-US" sz="1400" b="1" i="0" u="none" strike="noStrike" cap="none" dirty="0" err="1">
                          <a:solidFill>
                            <a:srgbClr val="000000"/>
                          </a:solidFill>
                          <a:effectLst/>
                          <a:latin typeface="Arial"/>
                          <a:ea typeface="Arial"/>
                          <a:cs typeface="Arial"/>
                          <a:sym typeface="Arial"/>
                        </a:rPr>
                        <a:t>NVMe</a:t>
                      </a:r>
                      <a:r>
                        <a:rPr lang="en-US" sz="1400" b="1" i="0" u="none" strike="noStrike" cap="none" dirty="0">
                          <a:solidFill>
                            <a:srgbClr val="000000"/>
                          </a:solidFill>
                          <a:effectLst/>
                          <a:latin typeface="Arial"/>
                          <a:ea typeface="Arial"/>
                          <a:cs typeface="Arial"/>
                          <a:sym typeface="Arial"/>
                        </a:rPr>
                        <a:t> PCI Gen4 Con Heatsink</a:t>
                      </a: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AR" sz="1400" b="1" i="0" u="none" strike="noStrike" cap="none" dirty="0">
                          <a:solidFill>
                            <a:srgbClr val="000000"/>
                          </a:solidFill>
                          <a:effectLst/>
                          <a:latin typeface="Arial"/>
                          <a:ea typeface="Arial"/>
                          <a:cs typeface="Arial"/>
                          <a:sym typeface="Arial"/>
                        </a:rPr>
                        <a:t>PNY GeForce RTX 3080 10GB GDDR6X XLR8 EPIC-X RGB </a:t>
                      </a: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1"/>
        <p:cNvGrpSpPr/>
        <p:nvPr/>
      </p:nvGrpSpPr>
      <p:grpSpPr>
        <a:xfrm>
          <a:off x="0" y="0"/>
          <a:ext cx="0" cy="0"/>
          <a:chOff x="0" y="0"/>
          <a:chExt cx="0" cy="0"/>
        </a:xfrm>
      </p:grpSpPr>
      <p:sp>
        <p:nvSpPr>
          <p:cNvPr id="92" name="Google Shape;92;p30"/>
          <p:cNvSpPr txBox="1"/>
          <p:nvPr/>
        </p:nvSpPr>
        <p:spPr>
          <a:xfrm>
            <a:off x="3897550" y="1527975"/>
            <a:ext cx="4856400" cy="3067200"/>
          </a:xfrm>
          <a:prstGeom prst="rect">
            <a:avLst/>
          </a:prstGeom>
          <a:noFill/>
          <a:ln>
            <a:noFill/>
          </a:ln>
        </p:spPr>
        <p:txBody>
          <a:bodyPr spcFirstLastPara="1" wrap="square" lIns="91425" tIns="45700" rIns="91425" bIns="45700" anchor="ctr" anchorCtr="0">
            <a:noAutofit/>
          </a:bodyPr>
          <a:lstStyle/>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 action="ppaction://hlinkshowjump?jump=nextslide"/>
              </a:rPr>
              <a:t>Consigna</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3" action="ppaction://hlinksldjump"/>
              </a:rPr>
              <a:t>Detalles</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4" action="ppaction://hlinksldjump"/>
              </a:rPr>
              <a:t>Especificaciones de equipos</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5" action="ppaction://hlinksldjump"/>
              </a:rPr>
              <a:t>Entrega</a:t>
            </a:r>
            <a:endParaRPr sz="2000" b="1">
              <a:solidFill>
                <a:srgbClr val="434343"/>
              </a:solidFill>
              <a:latin typeface="Open Sans"/>
              <a:ea typeface="Open Sans"/>
              <a:cs typeface="Open Sans"/>
              <a:sym typeface="Open Sans"/>
            </a:endParaRPr>
          </a:p>
          <a:p>
            <a:pPr marL="457200" lvl="0" indent="0" algn="l" rtl="0">
              <a:lnSpc>
                <a:spcPct val="130000"/>
              </a:lnSpc>
              <a:spcBef>
                <a:spcPts val="0"/>
              </a:spcBef>
              <a:spcAft>
                <a:spcPts val="0"/>
              </a:spcAft>
              <a:buNone/>
            </a:pPr>
            <a:endParaRPr sz="2000" b="1">
              <a:solidFill>
                <a:srgbClr val="434343"/>
              </a:solidFill>
              <a:latin typeface="Rajdhani"/>
              <a:ea typeface="Rajdhani"/>
              <a:cs typeface="Rajdhani"/>
              <a:sym typeface="Rajdhani"/>
            </a:endParaRPr>
          </a:p>
        </p:txBody>
      </p:sp>
      <p:sp>
        <p:nvSpPr>
          <p:cNvPr id="93" name="Google Shape;93;p30"/>
          <p:cNvSpPr txBox="1"/>
          <p:nvPr/>
        </p:nvSpPr>
        <p:spPr>
          <a:xfrm>
            <a:off x="1672950" y="2442819"/>
            <a:ext cx="1590300" cy="843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100" b="1">
                <a:solidFill>
                  <a:srgbClr val="EC183F"/>
                </a:solidFill>
                <a:latin typeface="Rajdhani"/>
                <a:ea typeface="Rajdhani"/>
                <a:cs typeface="Rajdhani"/>
                <a:sym typeface="Rajdhani"/>
              </a:rPr>
              <a:t>Índice</a:t>
            </a:r>
            <a:endParaRPr sz="2700" b="1">
              <a:solidFill>
                <a:srgbClr val="EC183F"/>
              </a:solidFill>
              <a:latin typeface="Rajdhani"/>
              <a:ea typeface="Rajdhani"/>
              <a:cs typeface="Rajdhani"/>
              <a:sym typeface="Rajdhani"/>
            </a:endParaRPr>
          </a:p>
        </p:txBody>
      </p:sp>
      <p:cxnSp>
        <p:nvCxnSpPr>
          <p:cNvPr id="94" name="Google Shape;94;p30"/>
          <p:cNvCxnSpPr/>
          <p:nvPr/>
        </p:nvCxnSpPr>
        <p:spPr>
          <a:xfrm flipH="1">
            <a:off x="3592750" y="1409375"/>
            <a:ext cx="18900" cy="30333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48"/>
          <p:cNvSpPr txBox="1"/>
          <p:nvPr/>
        </p:nvSpPr>
        <p:spPr>
          <a:xfrm>
            <a:off x="64380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34" name="Google Shape;234;p48"/>
          <p:cNvSpPr txBox="1"/>
          <p:nvPr/>
        </p:nvSpPr>
        <p:spPr>
          <a:xfrm>
            <a:off x="6540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35" name="Google Shape;235;p48"/>
          <p:cNvSpPr txBox="1"/>
          <p:nvPr/>
        </p:nvSpPr>
        <p:spPr>
          <a:xfrm>
            <a:off x="8682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36" name="Google Shape;236;p48"/>
          <p:cNvGraphicFramePr/>
          <p:nvPr>
            <p:extLst>
              <p:ext uri="{D42A27DB-BD31-4B8C-83A1-F6EECF244321}">
                <p14:modId xmlns:p14="http://schemas.microsoft.com/office/powerpoint/2010/main" val="1855940258"/>
              </p:ext>
            </p:extLst>
          </p:nvPr>
        </p:nvGraphicFramePr>
        <p:xfrm>
          <a:off x="952500" y="2114550"/>
          <a:ext cx="7239000" cy="2407770"/>
        </p:xfrm>
        <a:graphic>
          <a:graphicData uri="http://schemas.openxmlformats.org/drawingml/2006/table">
            <a:tbl>
              <a:tblPr>
                <a:noFill/>
                <a:tableStyleId>{D66F2C39-1EC5-43E9-B1D8-BD1CCF5C92AD}</a:tableStyleId>
              </a:tblPr>
              <a:tblGrid>
                <a:gridCol w="1947600">
                  <a:extLst>
                    <a:ext uri="{9D8B030D-6E8A-4147-A177-3AD203B41FA5}">
                      <a16:colId xmlns:a16="http://schemas.microsoft.com/office/drawing/2014/main" val="20000"/>
                    </a:ext>
                  </a:extLst>
                </a:gridCol>
                <a:gridCol w="52914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b="1" i="0" u="none" strike="noStrike" cap="none" dirty="0">
                          <a:solidFill>
                            <a:srgbClr val="000000"/>
                          </a:solidFill>
                          <a:effectLst/>
                          <a:latin typeface="Arial"/>
                          <a:ea typeface="Arial"/>
                          <a:cs typeface="Arial"/>
                          <a:sym typeface="Arial"/>
                        </a:rPr>
                        <a:t>Intel Core i9 10900K 5.3GHz Turbo 1200 Comet Lake</a:t>
                      </a: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a:solidFill>
                            <a:srgbClr val="000000"/>
                          </a:solidFill>
                          <a:effectLst/>
                          <a:latin typeface="Arial"/>
                          <a:ea typeface="Arial"/>
                          <a:cs typeface="Arial"/>
                          <a:sym typeface="Arial"/>
                        </a:rPr>
                        <a:t>Gigabyte Z490 </a:t>
                      </a:r>
                      <a:r>
                        <a:rPr lang="en-US" sz="1400" b="1" i="0" u="none" strike="noStrike" cap="none" dirty="0" err="1">
                          <a:solidFill>
                            <a:srgbClr val="000000"/>
                          </a:solidFill>
                          <a:effectLst/>
                          <a:latin typeface="Arial"/>
                          <a:ea typeface="Arial"/>
                          <a:cs typeface="Arial"/>
                          <a:sym typeface="Arial"/>
                        </a:rPr>
                        <a:t>Aorus</a:t>
                      </a:r>
                      <a:r>
                        <a:rPr lang="en-US" sz="1400" b="1" i="0" u="none" strike="noStrike" cap="none" dirty="0">
                          <a:solidFill>
                            <a:srgbClr val="000000"/>
                          </a:solidFill>
                          <a:effectLst/>
                          <a:latin typeface="Arial"/>
                          <a:ea typeface="Arial"/>
                          <a:cs typeface="Arial"/>
                          <a:sym typeface="Arial"/>
                        </a:rPr>
                        <a:t> Xtreme Socket 1200 10th Gen</a:t>
                      </a: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AR" sz="1400" b="1" i="0" u="none" strike="noStrike" cap="none" dirty="0" err="1">
                          <a:solidFill>
                            <a:srgbClr val="000000"/>
                          </a:solidFill>
                          <a:effectLst/>
                          <a:latin typeface="Arial"/>
                          <a:ea typeface="Arial"/>
                          <a:cs typeface="Arial"/>
                          <a:sym typeface="Arial"/>
                        </a:rPr>
                        <a:t>OLOy</a:t>
                      </a:r>
                      <a:r>
                        <a:rPr lang="es-AR" sz="1400" b="1" i="0" u="none" strike="noStrike" cap="none" dirty="0">
                          <a:solidFill>
                            <a:srgbClr val="000000"/>
                          </a:solidFill>
                          <a:effectLst/>
                          <a:latin typeface="Arial"/>
                          <a:ea typeface="Arial"/>
                          <a:cs typeface="Arial"/>
                          <a:sym typeface="Arial"/>
                        </a:rPr>
                        <a:t> DDR4 64GB (2x32GB) </a:t>
                      </a:r>
                      <a:r>
                        <a:rPr lang="es-AR" sz="1400" b="1" i="0" u="none" strike="noStrike" cap="none" dirty="0" err="1">
                          <a:solidFill>
                            <a:srgbClr val="000000"/>
                          </a:solidFill>
                          <a:effectLst/>
                          <a:latin typeface="Arial"/>
                          <a:ea typeface="Arial"/>
                          <a:cs typeface="Arial"/>
                          <a:sym typeface="Arial"/>
                        </a:rPr>
                        <a:t>Warhawk</a:t>
                      </a:r>
                      <a:r>
                        <a:rPr lang="es-AR" sz="1400" b="1" i="0" u="none" strike="noStrike" cap="none" dirty="0">
                          <a:solidFill>
                            <a:srgbClr val="000000"/>
                          </a:solidFill>
                          <a:effectLst/>
                          <a:latin typeface="Arial"/>
                          <a:ea typeface="Arial"/>
                          <a:cs typeface="Arial"/>
                          <a:sym typeface="Arial"/>
                        </a:rPr>
                        <a:t> Black RGB 3600MHz CL18</a:t>
                      </a: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AR" sz="1400" b="1" i="0" u="none" strike="noStrike" cap="none" dirty="0">
                          <a:solidFill>
                            <a:srgbClr val="000000"/>
                          </a:solidFill>
                          <a:effectLst/>
                          <a:latin typeface="Arial"/>
                          <a:ea typeface="Arial"/>
                          <a:cs typeface="Arial"/>
                          <a:sym typeface="Arial"/>
                        </a:rPr>
                        <a:t>SSD M.2 WD 2TB Black SN850 7000MB/s </a:t>
                      </a:r>
                      <a:r>
                        <a:rPr lang="es-AR" sz="1400" b="1" i="0" u="none" strike="noStrike" cap="none" dirty="0" err="1">
                          <a:solidFill>
                            <a:srgbClr val="000000"/>
                          </a:solidFill>
                          <a:effectLst/>
                          <a:latin typeface="Arial"/>
                          <a:ea typeface="Arial"/>
                          <a:cs typeface="Arial"/>
                          <a:sym typeface="Arial"/>
                        </a:rPr>
                        <a:t>NVMe</a:t>
                      </a:r>
                      <a:r>
                        <a:rPr lang="es-AR" sz="1400" b="1" i="0" u="none" strike="noStrike" cap="none" dirty="0">
                          <a:solidFill>
                            <a:srgbClr val="000000"/>
                          </a:solidFill>
                          <a:effectLst/>
                          <a:latin typeface="Arial"/>
                          <a:ea typeface="Arial"/>
                          <a:cs typeface="Arial"/>
                          <a:sym typeface="Arial"/>
                        </a:rPr>
                        <a:t> PCIe Gen4</a:t>
                      </a: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AR" sz="1400" b="1" i="0" u="none" strike="noStrike" cap="none" dirty="0">
                          <a:solidFill>
                            <a:srgbClr val="000000"/>
                          </a:solidFill>
                          <a:effectLst/>
                          <a:latin typeface="Arial"/>
                          <a:ea typeface="Arial"/>
                          <a:cs typeface="Arial"/>
                          <a:sym typeface="Arial"/>
                        </a:rPr>
                        <a:t>EVGA GeForce RTX 3090 24GB GDDR6X FTW3 ULTRA ICX3 ARGB</a:t>
                      </a: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237" name="Google Shape;237;p48"/>
          <p:cNvSpPr txBox="1"/>
          <p:nvPr/>
        </p:nvSpPr>
        <p:spPr>
          <a:xfrm>
            <a:off x="64380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41"/>
        <p:cNvGrpSpPr/>
        <p:nvPr/>
      </p:nvGrpSpPr>
      <p:grpSpPr>
        <a:xfrm>
          <a:off x="0" y="0"/>
          <a:ext cx="0" cy="0"/>
          <a:chOff x="0" y="0"/>
          <a:chExt cx="0" cy="0"/>
        </a:xfrm>
      </p:grpSpPr>
      <p:sp>
        <p:nvSpPr>
          <p:cNvPr id="242" name="Google Shape;242;p49"/>
          <p:cNvSpPr txBox="1"/>
          <p:nvPr/>
        </p:nvSpPr>
        <p:spPr>
          <a:xfrm>
            <a:off x="3609750" y="1495200"/>
            <a:ext cx="36369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Entrega</a:t>
            </a:r>
            <a:endParaRPr sz="3700" b="1">
              <a:solidFill>
                <a:srgbClr val="FFFFFF"/>
              </a:solidFill>
              <a:latin typeface="Rajdhani"/>
              <a:ea typeface="Rajdhani"/>
              <a:cs typeface="Rajdhani"/>
              <a:sym typeface="Rajdhani"/>
            </a:endParaRPr>
          </a:p>
        </p:txBody>
      </p:sp>
      <p:sp>
        <p:nvSpPr>
          <p:cNvPr id="243" name="Google Shape;243;p49"/>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4</a:t>
            </a:r>
            <a:endParaRPr sz="6000" b="1">
              <a:solidFill>
                <a:srgbClr val="FFFFFF"/>
              </a:solidFill>
              <a:latin typeface="Rajdhani"/>
              <a:ea typeface="Rajdhani"/>
              <a:cs typeface="Rajdhani"/>
              <a:sym typeface="Rajdhani"/>
            </a:endParaRPr>
          </a:p>
        </p:txBody>
      </p:sp>
      <p:sp>
        <p:nvSpPr>
          <p:cNvPr id="244" name="Google Shape;244;p49"/>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50"/>
          <p:cNvSpPr txBox="1"/>
          <p:nvPr/>
        </p:nvSpPr>
        <p:spPr>
          <a:xfrm>
            <a:off x="625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Entrega</a:t>
            </a:r>
            <a:endParaRPr sz="3000" b="1">
              <a:solidFill>
                <a:srgbClr val="EC183F"/>
              </a:solidFill>
              <a:latin typeface="Rajdhani"/>
              <a:ea typeface="Rajdhani"/>
              <a:cs typeface="Rajdhani"/>
              <a:sym typeface="Rajdhani"/>
            </a:endParaRPr>
          </a:p>
        </p:txBody>
      </p:sp>
      <p:sp>
        <p:nvSpPr>
          <p:cNvPr id="250" name="Google Shape;250;p50"/>
          <p:cNvSpPr txBox="1"/>
          <p:nvPr/>
        </p:nvSpPr>
        <p:spPr>
          <a:xfrm>
            <a:off x="636200" y="1534325"/>
            <a:ext cx="4185300" cy="1443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Cada estudiante debe subir a su mochila del viajero un archivo del formato que prefiera (.pdf, .doc, .xls) con el detalle de los diferentes equipos que armó.</a:t>
            </a:r>
            <a:endParaRPr sz="1600">
              <a:solidFill>
                <a:srgbClr val="434343"/>
              </a:solidFill>
              <a:latin typeface="Open Sans"/>
              <a:ea typeface="Open Sans"/>
              <a:cs typeface="Open Sans"/>
              <a:sym typeface="Open Sans"/>
            </a:endParaRPr>
          </a:p>
        </p:txBody>
      </p:sp>
      <p:pic>
        <p:nvPicPr>
          <p:cNvPr id="251" name="Google Shape;251;p50"/>
          <p:cNvPicPr preferRelativeResize="0"/>
          <p:nvPr/>
        </p:nvPicPr>
        <p:blipFill>
          <a:blip r:embed="rId3">
            <a:alphaModFix/>
          </a:blip>
          <a:stretch>
            <a:fillRect/>
          </a:stretch>
        </p:blipFill>
        <p:spPr>
          <a:xfrm>
            <a:off x="4318875" y="1250925"/>
            <a:ext cx="3270427" cy="1839626"/>
          </a:xfrm>
          <a:prstGeom prst="rect">
            <a:avLst/>
          </a:prstGeom>
          <a:noFill/>
          <a:ln>
            <a:noFill/>
          </a:ln>
        </p:spPr>
      </p:pic>
      <p:pic>
        <p:nvPicPr>
          <p:cNvPr id="252" name="Google Shape;252;p50"/>
          <p:cNvPicPr preferRelativeResize="0"/>
          <p:nvPr/>
        </p:nvPicPr>
        <p:blipFill>
          <a:blip r:embed="rId4">
            <a:alphaModFix/>
          </a:blip>
          <a:stretch>
            <a:fillRect/>
          </a:stretch>
        </p:blipFill>
        <p:spPr>
          <a:xfrm>
            <a:off x="5677200" y="1418864"/>
            <a:ext cx="2902574" cy="1632698"/>
          </a:xfrm>
          <a:prstGeom prst="rect">
            <a:avLst/>
          </a:prstGeom>
          <a:noFill/>
          <a:ln>
            <a:noFill/>
          </a:ln>
        </p:spPr>
      </p:pic>
      <p:pic>
        <p:nvPicPr>
          <p:cNvPr id="253" name="Google Shape;253;p50"/>
          <p:cNvPicPr preferRelativeResize="0"/>
          <p:nvPr/>
        </p:nvPicPr>
        <p:blipFill>
          <a:blip r:embed="rId5">
            <a:alphaModFix/>
          </a:blip>
          <a:stretch>
            <a:fillRect/>
          </a:stretch>
        </p:blipFill>
        <p:spPr>
          <a:xfrm>
            <a:off x="5047350" y="2153639"/>
            <a:ext cx="2902574" cy="163269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57"/>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98"/>
        <p:cNvGrpSpPr/>
        <p:nvPr/>
      </p:nvGrpSpPr>
      <p:grpSpPr>
        <a:xfrm>
          <a:off x="0" y="0"/>
          <a:ext cx="0" cy="0"/>
          <a:chOff x="0" y="0"/>
          <a:chExt cx="0" cy="0"/>
        </a:xfrm>
      </p:grpSpPr>
      <p:sp>
        <p:nvSpPr>
          <p:cNvPr id="99" name="Google Shape;99;p31"/>
          <p:cNvSpPr txBox="1"/>
          <p:nvPr/>
        </p:nvSpPr>
        <p:spPr>
          <a:xfrm>
            <a:off x="3609750" y="1495200"/>
            <a:ext cx="33327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Consigna </a:t>
            </a:r>
            <a:endParaRPr sz="3700" b="1">
              <a:solidFill>
                <a:srgbClr val="FFFFFF"/>
              </a:solidFill>
              <a:latin typeface="Rajdhani"/>
              <a:ea typeface="Rajdhani"/>
              <a:cs typeface="Rajdhani"/>
              <a:sym typeface="Rajdhani"/>
            </a:endParaRPr>
          </a:p>
        </p:txBody>
      </p:sp>
      <p:sp>
        <p:nvSpPr>
          <p:cNvPr id="100" name="Google Shape;100;p31"/>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1</a:t>
            </a:r>
            <a:endParaRPr sz="6000" b="1">
              <a:solidFill>
                <a:srgbClr val="FFFFFF"/>
              </a:solidFill>
              <a:latin typeface="Rajdhani"/>
              <a:ea typeface="Rajdhani"/>
              <a:cs typeface="Rajdhani"/>
              <a:sym typeface="Rajdhani"/>
            </a:endParaRPr>
          </a:p>
        </p:txBody>
      </p:sp>
      <p:sp>
        <p:nvSpPr>
          <p:cNvPr id="101" name="Google Shape;101;p31"/>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2"/>
          <p:cNvSpPr txBox="1"/>
          <p:nvPr/>
        </p:nvSpPr>
        <p:spPr>
          <a:xfrm>
            <a:off x="626825" y="1458250"/>
            <a:ext cx="4311600" cy="259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En base a lo aprendido de toda la estructura de computadoras, vamos a proceder a armar diferentes computadoras en base a necesidades de uso determinadas y compatibilidades entre sus diferentes componentes.</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Vamos a armar 9 computadoras de 3 gamas diferentes (gama alta, media y baja) en donde habrá que determinar los componentes compatibles a cada uno.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07" name="Google Shape;107;p32"/>
          <p:cNvSpPr txBox="1"/>
          <p:nvPr/>
        </p:nvSpPr>
        <p:spPr>
          <a:xfrm>
            <a:off x="616575" y="608150"/>
            <a:ext cx="31164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Consigna</a:t>
            </a:r>
            <a:endParaRPr sz="3000" b="1">
              <a:solidFill>
                <a:srgbClr val="EC183F"/>
              </a:solidFill>
              <a:latin typeface="Rajdhani"/>
              <a:ea typeface="Rajdhani"/>
              <a:cs typeface="Rajdhani"/>
              <a:sym typeface="Rajdhani"/>
            </a:endParaRPr>
          </a:p>
        </p:txBody>
      </p:sp>
      <p:pic>
        <p:nvPicPr>
          <p:cNvPr id="108" name="Google Shape;108;p32"/>
          <p:cNvPicPr preferRelativeResize="0"/>
          <p:nvPr/>
        </p:nvPicPr>
        <p:blipFill>
          <a:blip r:embed="rId3">
            <a:alphaModFix/>
          </a:blip>
          <a:stretch>
            <a:fillRect/>
          </a:stretch>
        </p:blipFill>
        <p:spPr>
          <a:xfrm>
            <a:off x="4165575" y="1798678"/>
            <a:ext cx="5183201" cy="2915548"/>
          </a:xfrm>
          <a:prstGeom prst="rect">
            <a:avLst/>
          </a:prstGeom>
          <a:noFill/>
          <a:ln>
            <a:noFill/>
          </a:ln>
        </p:spPr>
      </p:pic>
      <p:pic>
        <p:nvPicPr>
          <p:cNvPr id="109" name="Google Shape;109;p32"/>
          <p:cNvPicPr preferRelativeResize="0"/>
          <p:nvPr/>
        </p:nvPicPr>
        <p:blipFill>
          <a:blip r:embed="rId4">
            <a:alphaModFix/>
          </a:blip>
          <a:stretch>
            <a:fillRect/>
          </a:stretch>
        </p:blipFill>
        <p:spPr>
          <a:xfrm>
            <a:off x="4881449" y="1290212"/>
            <a:ext cx="1951852" cy="1097899"/>
          </a:xfrm>
          <a:prstGeom prst="rect">
            <a:avLst/>
          </a:prstGeom>
          <a:noFill/>
          <a:ln>
            <a:noFill/>
          </a:ln>
        </p:spPr>
      </p:pic>
      <p:pic>
        <p:nvPicPr>
          <p:cNvPr id="110" name="Google Shape;110;p32"/>
          <p:cNvPicPr preferRelativeResize="0"/>
          <p:nvPr/>
        </p:nvPicPr>
        <p:blipFill>
          <a:blip r:embed="rId5">
            <a:alphaModFix/>
          </a:blip>
          <a:stretch>
            <a:fillRect/>
          </a:stretch>
        </p:blipFill>
        <p:spPr>
          <a:xfrm>
            <a:off x="5801575" y="962650"/>
            <a:ext cx="3116401" cy="17530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14"/>
        <p:cNvGrpSpPr/>
        <p:nvPr/>
      </p:nvGrpSpPr>
      <p:grpSpPr>
        <a:xfrm>
          <a:off x="0" y="0"/>
          <a:ext cx="0" cy="0"/>
          <a:chOff x="0" y="0"/>
          <a:chExt cx="0" cy="0"/>
        </a:xfrm>
      </p:grpSpPr>
      <p:sp>
        <p:nvSpPr>
          <p:cNvPr id="115" name="Google Shape;115;p33"/>
          <p:cNvSpPr txBox="1"/>
          <p:nvPr/>
        </p:nvSpPr>
        <p:spPr>
          <a:xfrm>
            <a:off x="3609750" y="1495200"/>
            <a:ext cx="33960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Detalles</a:t>
            </a:r>
            <a:endParaRPr sz="3700" b="1">
              <a:solidFill>
                <a:srgbClr val="FFFFFF"/>
              </a:solidFill>
              <a:latin typeface="Rajdhani"/>
              <a:ea typeface="Rajdhani"/>
              <a:cs typeface="Rajdhani"/>
              <a:sym typeface="Rajdhani"/>
            </a:endParaRPr>
          </a:p>
        </p:txBody>
      </p:sp>
      <p:sp>
        <p:nvSpPr>
          <p:cNvPr id="116" name="Google Shape;116;p33"/>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2</a:t>
            </a:r>
            <a:endParaRPr sz="6000" b="1">
              <a:solidFill>
                <a:srgbClr val="FFFFFF"/>
              </a:solidFill>
              <a:latin typeface="Rajdhani"/>
              <a:ea typeface="Rajdhani"/>
              <a:cs typeface="Rajdhani"/>
              <a:sym typeface="Rajdhani"/>
            </a:endParaRPr>
          </a:p>
        </p:txBody>
      </p:sp>
      <p:sp>
        <p:nvSpPr>
          <p:cNvPr id="117" name="Google Shape;117;p33"/>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4"/>
          <p:cNvSpPr txBox="1"/>
          <p:nvPr/>
        </p:nvSpPr>
        <p:spPr>
          <a:xfrm>
            <a:off x="616625" y="614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Detalles de armado</a:t>
            </a:r>
            <a:endParaRPr sz="3000" b="1">
              <a:solidFill>
                <a:srgbClr val="EC183F"/>
              </a:solidFill>
              <a:latin typeface="Rajdhani"/>
              <a:ea typeface="Rajdhani"/>
              <a:cs typeface="Rajdhani"/>
              <a:sym typeface="Rajdhani"/>
            </a:endParaRPr>
          </a:p>
        </p:txBody>
      </p:sp>
      <p:sp>
        <p:nvSpPr>
          <p:cNvPr id="123" name="Google Shape;123;p34"/>
          <p:cNvSpPr txBox="1"/>
          <p:nvPr/>
        </p:nvSpPr>
        <p:spPr>
          <a:xfrm>
            <a:off x="626875" y="1468150"/>
            <a:ext cx="4058400" cy="325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Para el armado vamos a tener un cuadro de especificaciones donde tendremos separado.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Procesador</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Placa madre</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Memoria primaria</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Memoria secundaria</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GPU (si es que fuera necesario)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b="1">
              <a:solidFill>
                <a:srgbClr val="434343"/>
              </a:solidFill>
              <a:latin typeface="Open Sans"/>
              <a:ea typeface="Open Sans"/>
              <a:cs typeface="Open Sans"/>
              <a:sym typeface="Open Sans"/>
            </a:endParaRPr>
          </a:p>
        </p:txBody>
      </p:sp>
      <p:sp>
        <p:nvSpPr>
          <p:cNvPr id="124" name="Google Shape;124;p34"/>
          <p:cNvSpPr txBox="1"/>
          <p:nvPr/>
        </p:nvSpPr>
        <p:spPr>
          <a:xfrm>
            <a:off x="4805000" y="1427450"/>
            <a:ext cx="3789600" cy="2382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Deberemos armar </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computadoras por gama, donde cada una de estas  serán o compatibles con </a:t>
            </a:r>
            <a:r>
              <a:rPr lang="es" sz="1600" b="1">
                <a:solidFill>
                  <a:srgbClr val="434343"/>
                </a:solidFill>
                <a:latin typeface="Open Sans"/>
                <a:ea typeface="Open Sans"/>
                <a:cs typeface="Open Sans"/>
                <a:sym typeface="Open Sans"/>
              </a:rPr>
              <a:t>Intel</a:t>
            </a:r>
            <a:r>
              <a:rPr lang="es" sz="1600">
                <a:solidFill>
                  <a:srgbClr val="434343"/>
                </a:solidFill>
                <a:latin typeface="Open Sans"/>
                <a:ea typeface="Open Sans"/>
                <a:cs typeface="Open Sans"/>
                <a:sym typeface="Open Sans"/>
              </a:rPr>
              <a:t> o </a:t>
            </a:r>
            <a:r>
              <a:rPr lang="es" sz="1600" b="1">
                <a:solidFill>
                  <a:srgbClr val="434343"/>
                </a:solidFill>
                <a:latin typeface="Open Sans"/>
                <a:ea typeface="Open Sans"/>
                <a:cs typeface="Open Sans"/>
                <a:sym typeface="Open Sans"/>
              </a:rPr>
              <a:t>AMD</a:t>
            </a:r>
            <a:r>
              <a:rPr lang="es" sz="1600">
                <a:solidFill>
                  <a:srgbClr val="434343"/>
                </a:solidFill>
                <a:latin typeface="Open Sans"/>
                <a:ea typeface="Open Sans"/>
                <a:cs typeface="Open Sans"/>
                <a:sym typeface="Open Sans"/>
              </a:rPr>
              <a:t>.</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b="1">
                <a:solidFill>
                  <a:srgbClr val="434343"/>
                </a:solidFill>
                <a:latin typeface="Open Sans"/>
                <a:ea typeface="Open Sans"/>
                <a:cs typeface="Open Sans"/>
                <a:sym typeface="Open Sans"/>
              </a:rPr>
              <a:t>El tercer ordenador debe ser armado a libre criterio del estudiante.</a:t>
            </a:r>
            <a:endParaRPr sz="1600" b="1">
              <a:solidFill>
                <a:srgbClr val="434343"/>
              </a:solidFill>
              <a:latin typeface="Open Sans"/>
              <a:ea typeface="Open Sans"/>
              <a:cs typeface="Open Sans"/>
              <a:sym typeface="Open Sans"/>
            </a:endParaRPr>
          </a:p>
          <a:p>
            <a:pPr marL="0" lvl="0" indent="0" algn="l" rtl="0">
              <a:spcBef>
                <a:spcPts val="0"/>
              </a:spcBef>
              <a:spcAft>
                <a:spcPts val="0"/>
              </a:spcAft>
              <a:buNone/>
            </a:pPr>
            <a:endParaRPr/>
          </a:p>
        </p:txBody>
      </p:sp>
      <p:pic>
        <p:nvPicPr>
          <p:cNvPr id="125" name="Google Shape;125;p34"/>
          <p:cNvPicPr preferRelativeResize="0"/>
          <p:nvPr/>
        </p:nvPicPr>
        <p:blipFill>
          <a:blip r:embed="rId3">
            <a:alphaModFix/>
          </a:blip>
          <a:stretch>
            <a:fillRect/>
          </a:stretch>
        </p:blipFill>
        <p:spPr>
          <a:xfrm>
            <a:off x="5615718" y="3197050"/>
            <a:ext cx="2899758" cy="1631100"/>
          </a:xfrm>
          <a:prstGeom prst="rect">
            <a:avLst/>
          </a:prstGeom>
          <a:noFill/>
          <a:ln>
            <a:noFill/>
          </a:ln>
        </p:spPr>
      </p:pic>
      <p:pic>
        <p:nvPicPr>
          <p:cNvPr id="126" name="Google Shape;126;p34"/>
          <p:cNvPicPr preferRelativeResize="0"/>
          <p:nvPr/>
        </p:nvPicPr>
        <p:blipFill>
          <a:blip r:embed="rId4">
            <a:alphaModFix/>
          </a:blip>
          <a:stretch>
            <a:fillRect/>
          </a:stretch>
        </p:blipFill>
        <p:spPr>
          <a:xfrm>
            <a:off x="4457075" y="3440613"/>
            <a:ext cx="2164157" cy="121734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35"/>
          <p:cNvSpPr/>
          <p:nvPr/>
        </p:nvSpPr>
        <p:spPr>
          <a:xfrm>
            <a:off x="4852000" y="1624475"/>
            <a:ext cx="3498000" cy="2615700"/>
          </a:xfrm>
          <a:prstGeom prst="roundRect">
            <a:avLst>
              <a:gd name="adj" fmla="val 16667"/>
            </a:avLst>
          </a:prstGeom>
          <a:solidFill>
            <a:srgbClr val="43434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822960" lvl="0" indent="0" algn="l" rtl="0">
              <a:spcBef>
                <a:spcPts val="0"/>
              </a:spcBef>
              <a:spcAft>
                <a:spcPts val="0"/>
              </a:spcAft>
              <a:buNone/>
            </a:pPr>
            <a:endParaRPr sz="1200">
              <a:latin typeface="Open Sans"/>
              <a:ea typeface="Open Sans"/>
              <a:cs typeface="Open Sans"/>
              <a:sym typeface="Open Sans"/>
            </a:endParaRPr>
          </a:p>
          <a:p>
            <a:pPr marL="822960" lvl="0" indent="0" algn="l" rtl="0">
              <a:spcBef>
                <a:spcPts val="0"/>
              </a:spcBef>
              <a:spcAft>
                <a:spcPts val="0"/>
              </a:spcAft>
              <a:buNone/>
            </a:pPr>
            <a:endParaRPr sz="1200">
              <a:latin typeface="Open Sans"/>
              <a:ea typeface="Open Sans"/>
              <a:cs typeface="Open Sans"/>
              <a:sym typeface="Open Sans"/>
            </a:endParaRPr>
          </a:p>
        </p:txBody>
      </p:sp>
      <p:sp>
        <p:nvSpPr>
          <p:cNvPr id="132" name="Google Shape;132;p35"/>
          <p:cNvSpPr txBox="1"/>
          <p:nvPr/>
        </p:nvSpPr>
        <p:spPr>
          <a:xfrm>
            <a:off x="614975" y="615475"/>
            <a:ext cx="18393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Detalles</a:t>
            </a:r>
            <a:endParaRPr sz="3000" b="1">
              <a:solidFill>
                <a:srgbClr val="EC183F"/>
              </a:solidFill>
              <a:latin typeface="Rajdhani"/>
              <a:ea typeface="Rajdhani"/>
              <a:cs typeface="Rajdhani"/>
              <a:sym typeface="Rajdhani"/>
            </a:endParaRPr>
          </a:p>
        </p:txBody>
      </p:sp>
      <p:sp>
        <p:nvSpPr>
          <p:cNvPr id="133" name="Google Shape;133;p35"/>
          <p:cNvSpPr txBox="1"/>
          <p:nvPr/>
        </p:nvSpPr>
        <p:spPr>
          <a:xfrm>
            <a:off x="614975" y="1469575"/>
            <a:ext cx="3765600" cy="2817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s" sz="1700" b="1">
                <a:solidFill>
                  <a:srgbClr val="434343"/>
                </a:solidFill>
                <a:latin typeface="Rajdhani"/>
                <a:ea typeface="Rajdhani"/>
                <a:cs typeface="Rajdhani"/>
                <a:sym typeface="Rajdhani"/>
              </a:rPr>
              <a:t>¿Por qué esta actividad?¿Sirve este ejercicio de armar computadoras?</a:t>
            </a:r>
            <a:endParaRPr sz="1700" b="1">
              <a:solidFill>
                <a:srgbClr val="434343"/>
              </a:solidFill>
              <a:latin typeface="Rajdhani"/>
              <a:ea typeface="Rajdhani"/>
              <a:cs typeface="Rajdhani"/>
              <a:sym typeface="Rajdhani"/>
            </a:endParaRPr>
          </a:p>
          <a:p>
            <a:pPr marL="0" lvl="0" indent="0" algn="l" rtl="0">
              <a:lnSpc>
                <a:spcPct val="115000"/>
              </a:lnSpc>
              <a:spcBef>
                <a:spcPts val="0"/>
              </a:spcBef>
              <a:spcAft>
                <a:spcPts val="0"/>
              </a:spcAft>
              <a:buClr>
                <a:schemeClr val="dk1"/>
              </a:buClr>
              <a:buSzPts val="1100"/>
              <a:buFont typeface="Arial"/>
              <a:buNone/>
            </a:pPr>
            <a:endParaRPr sz="1800" b="1">
              <a:solidFill>
                <a:srgbClr val="434343"/>
              </a:solidFill>
              <a:latin typeface="Rajdhani"/>
              <a:ea typeface="Rajdhani"/>
              <a:cs typeface="Rajdhani"/>
              <a:sym typeface="Rajdhani"/>
            </a:endParaRPr>
          </a:p>
          <a:p>
            <a:pPr marL="0" lvl="0" indent="0" algn="l" rtl="0">
              <a:lnSpc>
                <a:spcPct val="115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A la hora de trabajar en un ambiente laboral, las computadoras son una parte esencial del trabajo día a día, por lo cual la habilidad de poder armar una a base de ciertas especificaciones es una habilidad necesaria para el profesional de IT.</a:t>
            </a:r>
            <a:endParaRPr sz="1600">
              <a:solidFill>
                <a:srgbClr val="434343"/>
              </a:solidFill>
              <a:latin typeface="Open Sans"/>
              <a:ea typeface="Open Sans"/>
              <a:cs typeface="Open Sans"/>
              <a:sym typeface="Open Sans"/>
            </a:endParaRPr>
          </a:p>
          <a:p>
            <a:pPr marL="0" lvl="0" indent="0" algn="just" rtl="0">
              <a:lnSpc>
                <a:spcPct val="150000"/>
              </a:lnSpc>
              <a:spcBef>
                <a:spcPts val="0"/>
              </a:spcBef>
              <a:spcAft>
                <a:spcPts val="0"/>
              </a:spcAft>
              <a:buClr>
                <a:schemeClr val="dk1"/>
              </a:buClr>
              <a:buSzPts val="1100"/>
              <a:buFont typeface="Arial"/>
              <a:buNone/>
            </a:pPr>
            <a:endParaRPr sz="1600">
              <a:solidFill>
                <a:srgbClr val="434343"/>
              </a:solidFill>
              <a:latin typeface="Open Sans"/>
              <a:ea typeface="Open Sans"/>
              <a:cs typeface="Open Sans"/>
              <a:sym typeface="Open Sans"/>
            </a:endParaRPr>
          </a:p>
          <a:p>
            <a:pPr marL="0" lvl="0" indent="0" algn="just" rtl="0">
              <a:lnSpc>
                <a:spcPct val="150000"/>
              </a:lnSpc>
              <a:spcBef>
                <a:spcPts val="0"/>
              </a:spcBef>
              <a:spcAft>
                <a:spcPts val="0"/>
              </a:spcAft>
              <a:buClr>
                <a:schemeClr val="dk1"/>
              </a:buClr>
              <a:buSzPts val="1100"/>
              <a:buFont typeface="Arial"/>
              <a:buNone/>
            </a:pPr>
            <a:endParaRPr sz="1500" b="1">
              <a:solidFill>
                <a:srgbClr val="434343"/>
              </a:solidFill>
              <a:latin typeface="Rajdhani"/>
              <a:ea typeface="Rajdhani"/>
              <a:cs typeface="Rajdhani"/>
              <a:sym typeface="Rajdhani"/>
            </a:endParaRPr>
          </a:p>
          <a:p>
            <a:pPr marL="0" lvl="0" indent="0" algn="just" rtl="0">
              <a:lnSpc>
                <a:spcPct val="150000"/>
              </a:lnSpc>
              <a:spcBef>
                <a:spcPts val="0"/>
              </a:spcBef>
              <a:spcAft>
                <a:spcPts val="0"/>
              </a:spcAft>
              <a:buNone/>
            </a:pPr>
            <a:endParaRPr sz="1500" b="1">
              <a:solidFill>
                <a:srgbClr val="434343"/>
              </a:solidFill>
              <a:latin typeface="Rajdhani"/>
              <a:ea typeface="Rajdhani"/>
              <a:cs typeface="Rajdhani"/>
              <a:sym typeface="Rajdhani"/>
            </a:endParaRPr>
          </a:p>
        </p:txBody>
      </p:sp>
      <p:sp>
        <p:nvSpPr>
          <p:cNvPr id="134" name="Google Shape;134;p35"/>
          <p:cNvSpPr txBox="1"/>
          <p:nvPr/>
        </p:nvSpPr>
        <p:spPr>
          <a:xfrm>
            <a:off x="5082850" y="1767800"/>
            <a:ext cx="3056100" cy="2352000"/>
          </a:xfrm>
          <a:prstGeom prst="rect">
            <a:avLst/>
          </a:prstGeom>
          <a:noFill/>
          <a:ln>
            <a:noFill/>
          </a:ln>
        </p:spPr>
        <p:txBody>
          <a:bodyPr spcFirstLastPara="1" wrap="square" lIns="91425" tIns="91425" rIns="91425" bIns="91425" anchor="t" anchorCtr="0">
            <a:spAutoFit/>
          </a:bodyPr>
          <a:lstStyle/>
          <a:p>
            <a:pPr marL="0" lvl="0" indent="0" algn="l" rtl="0">
              <a:lnSpc>
                <a:spcPct val="130000"/>
              </a:lnSpc>
              <a:spcBef>
                <a:spcPts val="0"/>
              </a:spcBef>
              <a:spcAft>
                <a:spcPts val="0"/>
              </a:spcAft>
              <a:buClr>
                <a:schemeClr val="dk1"/>
              </a:buClr>
              <a:buSzPts val="1100"/>
              <a:buFont typeface="Arial"/>
              <a:buNone/>
            </a:pPr>
            <a:r>
              <a:rPr lang="es" sz="1600">
                <a:solidFill>
                  <a:schemeClr val="lt1"/>
                </a:solidFill>
                <a:latin typeface="Open Sans"/>
                <a:ea typeface="Open Sans"/>
                <a:cs typeface="Open Sans"/>
                <a:sym typeface="Open Sans"/>
              </a:rPr>
              <a:t>Recordemos que para</a:t>
            </a:r>
            <a:endParaRPr sz="1600">
              <a:solidFill>
                <a:schemeClr val="lt1"/>
              </a:solidFill>
              <a:latin typeface="Open Sans"/>
              <a:ea typeface="Open Sans"/>
              <a:cs typeface="Open Sans"/>
              <a:sym typeface="Open Sans"/>
            </a:endParaRPr>
          </a:p>
          <a:p>
            <a:pPr marL="0" lvl="0" indent="0" algn="l" rtl="0">
              <a:lnSpc>
                <a:spcPct val="130000"/>
              </a:lnSpc>
              <a:spcBef>
                <a:spcPts val="0"/>
              </a:spcBef>
              <a:spcAft>
                <a:spcPts val="0"/>
              </a:spcAft>
              <a:buClr>
                <a:schemeClr val="dk1"/>
              </a:buClr>
              <a:buSzPts val="1100"/>
              <a:buFont typeface="Arial"/>
              <a:buNone/>
            </a:pPr>
            <a:r>
              <a:rPr lang="es" sz="1600">
                <a:solidFill>
                  <a:schemeClr val="lt1"/>
                </a:solidFill>
                <a:latin typeface="Open Sans"/>
                <a:ea typeface="Open Sans"/>
                <a:cs typeface="Open Sans"/>
                <a:sym typeface="Open Sans"/>
              </a:rPr>
              <a:t>los diferentes componentes existen ciertas características como los </a:t>
            </a:r>
            <a:r>
              <a:rPr lang="es" sz="1600" b="1">
                <a:solidFill>
                  <a:schemeClr val="lt1"/>
                </a:solidFill>
                <a:latin typeface="Open Sans"/>
                <a:ea typeface="Open Sans"/>
                <a:cs typeface="Open Sans"/>
                <a:sym typeface="Open Sans"/>
              </a:rPr>
              <a:t>sockets, frecuencia y conectores</a:t>
            </a:r>
            <a:r>
              <a:rPr lang="es" sz="1600">
                <a:solidFill>
                  <a:schemeClr val="lt1"/>
                </a:solidFill>
                <a:latin typeface="Open Sans"/>
                <a:ea typeface="Open Sans"/>
                <a:cs typeface="Open Sans"/>
                <a:sym typeface="Open Sans"/>
              </a:rPr>
              <a:t>, los cuales hay que tener </a:t>
            </a:r>
            <a:r>
              <a:rPr lang="es" sz="1600" b="1">
                <a:solidFill>
                  <a:schemeClr val="lt1"/>
                </a:solidFill>
                <a:latin typeface="Open Sans"/>
                <a:ea typeface="Open Sans"/>
                <a:cs typeface="Open Sans"/>
                <a:sym typeface="Open Sans"/>
              </a:rPr>
              <a:t>en cuenta </a:t>
            </a:r>
            <a:r>
              <a:rPr lang="es" sz="1600">
                <a:solidFill>
                  <a:schemeClr val="lt1"/>
                </a:solidFill>
                <a:latin typeface="Open Sans"/>
                <a:ea typeface="Open Sans"/>
                <a:cs typeface="Open Sans"/>
                <a:sym typeface="Open Sans"/>
              </a:rPr>
              <a:t>para la compatibilidad.</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38"/>
        <p:cNvGrpSpPr/>
        <p:nvPr/>
      </p:nvGrpSpPr>
      <p:grpSpPr>
        <a:xfrm>
          <a:off x="0" y="0"/>
          <a:ext cx="0" cy="0"/>
          <a:chOff x="0" y="0"/>
          <a:chExt cx="0" cy="0"/>
        </a:xfrm>
      </p:grpSpPr>
      <p:sp>
        <p:nvSpPr>
          <p:cNvPr id="139" name="Google Shape;139;p36"/>
          <p:cNvSpPr txBox="1"/>
          <p:nvPr/>
        </p:nvSpPr>
        <p:spPr>
          <a:xfrm>
            <a:off x="3609750" y="1495200"/>
            <a:ext cx="48084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Especificaciones</a:t>
            </a:r>
            <a:endParaRPr sz="3700" b="1">
              <a:solidFill>
                <a:srgbClr val="FFFFFF"/>
              </a:solidFill>
              <a:latin typeface="Rajdhani"/>
              <a:ea typeface="Rajdhani"/>
              <a:cs typeface="Rajdhani"/>
              <a:sym typeface="Rajdhani"/>
            </a:endParaRPr>
          </a:p>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de equipos</a:t>
            </a:r>
            <a:endParaRPr sz="3700" b="1">
              <a:solidFill>
                <a:srgbClr val="FFFFFF"/>
              </a:solidFill>
              <a:latin typeface="Rajdhani"/>
              <a:ea typeface="Rajdhani"/>
              <a:cs typeface="Rajdhani"/>
              <a:sym typeface="Rajdhani"/>
            </a:endParaRPr>
          </a:p>
        </p:txBody>
      </p:sp>
      <p:sp>
        <p:nvSpPr>
          <p:cNvPr id="140" name="Google Shape;140;p36"/>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3</a:t>
            </a:r>
            <a:endParaRPr sz="6000" b="1">
              <a:solidFill>
                <a:srgbClr val="FFFFFF"/>
              </a:solidFill>
              <a:latin typeface="Rajdhani"/>
              <a:ea typeface="Rajdhani"/>
              <a:cs typeface="Rajdhani"/>
              <a:sym typeface="Rajdhani"/>
            </a:endParaRPr>
          </a:p>
        </p:txBody>
      </p:sp>
      <p:sp>
        <p:nvSpPr>
          <p:cNvPr id="141" name="Google Shape;141;p36"/>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7"/>
          <p:cNvSpPr txBox="1"/>
          <p:nvPr/>
        </p:nvSpPr>
        <p:spPr>
          <a:xfrm>
            <a:off x="617575" y="6018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a:t>
            </a:r>
            <a:endParaRPr sz="3000" b="1">
              <a:solidFill>
                <a:srgbClr val="EC183F"/>
              </a:solidFill>
              <a:latin typeface="Rajdhani"/>
              <a:ea typeface="Rajdhani"/>
              <a:cs typeface="Rajdhani"/>
              <a:sym typeface="Rajdhani"/>
            </a:endParaRPr>
          </a:p>
        </p:txBody>
      </p:sp>
      <p:sp>
        <p:nvSpPr>
          <p:cNvPr id="147" name="Google Shape;147;p37"/>
          <p:cNvSpPr txBox="1"/>
          <p:nvPr/>
        </p:nvSpPr>
        <p:spPr>
          <a:xfrm>
            <a:off x="627825" y="1528150"/>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baja generalmente son utilizados por personas que necesitan pocos requisitos. Podríamos poner el ejemplo de una persona que trabaje en una oficina con planillas de ofimática (Excel, Word, etc.) generalmente no necesitan GPU.</a:t>
            </a:r>
            <a:endParaRPr sz="1600">
              <a:solidFill>
                <a:srgbClr val="434343"/>
              </a:solidFill>
              <a:latin typeface="Open Sans"/>
              <a:ea typeface="Open Sans"/>
              <a:cs typeface="Open Sans"/>
              <a:sym typeface="Open Sans"/>
            </a:endParaRPr>
          </a:p>
        </p:txBody>
      </p:sp>
      <p:pic>
        <p:nvPicPr>
          <p:cNvPr id="148" name="Google Shape;148;p37"/>
          <p:cNvPicPr preferRelativeResize="0"/>
          <p:nvPr/>
        </p:nvPicPr>
        <p:blipFill>
          <a:blip r:embed="rId3">
            <a:alphaModFix/>
          </a:blip>
          <a:stretch>
            <a:fillRect/>
          </a:stretch>
        </p:blipFill>
        <p:spPr>
          <a:xfrm>
            <a:off x="4406550" y="1249937"/>
            <a:ext cx="4699827" cy="2643636"/>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TotalTime>
  <Words>848</Words>
  <Application>Microsoft Office PowerPoint</Application>
  <PresentationFormat>On-screen Show (16:9)</PresentationFormat>
  <Paragraphs>139</Paragraphs>
  <Slides>23</Slides>
  <Notes>23</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23</vt:i4>
      </vt:variant>
    </vt:vector>
  </HeadingPairs>
  <TitlesOfParts>
    <vt:vector size="28" baseType="lpstr">
      <vt:lpstr>Rajdhani</vt:lpstr>
      <vt:lpstr>Arial</vt:lpstr>
      <vt:lpstr>Open Sans</vt:lpstr>
      <vt:lpstr>Simple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 </cp:lastModifiedBy>
  <cp:revision>8</cp:revision>
  <dcterms:modified xsi:type="dcterms:W3CDTF">2021-06-19T21:57:43Z</dcterms:modified>
</cp:coreProperties>
</file>