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4c4a8e2be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4c4a8e2b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4c4a8e2b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4c4a8e2b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4c4a8e2be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4c4a8e2b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4c4a8e2be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4c4a8e2be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4c4a8e2b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e4c4a8e2b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4c4a8e2b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4c4a8e2b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4c4a8e2b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4c4a8e2b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4c4a8e2b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4c4a8e2b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4c4a8e2b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4c4a8e2b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4c4a8e2b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4c4a8e2b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834bc8bf6_3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834bc8bf6_3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4c4a8e2b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4c4a8e2b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15" name="Google Shape;15;p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 name="Shape 39"/>
        <p:cNvGrpSpPr/>
        <p:nvPr/>
      </p:nvGrpSpPr>
      <p:grpSpPr>
        <a:xfrm>
          <a:off x="0" y="0"/>
          <a:ext cx="0" cy="0"/>
          <a:chOff x="0" y="0"/>
          <a:chExt cx="0" cy="0"/>
        </a:xfrm>
      </p:grpSpPr>
      <p:sp>
        <p:nvSpPr>
          <p:cNvPr id="40" name="Google Shape;40;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41" name="Google Shape;41;p11"/>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43" name="Shape 43"/>
        <p:cNvGrpSpPr/>
        <p:nvPr/>
      </p:nvGrpSpPr>
      <p:grpSpPr>
        <a:xfrm>
          <a:off x="0" y="0"/>
          <a:ext cx="0" cy="0"/>
          <a:chOff x="0" y="0"/>
          <a:chExt cx="0" cy="0"/>
        </a:xfrm>
      </p:grpSpPr>
      <p:sp>
        <p:nvSpPr>
          <p:cNvPr id="44" name="Google Shape;44;p13"/>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 name="Google Shape;45;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46" name="Shape 46"/>
        <p:cNvGrpSpPr/>
        <p:nvPr/>
      </p:nvGrpSpPr>
      <p:grpSpPr>
        <a:xfrm>
          <a:off x="0" y="0"/>
          <a:ext cx="0" cy="0"/>
          <a:chOff x="0" y="0"/>
          <a:chExt cx="0" cy="0"/>
        </a:xfrm>
      </p:grpSpPr>
      <p:sp>
        <p:nvSpPr>
          <p:cNvPr id="47" name="Google Shape;47;p14"/>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5000">
                <a:solidFill>
                  <a:srgbClr val="FFFFFF"/>
                </a:solidFill>
                <a:latin typeface="Rajdhani"/>
                <a:ea typeface="Rajdhani"/>
                <a:cs typeface="Rajdhani"/>
                <a:sym typeface="Rajdhani"/>
              </a:defRPr>
            </a:lvl1pPr>
            <a:lvl2pPr lvl="1" rtl="0">
              <a:spcBef>
                <a:spcPts val="0"/>
              </a:spcBef>
              <a:spcAft>
                <a:spcPts val="0"/>
              </a:spcAft>
              <a:buNone/>
              <a:defRPr b="1" sz="5000">
                <a:solidFill>
                  <a:srgbClr val="FFFFFF"/>
                </a:solidFill>
                <a:latin typeface="Rajdhani"/>
                <a:ea typeface="Rajdhani"/>
                <a:cs typeface="Rajdhani"/>
                <a:sym typeface="Rajdhani"/>
              </a:defRPr>
            </a:lvl2pPr>
            <a:lvl3pPr lvl="2" rtl="0">
              <a:spcBef>
                <a:spcPts val="0"/>
              </a:spcBef>
              <a:spcAft>
                <a:spcPts val="0"/>
              </a:spcAft>
              <a:buNone/>
              <a:defRPr b="1" sz="5000">
                <a:solidFill>
                  <a:srgbClr val="FFFFFF"/>
                </a:solidFill>
                <a:latin typeface="Rajdhani"/>
                <a:ea typeface="Rajdhani"/>
                <a:cs typeface="Rajdhani"/>
                <a:sym typeface="Rajdhani"/>
              </a:defRPr>
            </a:lvl3pPr>
            <a:lvl4pPr lvl="3" rtl="0">
              <a:spcBef>
                <a:spcPts val="0"/>
              </a:spcBef>
              <a:spcAft>
                <a:spcPts val="0"/>
              </a:spcAft>
              <a:buNone/>
              <a:defRPr b="1" sz="5000">
                <a:solidFill>
                  <a:srgbClr val="FFFFFF"/>
                </a:solidFill>
                <a:latin typeface="Rajdhani"/>
                <a:ea typeface="Rajdhani"/>
                <a:cs typeface="Rajdhani"/>
                <a:sym typeface="Rajdhani"/>
              </a:defRPr>
            </a:lvl4pPr>
            <a:lvl5pPr lvl="4" rtl="0">
              <a:spcBef>
                <a:spcPts val="0"/>
              </a:spcBef>
              <a:spcAft>
                <a:spcPts val="0"/>
              </a:spcAft>
              <a:buNone/>
              <a:defRPr b="1" sz="5000">
                <a:solidFill>
                  <a:srgbClr val="FFFFFF"/>
                </a:solidFill>
                <a:latin typeface="Rajdhani"/>
                <a:ea typeface="Rajdhani"/>
                <a:cs typeface="Rajdhani"/>
                <a:sym typeface="Rajdhani"/>
              </a:defRPr>
            </a:lvl5pPr>
            <a:lvl6pPr lvl="5" rtl="0">
              <a:spcBef>
                <a:spcPts val="0"/>
              </a:spcBef>
              <a:spcAft>
                <a:spcPts val="0"/>
              </a:spcAft>
              <a:buNone/>
              <a:defRPr b="1" sz="5000">
                <a:solidFill>
                  <a:srgbClr val="FFFFFF"/>
                </a:solidFill>
                <a:latin typeface="Rajdhani"/>
                <a:ea typeface="Rajdhani"/>
                <a:cs typeface="Rajdhani"/>
                <a:sym typeface="Rajdhani"/>
              </a:defRPr>
            </a:lvl6pPr>
            <a:lvl7pPr lvl="6" rtl="0">
              <a:spcBef>
                <a:spcPts val="0"/>
              </a:spcBef>
              <a:spcAft>
                <a:spcPts val="0"/>
              </a:spcAft>
              <a:buNone/>
              <a:defRPr b="1" sz="5000">
                <a:solidFill>
                  <a:srgbClr val="FFFFFF"/>
                </a:solidFill>
                <a:latin typeface="Rajdhani"/>
                <a:ea typeface="Rajdhani"/>
                <a:cs typeface="Rajdhani"/>
                <a:sym typeface="Rajdhani"/>
              </a:defRPr>
            </a:lvl7pPr>
            <a:lvl8pPr lvl="7" rtl="0">
              <a:spcBef>
                <a:spcPts val="0"/>
              </a:spcBef>
              <a:spcAft>
                <a:spcPts val="0"/>
              </a:spcAft>
              <a:buNone/>
              <a:defRPr b="1" sz="5000">
                <a:solidFill>
                  <a:srgbClr val="FFFFFF"/>
                </a:solidFill>
                <a:latin typeface="Rajdhani"/>
                <a:ea typeface="Rajdhani"/>
                <a:cs typeface="Rajdhani"/>
                <a:sym typeface="Rajdhani"/>
              </a:defRPr>
            </a:lvl8pPr>
            <a:lvl9pPr lvl="8" rtl="0">
              <a:spcBef>
                <a:spcPts val="0"/>
              </a:spcBef>
              <a:spcAft>
                <a:spcPts val="0"/>
              </a:spcAft>
              <a:buNone/>
              <a:defRPr b="1" sz="5000">
                <a:solidFill>
                  <a:srgbClr val="FFFFFF"/>
                </a:solidFill>
                <a:latin typeface="Rajdhani"/>
                <a:ea typeface="Rajdhani"/>
                <a:cs typeface="Rajdhani"/>
                <a:sym typeface="Rajdhani"/>
              </a:defRPr>
            </a:lvl9pPr>
          </a:lstStyle>
          <a:p/>
        </p:txBody>
      </p:sp>
      <p:pic>
        <p:nvPicPr>
          <p:cNvPr id="48" name="Google Shape;48;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0" name="Google Shape;20;p4"/>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29" name="Google Shape;29;p7"/>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p:txBody>
      </p:sp>
      <p:sp>
        <p:nvSpPr>
          <p:cNvPr id="35" name="Google Shape;35;p9"/>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cxnSp>
        <p:nvCxnSpPr>
          <p:cNvPr id="6" name="Google Shape;6;p1"/>
          <p:cNvCxnSpPr/>
          <p:nvPr/>
        </p:nvCxnSpPr>
        <p:spPr>
          <a:xfrm>
            <a:off x="719925" y="-8000"/>
            <a:ext cx="8100" cy="4879500"/>
          </a:xfrm>
          <a:prstGeom prst="straightConnector1">
            <a:avLst/>
          </a:prstGeom>
          <a:noFill/>
          <a:ln cap="flat" cmpd="sng" w="9525">
            <a:solidFill>
              <a:srgbClr val="FCD8D6"/>
            </a:solidFill>
            <a:prstDash val="dot"/>
            <a:round/>
            <a:headEnd len="med" w="med" type="none"/>
            <a:tailEnd len="med" w="med" type="none"/>
          </a:ln>
        </p:spPr>
      </p:cxnSp>
      <p:cxnSp>
        <p:nvCxnSpPr>
          <p:cNvPr id="7" name="Google Shape;7;p1"/>
          <p:cNvCxnSpPr/>
          <p:nvPr/>
        </p:nvCxnSpPr>
        <p:spPr>
          <a:xfrm>
            <a:off x="8419950" y="-8000"/>
            <a:ext cx="8100" cy="4879500"/>
          </a:xfrm>
          <a:prstGeom prst="straightConnector1">
            <a:avLst/>
          </a:prstGeom>
          <a:noFill/>
          <a:ln cap="flat" cmpd="sng" w="9525">
            <a:solidFill>
              <a:srgbClr val="FCD8D6"/>
            </a:solidFill>
            <a:prstDash val="dot"/>
            <a:round/>
            <a:headEnd len="med" w="med" type="none"/>
            <a:tailEnd len="med" w="med" type="none"/>
          </a:ln>
        </p:spPr>
      </p:cxnSp>
      <p:cxnSp>
        <p:nvCxnSpPr>
          <p:cNvPr id="8" name="Google Shape;8;p1"/>
          <p:cNvCxnSpPr/>
          <p:nvPr/>
        </p:nvCxnSpPr>
        <p:spPr>
          <a:xfrm flipH="1" rot="10800000">
            <a:off x="-8000" y="1178475"/>
            <a:ext cx="9175200" cy="5400"/>
          </a:xfrm>
          <a:prstGeom prst="straightConnector1">
            <a:avLst/>
          </a:prstGeom>
          <a:noFill/>
          <a:ln cap="flat" cmpd="sng" w="9525">
            <a:solidFill>
              <a:srgbClr val="FCD8D6"/>
            </a:solidFill>
            <a:prstDash val="dot"/>
            <a:round/>
            <a:headEnd len="med" w="med" type="none"/>
            <a:tailEnd len="med" w="med" type="none"/>
          </a:ln>
        </p:spPr>
      </p:cxnSp>
      <p:cxnSp>
        <p:nvCxnSpPr>
          <p:cNvPr id="9" name="Google Shape;9;p1"/>
          <p:cNvCxnSpPr/>
          <p:nvPr/>
        </p:nvCxnSpPr>
        <p:spPr>
          <a:xfrm flipH="1" rot="10800000">
            <a:off x="-15600" y="4860825"/>
            <a:ext cx="9175200" cy="5400"/>
          </a:xfrm>
          <a:prstGeom prst="straightConnector1">
            <a:avLst/>
          </a:prstGeom>
          <a:noFill/>
          <a:ln cap="flat" cmpd="sng" w="9525">
            <a:solidFill>
              <a:srgbClr val="FCD8D6"/>
            </a:solidFill>
            <a:prstDash val="dot"/>
            <a:round/>
            <a:headEnd len="med" w="med" type="none"/>
            <a:tailEnd len="med" w="med" type="none"/>
          </a:ln>
        </p:spPr>
      </p:cxnSp>
      <p:sp>
        <p:nvSpPr>
          <p:cNvPr id="10" name="Google Shape;10;p1"/>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nvSpPr>
        <p:spPr>
          <a:xfrm>
            <a:off x="111645" y="4953600"/>
            <a:ext cx="38022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Actividad en mesas de trabajo - Tipos de Amenazas</a:t>
            </a:r>
            <a:endParaRPr sz="900">
              <a:solidFill>
                <a:srgbClr val="FFFFFF"/>
              </a:solidFill>
              <a:latin typeface="Open Sans"/>
              <a:ea typeface="Open Sans"/>
              <a:cs typeface="Open Sans"/>
              <a:sym typeface="Open Sans"/>
            </a:endParaRPr>
          </a:p>
        </p:txBody>
      </p:sp>
      <p:pic>
        <p:nvPicPr>
          <p:cNvPr id="12" name="Google Shape;12;p1"/>
          <p:cNvPicPr preferRelativeResize="0"/>
          <p:nvPr/>
        </p:nvPicPr>
        <p:blipFill>
          <a:blip r:embed="rId1">
            <a:alphaModFix/>
          </a:blip>
          <a:stretch>
            <a:fillRect/>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10.jpg"/><Relationship Id="rId6"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www.welivesecurity.com/la-es/2020/08/17/phishing-netflix-intenta-hacer-creer-cuenta-suspendida/" TargetMode="Externa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welivesecurity.com/la-es/2021/04/08/vyveva-nuevo-backdoor-grupo-apt-lazarus/" TargetMode="External"/><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welivesecurity.com/la-es/2021/02/02/kobalos-amenaza-linux-afecta-infraestructuras-informaticas-alto-rendimiento/" TargetMode="Externa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5"/>
          <p:cNvSpPr txBox="1"/>
          <p:nvPr/>
        </p:nvSpPr>
        <p:spPr>
          <a:xfrm>
            <a:off x="435200" y="228000"/>
            <a:ext cx="6460800" cy="815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Actividad </a:t>
            </a:r>
            <a:r>
              <a:rPr b="1" lang="es" sz="3000">
                <a:solidFill>
                  <a:srgbClr val="434343"/>
                </a:solidFill>
                <a:latin typeface="Rajdhani"/>
                <a:ea typeface="Rajdhani"/>
                <a:cs typeface="Rajdhani"/>
                <a:sym typeface="Rajdhani"/>
              </a:rPr>
              <a:t>Tipos de Amenazas Cartoons</a:t>
            </a:r>
            <a:endParaRPr b="1" sz="3000">
              <a:solidFill>
                <a:srgbClr val="3F3F3F"/>
              </a:solidFill>
              <a:latin typeface="Rajdhani"/>
              <a:ea typeface="Rajdhani"/>
              <a:cs typeface="Rajdhani"/>
              <a:sym typeface="Rajdhani"/>
            </a:endParaRPr>
          </a:p>
          <a:p>
            <a:pPr indent="0" lvl="0" marL="0" rtl="0" algn="ctr">
              <a:spcBef>
                <a:spcPts val="0"/>
              </a:spcBef>
              <a:spcAft>
                <a:spcPts val="0"/>
              </a:spcAft>
              <a:buNone/>
            </a:pPr>
            <a:r>
              <a:t/>
            </a:r>
            <a:endParaRPr b="1" u="sng"/>
          </a:p>
        </p:txBody>
      </p:sp>
      <p:sp>
        <p:nvSpPr>
          <p:cNvPr id="54" name="Google Shape;54;p15"/>
          <p:cNvSpPr txBox="1"/>
          <p:nvPr/>
        </p:nvSpPr>
        <p:spPr>
          <a:xfrm>
            <a:off x="355675" y="775175"/>
            <a:ext cx="841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5" name="Google Shape;55;p15"/>
          <p:cNvSpPr txBox="1"/>
          <p:nvPr/>
        </p:nvSpPr>
        <p:spPr>
          <a:xfrm>
            <a:off x="435200" y="1121325"/>
            <a:ext cx="4699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rgbClr val="3F3F3F"/>
                </a:solidFill>
                <a:latin typeface="Open Sans"/>
                <a:ea typeface="Open Sans"/>
                <a:cs typeface="Open Sans"/>
                <a:sym typeface="Open Sans"/>
              </a:rPr>
              <a:t>Utilizando este documento de presentación, cada </a:t>
            </a:r>
            <a:r>
              <a:rPr lang="es" sz="1600">
                <a:solidFill>
                  <a:srgbClr val="3F3F3F"/>
                </a:solidFill>
                <a:latin typeface="Open Sans"/>
                <a:ea typeface="Open Sans"/>
                <a:cs typeface="Open Sans"/>
                <a:sym typeface="Open Sans"/>
              </a:rPr>
              <a:t>mesa</a:t>
            </a:r>
            <a:r>
              <a:rPr lang="es" sz="1600">
                <a:solidFill>
                  <a:srgbClr val="3F3F3F"/>
                </a:solidFill>
                <a:latin typeface="Open Sans"/>
                <a:ea typeface="Open Sans"/>
                <a:cs typeface="Open Sans"/>
                <a:sym typeface="Open Sans"/>
              </a:rPr>
              <a:t> deberá resolver y completar en cada hoja , que le corresponde </a:t>
            </a:r>
            <a:r>
              <a:rPr lang="es" sz="1600">
                <a:solidFill>
                  <a:srgbClr val="3F3F3F"/>
                </a:solidFill>
                <a:latin typeface="Open Sans"/>
                <a:ea typeface="Open Sans"/>
                <a:cs typeface="Open Sans"/>
                <a:sym typeface="Open Sans"/>
              </a:rPr>
              <a:t>según</a:t>
            </a:r>
            <a:r>
              <a:rPr lang="es" sz="1600">
                <a:solidFill>
                  <a:srgbClr val="3F3F3F"/>
                </a:solidFill>
                <a:latin typeface="Open Sans"/>
                <a:ea typeface="Open Sans"/>
                <a:cs typeface="Open Sans"/>
                <a:sym typeface="Open Sans"/>
              </a:rPr>
              <a:t> su </a:t>
            </a:r>
            <a:r>
              <a:rPr lang="es" sz="1600">
                <a:solidFill>
                  <a:srgbClr val="3F3F3F"/>
                </a:solidFill>
                <a:latin typeface="Open Sans"/>
                <a:ea typeface="Open Sans"/>
                <a:cs typeface="Open Sans"/>
                <a:sym typeface="Open Sans"/>
              </a:rPr>
              <a:t>número</a:t>
            </a:r>
            <a:r>
              <a:rPr lang="es" sz="1600">
                <a:solidFill>
                  <a:srgbClr val="3F3F3F"/>
                </a:solidFill>
                <a:latin typeface="Open Sans"/>
                <a:ea typeface="Open Sans"/>
                <a:cs typeface="Open Sans"/>
                <a:sym typeface="Open Sans"/>
              </a:rPr>
              <a:t> de mesa.</a:t>
            </a:r>
            <a:endParaRPr/>
          </a:p>
        </p:txBody>
      </p:sp>
      <p:pic>
        <p:nvPicPr>
          <p:cNvPr id="56" name="Google Shape;56;p15"/>
          <p:cNvPicPr preferRelativeResize="0"/>
          <p:nvPr/>
        </p:nvPicPr>
        <p:blipFill>
          <a:blip r:embed="rId3">
            <a:alphaModFix/>
          </a:blip>
          <a:stretch>
            <a:fillRect/>
          </a:stretch>
        </p:blipFill>
        <p:spPr>
          <a:xfrm>
            <a:off x="193675" y="2368650"/>
            <a:ext cx="2547675" cy="2547675"/>
          </a:xfrm>
          <a:prstGeom prst="rect">
            <a:avLst/>
          </a:prstGeom>
          <a:noFill/>
          <a:ln>
            <a:noFill/>
          </a:ln>
        </p:spPr>
      </p:pic>
      <p:pic>
        <p:nvPicPr>
          <p:cNvPr id="57" name="Google Shape;57;p15"/>
          <p:cNvPicPr preferRelativeResize="0"/>
          <p:nvPr/>
        </p:nvPicPr>
        <p:blipFill>
          <a:blip r:embed="rId4">
            <a:alphaModFix/>
          </a:blip>
          <a:stretch>
            <a:fillRect/>
          </a:stretch>
        </p:blipFill>
        <p:spPr>
          <a:xfrm>
            <a:off x="5147102" y="2506062"/>
            <a:ext cx="3296825" cy="2637450"/>
          </a:xfrm>
          <a:prstGeom prst="rect">
            <a:avLst/>
          </a:prstGeom>
          <a:noFill/>
          <a:ln>
            <a:noFill/>
          </a:ln>
        </p:spPr>
      </p:pic>
      <p:pic>
        <p:nvPicPr>
          <p:cNvPr id="58" name="Google Shape;58;p15"/>
          <p:cNvPicPr preferRelativeResize="0"/>
          <p:nvPr/>
        </p:nvPicPr>
        <p:blipFill>
          <a:blip r:embed="rId5">
            <a:alphaModFix/>
          </a:blip>
          <a:stretch>
            <a:fillRect/>
          </a:stretch>
        </p:blipFill>
        <p:spPr>
          <a:xfrm>
            <a:off x="2800900" y="2988050"/>
            <a:ext cx="1729401" cy="1853917"/>
          </a:xfrm>
          <a:prstGeom prst="rect">
            <a:avLst/>
          </a:prstGeom>
          <a:noFill/>
          <a:ln>
            <a:noFill/>
          </a:ln>
        </p:spPr>
      </p:pic>
      <p:pic>
        <p:nvPicPr>
          <p:cNvPr id="59" name="Google Shape;59;p15"/>
          <p:cNvPicPr preferRelativeResize="0"/>
          <p:nvPr/>
        </p:nvPicPr>
        <p:blipFill>
          <a:blip r:embed="rId6">
            <a:alphaModFix/>
          </a:blip>
          <a:stretch>
            <a:fillRect/>
          </a:stretch>
        </p:blipFill>
        <p:spPr>
          <a:xfrm>
            <a:off x="7618756" y="3062400"/>
            <a:ext cx="1525245" cy="1853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9</a:t>
            </a:r>
            <a:endParaRPr b="1" u="sng"/>
          </a:p>
        </p:txBody>
      </p:sp>
      <p:sp>
        <p:nvSpPr>
          <p:cNvPr id="126" name="Google Shape;126;p24"/>
          <p:cNvSpPr txBox="1"/>
          <p:nvPr/>
        </p:nvSpPr>
        <p:spPr>
          <a:xfrm>
            <a:off x="766075" y="1203800"/>
            <a:ext cx="7633200" cy="4571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000">
                <a:solidFill>
                  <a:srgbClr val="3F3F3F"/>
                </a:solidFill>
                <a:latin typeface="Open Sans"/>
                <a:ea typeface="Open Sans"/>
                <a:cs typeface="Open Sans"/>
                <a:sym typeface="Open Sans"/>
              </a:rPr>
              <a:t>Nota : </a:t>
            </a:r>
            <a:r>
              <a:rPr lang="es" sz="1000" u="sng">
                <a:solidFill>
                  <a:schemeClr val="hlink"/>
                </a:solidFill>
                <a:hlinkClick r:id="rId3"/>
              </a:rPr>
              <a:t>https://www.welivesecurity.com/la-es/2020/08/17/phishing-netflix-intenta-hacer-creer-cuenta-suspendida</a:t>
            </a:r>
            <a:endParaRPr sz="10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000">
                <a:solidFill>
                  <a:srgbClr val="3F3F3F"/>
                </a:solidFill>
                <a:latin typeface="Open Sans"/>
                <a:ea typeface="Open Sans"/>
                <a:cs typeface="Open Sans"/>
                <a:sym typeface="Open Sans"/>
              </a:rPr>
              <a:t>¿Qué tipo de amenaza es?</a:t>
            </a:r>
            <a:endParaRPr sz="10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000">
                <a:solidFill>
                  <a:srgbClr val="3F3F3F"/>
                </a:solidFill>
                <a:latin typeface="Open Sans"/>
                <a:ea typeface="Open Sans"/>
                <a:cs typeface="Open Sans"/>
                <a:sym typeface="Open Sans"/>
              </a:rPr>
              <a:t>Se trata de la amenaza phishing </a:t>
            </a:r>
            <a:endParaRPr sz="10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000">
                <a:solidFill>
                  <a:srgbClr val="3F3F3F"/>
                </a:solidFill>
                <a:latin typeface="Open Sans"/>
                <a:ea typeface="Open Sans"/>
                <a:cs typeface="Open Sans"/>
                <a:sym typeface="Open Sans"/>
              </a:rPr>
              <a:t>¿Cómo comienza y cómo se propaga esta amenaza?</a:t>
            </a:r>
            <a:endParaRPr sz="10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000">
                <a:solidFill>
                  <a:srgbClr val="3F3F3F"/>
                </a:solidFill>
                <a:latin typeface="Open Sans"/>
                <a:ea typeface="Open Sans"/>
                <a:cs typeface="Open Sans"/>
                <a:sym typeface="Open Sans"/>
              </a:rPr>
              <a:t>Comienza con el envío de un mail a tu correo electrónico, suplantando la identidad de una empresa conocida y pidiendo que reingrese información bancaria.</a:t>
            </a:r>
            <a:endParaRPr sz="10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000">
                <a:solidFill>
                  <a:srgbClr val="3F3F3F"/>
                </a:solidFill>
                <a:latin typeface="Open Sans"/>
                <a:ea typeface="Open Sans"/>
                <a:cs typeface="Open Sans"/>
                <a:sym typeface="Open Sans"/>
              </a:rPr>
              <a:t>¿Hay más de una amenaza aplicada ?</a:t>
            </a:r>
            <a:endParaRPr sz="10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000">
                <a:solidFill>
                  <a:srgbClr val="3F3F3F"/>
                </a:solidFill>
                <a:latin typeface="Open Sans"/>
                <a:ea typeface="Open Sans"/>
                <a:cs typeface="Open Sans"/>
                <a:sym typeface="Open Sans"/>
              </a:rPr>
              <a:t>No, sólo el robo de datos personales sensibles y privados.</a:t>
            </a:r>
            <a:endParaRPr sz="10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000">
                <a:solidFill>
                  <a:srgbClr val="3F3F3F"/>
                </a:solidFill>
                <a:latin typeface="Open Sans"/>
                <a:ea typeface="Open Sans"/>
                <a:cs typeface="Open Sans"/>
                <a:sym typeface="Open Sans"/>
              </a:rPr>
              <a:t>¿Qué solución o medida recomendarían ?</a:t>
            </a:r>
            <a:endParaRPr sz="10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000">
                <a:solidFill>
                  <a:srgbClr val="3F3F3F"/>
                </a:solidFill>
                <a:latin typeface="Open Sans"/>
                <a:ea typeface="Open Sans"/>
                <a:cs typeface="Open Sans"/>
                <a:sym typeface="Open Sans"/>
              </a:rPr>
              <a:t>Capacitación para no caer en este tipo de estafas.</a:t>
            </a:r>
            <a:endParaRPr sz="10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000">
                <a:solidFill>
                  <a:srgbClr val="3F3F3F"/>
                </a:solidFill>
                <a:latin typeface="Open Sans"/>
                <a:ea typeface="Open Sans"/>
                <a:cs typeface="Open Sans"/>
                <a:sym typeface="Open Sans"/>
              </a:rPr>
              <a:t>Chequear que las páginas a las que accedemos sean las certificadas y sean seguras.</a:t>
            </a:r>
            <a:endParaRPr sz="10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sz="1600">
              <a:solidFill>
                <a:srgbClr val="3F3F3F"/>
              </a:solidFill>
              <a:latin typeface="Open Sans"/>
              <a:ea typeface="Open Sans"/>
              <a:cs typeface="Open Sans"/>
              <a:sym typeface="Open Sans"/>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pic>
        <p:nvPicPr>
          <p:cNvPr id="127" name="Google Shape;127;p24"/>
          <p:cNvPicPr preferRelativeResize="0"/>
          <p:nvPr/>
        </p:nvPicPr>
        <p:blipFill>
          <a:blip r:embed="rId4">
            <a:alphaModFix/>
          </a:blip>
          <a:stretch>
            <a:fillRect/>
          </a:stretch>
        </p:blipFill>
        <p:spPr>
          <a:xfrm>
            <a:off x="7007875" y="-1149375"/>
            <a:ext cx="2136125" cy="3093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10</a:t>
            </a:r>
            <a:endParaRPr b="1" u="sng"/>
          </a:p>
        </p:txBody>
      </p:sp>
      <p:sp>
        <p:nvSpPr>
          <p:cNvPr id="133" name="Google Shape;133;p25"/>
          <p:cNvSpPr txBox="1"/>
          <p:nvPr/>
        </p:nvSpPr>
        <p:spPr>
          <a:xfrm>
            <a:off x="726175" y="1203800"/>
            <a:ext cx="7548000" cy="324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300">
                <a:solidFill>
                  <a:srgbClr val="3F3F3F"/>
                </a:solidFill>
                <a:latin typeface="Open Sans"/>
                <a:ea typeface="Open Sans"/>
                <a:cs typeface="Open Sans"/>
                <a:sym typeface="Open Sans"/>
              </a:rPr>
              <a:t>Nota : </a:t>
            </a:r>
            <a:r>
              <a:rPr lang="es" sz="700">
                <a:solidFill>
                  <a:srgbClr val="3F3F3F"/>
                </a:solidFill>
                <a:latin typeface="Open Sans"/>
                <a:ea typeface="Open Sans"/>
                <a:cs typeface="Open Sans"/>
                <a:sym typeface="Open Sans"/>
              </a:rPr>
              <a:t>https://www.welivesecurity.com/la-es/2020/04/29/programa-quedate-casa-engano-busca-robar-informacion-usuarios/</a:t>
            </a:r>
            <a:endParaRPr sz="700">
              <a:solidFill>
                <a:srgbClr val="3F3F3F"/>
              </a:solidFill>
              <a:latin typeface="Open Sans"/>
              <a:ea typeface="Open Sans"/>
              <a:cs typeface="Open Sans"/>
              <a:sym typeface="Open Sans"/>
            </a:endParaRPr>
          </a:p>
          <a:p>
            <a:pPr indent="0" lvl="0" marL="0" rtl="0" algn="l">
              <a:lnSpc>
                <a:spcPct val="115000"/>
              </a:lnSpc>
              <a:spcBef>
                <a:spcPts val="0"/>
              </a:spcBef>
              <a:spcAft>
                <a:spcPts val="0"/>
              </a:spcAft>
              <a:buNone/>
            </a:pPr>
            <a:r>
              <a:rPr lang="es" sz="1300">
                <a:solidFill>
                  <a:srgbClr val="3F3F3F"/>
                </a:solidFill>
                <a:latin typeface="Open Sans"/>
                <a:ea typeface="Open Sans"/>
                <a:cs typeface="Open Sans"/>
                <a:sym typeface="Open Sans"/>
              </a:rPr>
              <a:t>¿Qué tipo de amenaza es?</a:t>
            </a:r>
            <a:endParaRPr sz="1300">
              <a:solidFill>
                <a:srgbClr val="3F3F3F"/>
              </a:solidFill>
              <a:latin typeface="Open Sans"/>
              <a:ea typeface="Open Sans"/>
              <a:cs typeface="Open Sans"/>
              <a:sym typeface="Open Sans"/>
            </a:endParaRPr>
          </a:p>
          <a:p>
            <a:pPr indent="0" lvl="0" marL="0" rtl="0" algn="l">
              <a:lnSpc>
                <a:spcPct val="115000"/>
              </a:lnSpc>
              <a:spcBef>
                <a:spcPts val="0"/>
              </a:spcBef>
              <a:spcAft>
                <a:spcPts val="0"/>
              </a:spcAft>
              <a:buNone/>
            </a:pPr>
            <a:r>
              <a:rPr lang="es" sz="1200">
                <a:solidFill>
                  <a:srgbClr val="3F3F3F"/>
                </a:solidFill>
                <a:latin typeface="Open Sans"/>
                <a:ea typeface="Open Sans"/>
                <a:cs typeface="Open Sans"/>
                <a:sym typeface="Open Sans"/>
              </a:rPr>
              <a:t>Phishing</a:t>
            </a:r>
            <a:endParaRPr sz="900">
              <a:solidFill>
                <a:srgbClr val="3F3F3F"/>
              </a:solidFill>
              <a:latin typeface="Open Sans"/>
              <a:ea typeface="Open Sans"/>
              <a:cs typeface="Open Sans"/>
              <a:sym typeface="Open Sans"/>
            </a:endParaRPr>
          </a:p>
          <a:p>
            <a:pPr indent="0" lvl="0" marL="0" rtl="0" algn="l">
              <a:lnSpc>
                <a:spcPct val="115000"/>
              </a:lnSpc>
              <a:spcBef>
                <a:spcPts val="0"/>
              </a:spcBef>
              <a:spcAft>
                <a:spcPts val="0"/>
              </a:spcAft>
              <a:buNone/>
            </a:pPr>
            <a:r>
              <a:rPr lang="es" sz="1300">
                <a:solidFill>
                  <a:srgbClr val="3F3F3F"/>
                </a:solidFill>
                <a:latin typeface="Open Sans"/>
                <a:ea typeface="Open Sans"/>
                <a:cs typeface="Open Sans"/>
                <a:sym typeface="Open Sans"/>
              </a:rPr>
              <a:t>¿Cómo comienza y cómo se propaga esta amenaza?</a:t>
            </a:r>
            <a:endParaRPr sz="1300">
              <a:solidFill>
                <a:srgbClr val="3F3F3F"/>
              </a:solidFill>
              <a:latin typeface="Open Sans"/>
              <a:ea typeface="Open Sans"/>
              <a:cs typeface="Open Sans"/>
              <a:sym typeface="Open Sans"/>
            </a:endParaRPr>
          </a:p>
          <a:p>
            <a:pPr indent="0" lvl="0" marL="0" rtl="0" algn="l">
              <a:lnSpc>
                <a:spcPct val="115000"/>
              </a:lnSpc>
              <a:spcBef>
                <a:spcPts val="0"/>
              </a:spcBef>
              <a:spcAft>
                <a:spcPts val="0"/>
              </a:spcAft>
              <a:buNone/>
            </a:pPr>
            <a:r>
              <a:rPr lang="es" sz="1200">
                <a:solidFill>
                  <a:srgbClr val="3F3F3F"/>
                </a:solidFill>
                <a:latin typeface="Open Sans"/>
                <a:ea typeface="Open Sans"/>
                <a:cs typeface="Open Sans"/>
                <a:sym typeface="Open Sans"/>
              </a:rPr>
              <a:t>Se inicia a través de mensajes de WhatsApp, y a su vez se replica a través de las propias víctimas, indicándoles el reenvío del mensaje.</a:t>
            </a:r>
            <a:endParaRPr sz="1200">
              <a:solidFill>
                <a:srgbClr val="3F3F3F"/>
              </a:solidFill>
              <a:latin typeface="Open Sans"/>
              <a:ea typeface="Open Sans"/>
              <a:cs typeface="Open Sans"/>
              <a:sym typeface="Open Sans"/>
            </a:endParaRPr>
          </a:p>
          <a:p>
            <a:pPr indent="0" lvl="0" marL="0" rtl="0" algn="l">
              <a:lnSpc>
                <a:spcPct val="115000"/>
              </a:lnSpc>
              <a:spcBef>
                <a:spcPts val="0"/>
              </a:spcBef>
              <a:spcAft>
                <a:spcPts val="0"/>
              </a:spcAft>
              <a:buNone/>
            </a:pPr>
            <a:r>
              <a:rPr lang="es" sz="1300">
                <a:solidFill>
                  <a:srgbClr val="3F3F3F"/>
                </a:solidFill>
                <a:latin typeface="Open Sans"/>
                <a:ea typeface="Open Sans"/>
                <a:cs typeface="Open Sans"/>
                <a:sym typeface="Open Sans"/>
              </a:rPr>
              <a:t>¿Hay más de una amenaza aplicada ?</a:t>
            </a:r>
            <a:endParaRPr sz="1300">
              <a:solidFill>
                <a:srgbClr val="3F3F3F"/>
              </a:solidFill>
              <a:latin typeface="Open Sans"/>
              <a:ea typeface="Open Sans"/>
              <a:cs typeface="Open Sans"/>
              <a:sym typeface="Open Sans"/>
            </a:endParaRPr>
          </a:p>
          <a:p>
            <a:pPr indent="0" lvl="0" marL="0" rtl="0" algn="l">
              <a:lnSpc>
                <a:spcPct val="115000"/>
              </a:lnSpc>
              <a:spcBef>
                <a:spcPts val="0"/>
              </a:spcBef>
              <a:spcAft>
                <a:spcPts val="0"/>
              </a:spcAft>
              <a:buNone/>
            </a:pPr>
            <a:r>
              <a:rPr lang="es" sz="1200">
                <a:solidFill>
                  <a:srgbClr val="3F3F3F"/>
                </a:solidFill>
                <a:latin typeface="Open Sans"/>
                <a:ea typeface="Open Sans"/>
                <a:cs typeface="Open Sans"/>
                <a:sym typeface="Open Sans"/>
              </a:rPr>
              <a:t>En principio no, solamente se ponen en riesgo los datos personales a través de la plataforma que se le hace llegar al usuario.</a:t>
            </a:r>
            <a:endParaRPr sz="1200">
              <a:solidFill>
                <a:srgbClr val="3F3F3F"/>
              </a:solidFill>
              <a:latin typeface="Open Sans"/>
              <a:ea typeface="Open Sans"/>
              <a:cs typeface="Open Sans"/>
              <a:sym typeface="Open Sans"/>
            </a:endParaRPr>
          </a:p>
          <a:p>
            <a:pPr indent="0" lvl="0" marL="0" rtl="0" algn="l">
              <a:lnSpc>
                <a:spcPct val="115000"/>
              </a:lnSpc>
              <a:spcBef>
                <a:spcPts val="0"/>
              </a:spcBef>
              <a:spcAft>
                <a:spcPts val="0"/>
              </a:spcAft>
              <a:buNone/>
            </a:pPr>
            <a:r>
              <a:rPr lang="es" sz="1300">
                <a:solidFill>
                  <a:srgbClr val="3F3F3F"/>
                </a:solidFill>
                <a:latin typeface="Open Sans"/>
                <a:ea typeface="Open Sans"/>
                <a:cs typeface="Open Sans"/>
                <a:sym typeface="Open Sans"/>
              </a:rPr>
              <a:t>¿Qué solución o medida recomendarían ?</a:t>
            </a:r>
            <a:endParaRPr sz="1300">
              <a:solidFill>
                <a:srgbClr val="3F3F3F"/>
              </a:solidFill>
              <a:latin typeface="Open Sans"/>
              <a:ea typeface="Open Sans"/>
              <a:cs typeface="Open Sans"/>
              <a:sym typeface="Open Sans"/>
            </a:endParaRPr>
          </a:p>
          <a:p>
            <a:pPr indent="0" lvl="0" marL="0" rtl="0" algn="l">
              <a:spcBef>
                <a:spcPts val="600"/>
              </a:spcBef>
              <a:spcAft>
                <a:spcPts val="0"/>
              </a:spcAft>
              <a:buNone/>
            </a:pPr>
            <a:r>
              <a:rPr lang="es" sz="1200">
                <a:solidFill>
                  <a:srgbClr val="3F3F3F"/>
                </a:solidFill>
                <a:latin typeface="Open Sans"/>
                <a:ea typeface="Open Sans"/>
                <a:cs typeface="Open Sans"/>
                <a:sym typeface="Open Sans"/>
              </a:rPr>
              <a:t>En primer lugar, y como sugiere el mismo artículo, googlear para buscar mayor información de la amenaza o bien del mensaje recibido. En general suelen aparecer resultados en la búsqueda con denuncias o quejas de usuarios que nos permiten mantenernos a salvo del phishing. </a:t>
            </a:r>
            <a:endParaRPr sz="13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a:p>
        </p:txBody>
      </p:sp>
      <p:pic>
        <p:nvPicPr>
          <p:cNvPr id="134" name="Google Shape;134;p25"/>
          <p:cNvPicPr preferRelativeResize="0"/>
          <p:nvPr/>
        </p:nvPicPr>
        <p:blipFill>
          <a:blip r:embed="rId3">
            <a:alphaModFix/>
          </a:blip>
          <a:stretch>
            <a:fillRect/>
          </a:stretch>
        </p:blipFill>
        <p:spPr>
          <a:xfrm>
            <a:off x="7154925" y="0"/>
            <a:ext cx="1989075" cy="1989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11</a:t>
            </a:r>
            <a:endParaRPr b="1" u="sng"/>
          </a:p>
        </p:txBody>
      </p:sp>
      <p:sp>
        <p:nvSpPr>
          <p:cNvPr id="140" name="Google Shape;140;p26"/>
          <p:cNvSpPr txBox="1"/>
          <p:nvPr/>
        </p:nvSpPr>
        <p:spPr>
          <a:xfrm>
            <a:off x="755400" y="1283425"/>
            <a:ext cx="7633200" cy="3155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&lt;Poner el link&gt;</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tipo de amenaza es?</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¿Cómo comienza y cómo se propaga esta amenaza?</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¿Hay más de una amenaza aplicada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solución o medida recomendarían ?</a:t>
            </a:r>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12</a:t>
            </a:r>
            <a:endParaRPr b="1" u="sng"/>
          </a:p>
        </p:txBody>
      </p:sp>
      <p:sp>
        <p:nvSpPr>
          <p:cNvPr id="146" name="Google Shape;146;p27"/>
          <p:cNvSpPr txBox="1"/>
          <p:nvPr/>
        </p:nvSpPr>
        <p:spPr>
          <a:xfrm>
            <a:off x="766075" y="1203800"/>
            <a:ext cx="7633200" cy="3155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&lt;Poner el link&gt;</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tipo de amenaza es?</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¿Cómo comienza y cómo se propaga esta amenaza?</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¿Hay más de una amenaza aplicada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solución o medida recomendarían ?</a:t>
            </a:r>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6"/>
          <p:cNvSpPr txBox="1"/>
          <p:nvPr/>
        </p:nvSpPr>
        <p:spPr>
          <a:xfrm>
            <a:off x="605950" y="-54000"/>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1</a:t>
            </a:r>
            <a:endParaRPr b="1" u="sng"/>
          </a:p>
        </p:txBody>
      </p:sp>
      <p:sp>
        <p:nvSpPr>
          <p:cNvPr id="65" name="Google Shape;65;p16"/>
          <p:cNvSpPr txBox="1"/>
          <p:nvPr/>
        </p:nvSpPr>
        <p:spPr>
          <a:xfrm>
            <a:off x="216150" y="472825"/>
            <a:ext cx="8711700" cy="52641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100">
                <a:solidFill>
                  <a:srgbClr val="3F3F3F"/>
                </a:solidFill>
                <a:latin typeface="Open Sans"/>
                <a:ea typeface="Open Sans"/>
                <a:cs typeface="Open Sans"/>
                <a:sym typeface="Open Sans"/>
              </a:rPr>
              <a:t>Nota : </a:t>
            </a:r>
            <a:r>
              <a:rPr b="1" lang="es" sz="1100">
                <a:solidFill>
                  <a:srgbClr val="3F3F3F"/>
                </a:solidFill>
                <a:latin typeface="Open Sans"/>
                <a:ea typeface="Open Sans"/>
                <a:cs typeface="Open Sans"/>
                <a:sym typeface="Open Sans"/>
              </a:rPr>
              <a:t>https://revistabyte.es/ciberseguridad/ryuk-ministerio-de-trabajo/</a:t>
            </a:r>
            <a:endParaRPr b="1" sz="11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100">
                <a:solidFill>
                  <a:srgbClr val="3F3F3F"/>
                </a:solidFill>
                <a:latin typeface="Open Sans"/>
                <a:ea typeface="Open Sans"/>
                <a:cs typeface="Open Sans"/>
                <a:sym typeface="Open Sans"/>
              </a:rPr>
              <a:t>¿Qué tipo de amenaza es?  </a:t>
            </a:r>
            <a:endParaRPr sz="11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100">
                <a:solidFill>
                  <a:srgbClr val="3F3F3F"/>
                </a:solidFill>
                <a:latin typeface="Open Sans"/>
                <a:ea typeface="Open Sans"/>
                <a:cs typeface="Open Sans"/>
                <a:sym typeface="Open Sans"/>
              </a:rPr>
              <a:t>Es un ransomware que actúa en conjunto con otros dos virus.</a:t>
            </a:r>
            <a:endParaRPr sz="11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100">
                <a:solidFill>
                  <a:srgbClr val="3F3F3F"/>
                </a:solidFill>
                <a:latin typeface="Open Sans"/>
                <a:ea typeface="Open Sans"/>
                <a:cs typeface="Open Sans"/>
                <a:sym typeface="Open Sans"/>
              </a:rPr>
              <a:t>¿Cómo comienza y cómo se propaga esta amenaza?</a:t>
            </a:r>
            <a:endParaRPr sz="11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rPr b="1" lang="es" sz="1100">
                <a:solidFill>
                  <a:srgbClr val="3F3F3F"/>
                </a:solidFill>
                <a:latin typeface="Open Sans"/>
                <a:ea typeface="Open Sans"/>
                <a:cs typeface="Open Sans"/>
                <a:sym typeface="Open Sans"/>
              </a:rPr>
              <a:t>Softwares de secuestro usados para atacar empresas para secuestrar información de sus servicios y luego pedir rescate. Se pueden encontrar en archivos adjuntos de correos electrónicos no deseados o al hacer clic en vínculos que aseguran venir de bancos, o instituciones legales. Encripta la información que tenemos y no queda legible, sale un cartel que nos pide dinero para chantajearnos</a:t>
            </a:r>
            <a:r>
              <a:rPr b="1" lang="es" sz="1100">
                <a:solidFill>
                  <a:schemeClr val="dk1"/>
                </a:solidFill>
              </a:rPr>
              <a:t>.</a:t>
            </a:r>
            <a:endParaRPr b="1" sz="1100">
              <a:solidFill>
                <a:schemeClr val="dk1"/>
              </a:solidFill>
            </a:endParaRPr>
          </a:p>
          <a:p>
            <a:pPr indent="0" lvl="0" marL="0" rtl="0" algn="l">
              <a:lnSpc>
                <a:spcPct val="100000"/>
              </a:lnSpc>
              <a:spcBef>
                <a:spcPts val="0"/>
              </a:spcBef>
              <a:spcAft>
                <a:spcPts val="0"/>
              </a:spcAft>
              <a:buNone/>
            </a:pPr>
            <a:r>
              <a:t/>
            </a:r>
            <a:endParaRPr b="1" sz="1100">
              <a:solidFill>
                <a:schemeClr val="dk1"/>
              </a:solidFill>
            </a:endParaRPr>
          </a:p>
          <a:p>
            <a:pPr indent="0" lvl="0" marL="0" rtl="0" algn="l">
              <a:lnSpc>
                <a:spcPct val="200000"/>
              </a:lnSpc>
              <a:spcBef>
                <a:spcPts val="0"/>
              </a:spcBef>
              <a:spcAft>
                <a:spcPts val="0"/>
              </a:spcAft>
              <a:buNone/>
            </a:pPr>
            <a:r>
              <a:rPr lang="es" sz="1100">
                <a:solidFill>
                  <a:srgbClr val="3F3F3F"/>
                </a:solidFill>
                <a:latin typeface="Open Sans"/>
                <a:ea typeface="Open Sans"/>
                <a:cs typeface="Open Sans"/>
                <a:sym typeface="Open Sans"/>
              </a:rPr>
              <a:t>¿Hay más de una amenaza aplicada ?</a:t>
            </a:r>
            <a:endParaRPr sz="11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rPr b="1" lang="es" sz="1100">
                <a:solidFill>
                  <a:srgbClr val="3F3F3F"/>
                </a:solidFill>
                <a:latin typeface="Open Sans"/>
                <a:ea typeface="Open Sans"/>
                <a:cs typeface="Open Sans"/>
                <a:sym typeface="Open Sans"/>
              </a:rPr>
              <a:t>Este ransomware particular que es el Ryuk, trabaja en asociación con otros dos virus, uno es el Emotec y el Trickbot. Mientras que uno se encarga de registrar el tráfico de la red, el otro se encarga de robar las credenciales de inicio de sesión. Finalmente, Ryuk se encarga de encriptar todos los datos y los recursos de la red.</a:t>
            </a:r>
            <a:endParaRPr b="1" sz="11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b="1" sz="11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rPr lang="es" sz="1100">
                <a:solidFill>
                  <a:srgbClr val="3F3F3F"/>
                </a:solidFill>
                <a:latin typeface="Open Sans"/>
                <a:ea typeface="Open Sans"/>
                <a:cs typeface="Open Sans"/>
                <a:sym typeface="Open Sans"/>
              </a:rPr>
              <a:t>¿Qué solución o medida recomendarían ?</a:t>
            </a:r>
            <a:endParaRPr sz="11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1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rPr b="1" lang="es" sz="1100">
                <a:solidFill>
                  <a:srgbClr val="3F3F3F"/>
                </a:solidFill>
                <a:latin typeface="Open Sans"/>
                <a:ea typeface="Open Sans"/>
                <a:cs typeface="Open Sans"/>
                <a:sym typeface="Open Sans"/>
              </a:rPr>
              <a:t>·   PREVENCIÓN: con backups diarios y puntos de restauración del sistema. Se recomienda no pagar. Filtro antispam. Muchos de los ataques por Ransomware se distribuyen a través de campañas masivas de correo electrónico. Máquinas virtuales. Emplear máquinas virtuales para aislar el sistema principal es otra técnica efectiva. En un entorno virtualizado la acción de los ransomware no suele materializarse. </a:t>
            </a:r>
            <a:endParaRPr b="1" sz="1200">
              <a:solidFill>
                <a:schemeClr val="dk1"/>
              </a:solidFill>
              <a:highlight>
                <a:srgbClr val="FFFFFF"/>
              </a:highlight>
              <a:latin typeface="Roboto"/>
              <a:ea typeface="Roboto"/>
              <a:cs typeface="Roboto"/>
              <a:sym typeface="Roboto"/>
            </a:endParaRPr>
          </a:p>
          <a:p>
            <a:pPr indent="0" lvl="0" marL="0" rtl="0" algn="l">
              <a:lnSpc>
                <a:spcPct val="100000"/>
              </a:lnSpc>
              <a:spcBef>
                <a:spcPts val="1200"/>
              </a:spcBef>
              <a:spcAft>
                <a:spcPts val="0"/>
              </a:spcAft>
              <a:buClr>
                <a:schemeClr val="dk1"/>
              </a:buClr>
              <a:buSzPts val="1100"/>
              <a:buFont typeface="Arial"/>
              <a:buNone/>
            </a:pPr>
            <a:r>
              <a:t/>
            </a:r>
            <a:endParaRPr sz="1200">
              <a:solidFill>
                <a:schemeClr val="dk1"/>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pic>
        <p:nvPicPr>
          <p:cNvPr id="66" name="Google Shape;66;p16"/>
          <p:cNvPicPr preferRelativeResize="0"/>
          <p:nvPr/>
        </p:nvPicPr>
        <p:blipFill>
          <a:blip r:embed="rId3">
            <a:alphaModFix/>
          </a:blip>
          <a:stretch>
            <a:fillRect/>
          </a:stretch>
        </p:blipFill>
        <p:spPr>
          <a:xfrm>
            <a:off x="7198025" y="-2"/>
            <a:ext cx="1945975" cy="1888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7"/>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2</a:t>
            </a:r>
            <a:endParaRPr b="1" u="sng"/>
          </a:p>
        </p:txBody>
      </p:sp>
      <p:sp>
        <p:nvSpPr>
          <p:cNvPr id="72" name="Google Shape;72;p17"/>
          <p:cNvSpPr txBox="1"/>
          <p:nvPr/>
        </p:nvSpPr>
        <p:spPr>
          <a:xfrm>
            <a:off x="546150" y="814075"/>
            <a:ext cx="7986900" cy="46638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300">
                <a:solidFill>
                  <a:srgbClr val="3F3F3F"/>
                </a:solidFill>
                <a:latin typeface="Open Sans"/>
                <a:ea typeface="Open Sans"/>
                <a:cs typeface="Open Sans"/>
                <a:sym typeface="Open Sans"/>
              </a:rPr>
              <a:t>Nota:</a:t>
            </a:r>
            <a:r>
              <a:rPr lang="es" sz="800">
                <a:solidFill>
                  <a:srgbClr val="3F3F3F"/>
                </a:solidFill>
                <a:latin typeface="Open Sans"/>
                <a:ea typeface="Open Sans"/>
                <a:cs typeface="Open Sans"/>
                <a:sym typeface="Open Sans"/>
              </a:rPr>
              <a:t>https://www.welivesecurity.com/la-es/2021/06/10/backdoordiplomacy-actualizando-quarian-turian-backdoor-utilizado-contra-organizaciones-diplomaticas/</a:t>
            </a:r>
            <a:endParaRPr sz="8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300">
                <a:solidFill>
                  <a:srgbClr val="3F3F3F"/>
                </a:solidFill>
                <a:latin typeface="Open Sans"/>
                <a:ea typeface="Open Sans"/>
                <a:cs typeface="Open Sans"/>
                <a:sym typeface="Open Sans"/>
              </a:rPr>
              <a:t>¿Qué tipo de amenaza es? </a:t>
            </a:r>
            <a:endParaRPr sz="13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900">
                <a:solidFill>
                  <a:srgbClr val="3F3F3F"/>
                </a:solidFill>
                <a:latin typeface="Open Sans"/>
                <a:ea typeface="Open Sans"/>
                <a:cs typeface="Open Sans"/>
                <a:sym typeface="Open Sans"/>
              </a:rPr>
              <a:t>Es un virus que da acceso a usuarios maliciosos al control del equipo infectado y dispositivos externos que estén conectados al mismo.</a:t>
            </a:r>
            <a:endParaRPr sz="9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300">
                <a:solidFill>
                  <a:srgbClr val="3F3F3F"/>
                </a:solidFill>
                <a:latin typeface="Open Sans"/>
                <a:ea typeface="Open Sans"/>
                <a:cs typeface="Open Sans"/>
                <a:sym typeface="Open Sans"/>
              </a:rPr>
              <a:t>¿Cóm</a:t>
            </a:r>
            <a:r>
              <a:rPr lang="es" sz="1300">
                <a:solidFill>
                  <a:srgbClr val="3F3F3F"/>
                </a:solidFill>
                <a:latin typeface="Open Sans"/>
                <a:ea typeface="Open Sans"/>
                <a:cs typeface="Open Sans"/>
                <a:sym typeface="Open Sans"/>
              </a:rPr>
              <a:t>o</a:t>
            </a:r>
            <a:r>
              <a:rPr lang="es" sz="1300">
                <a:solidFill>
                  <a:srgbClr val="3F3F3F"/>
                </a:solidFill>
                <a:latin typeface="Open Sans"/>
                <a:ea typeface="Open Sans"/>
                <a:cs typeface="Open Sans"/>
                <a:sym typeface="Open Sans"/>
              </a:rPr>
              <a:t> comienza y cómo se propaga esta amenaza?</a:t>
            </a:r>
            <a:endParaRPr sz="13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700">
                <a:solidFill>
                  <a:srgbClr val="424D56"/>
                </a:solidFill>
                <a:highlight>
                  <a:srgbClr val="FFFFFF"/>
                </a:highlight>
              </a:rPr>
              <a:t>Comienza aprovechando la explotación de dispositivos vulnerables expuestas a Internet como servidores web e interfaces de gestión para equipos de red, con el fin de dropear y ejecutar un webshell. A través de este, utiliza software de código abierto para el reconocimiento y la recopilación de información, y hace uso de la técnica DLL search order hijacking para instalar su backdoor: Turian. Finalmente, emplea de manera separada un ejecutable para detectar medios extraíbles, y así recopilar y exfiltrar sus datos en la papelera de reciclaje de la unidad principal.</a:t>
            </a:r>
            <a:endParaRPr sz="13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100">
                <a:solidFill>
                  <a:srgbClr val="3F3F3F"/>
                </a:solidFill>
                <a:latin typeface="Open Sans"/>
                <a:ea typeface="Open Sans"/>
                <a:cs typeface="Open Sans"/>
                <a:sym typeface="Open Sans"/>
              </a:rPr>
              <a:t>¿Hay más de una amenaza aplicada ?</a:t>
            </a:r>
            <a:endParaRPr sz="11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700">
                <a:solidFill>
                  <a:srgbClr val="424D56"/>
                </a:solidFill>
                <a:highlight>
                  <a:srgbClr val="FFFFFF"/>
                </a:highlight>
              </a:rPr>
              <a:t>Podría llegar a afectar alguna otra amenaza si el usuario malicioso  lo decide,ya que tiene el control.</a:t>
            </a:r>
            <a:r>
              <a:rPr lang="es">
                <a:solidFill>
                  <a:srgbClr val="3F3F3F"/>
                </a:solidFill>
                <a:latin typeface="Open Sans"/>
                <a:ea typeface="Open Sans"/>
                <a:cs typeface="Open Sans"/>
                <a:sym typeface="Open Sans"/>
              </a:rPr>
              <a:t> </a:t>
            </a:r>
            <a:endParaRPr>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a:solidFill>
                  <a:srgbClr val="3F3F3F"/>
                </a:solidFill>
                <a:latin typeface="Open Sans"/>
                <a:ea typeface="Open Sans"/>
                <a:cs typeface="Open Sans"/>
                <a:sym typeface="Open Sans"/>
              </a:rPr>
              <a:t>¿Qué solución o medida recomendarían ?</a:t>
            </a:r>
            <a:br>
              <a:rPr lang="es">
                <a:solidFill>
                  <a:srgbClr val="3F3F3F"/>
                </a:solidFill>
                <a:latin typeface="Open Sans"/>
                <a:ea typeface="Open Sans"/>
                <a:cs typeface="Open Sans"/>
                <a:sym typeface="Open Sans"/>
              </a:rPr>
            </a:br>
            <a:r>
              <a:rPr lang="es" sz="700">
                <a:solidFill>
                  <a:srgbClr val="424D56"/>
                </a:solidFill>
                <a:highlight>
                  <a:srgbClr val="FFFFFF"/>
                </a:highlight>
              </a:rPr>
              <a:t>Es recomendable instalar algún antivirus el cual se encargará de detectar el software malicioso y posterior a esto a eliminarlo. También es recomendable realizar copias de seguridad constantemente ya que al eliminar el software malicioso se puede seguir trabajando con la información contenida en las copias de seguridad sin ningún problema.También es importante tener cuidado con los programas que se instalan en el equipo, que los mismos sean seguros. </a:t>
            </a:r>
            <a:endParaRPr sz="1200"/>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pic>
        <p:nvPicPr>
          <p:cNvPr id="73" name="Google Shape;73;p17"/>
          <p:cNvPicPr preferRelativeResize="0"/>
          <p:nvPr/>
        </p:nvPicPr>
        <p:blipFill>
          <a:blip r:embed="rId3">
            <a:alphaModFix/>
          </a:blip>
          <a:stretch>
            <a:fillRect/>
          </a:stretch>
        </p:blipFill>
        <p:spPr>
          <a:xfrm>
            <a:off x="7736400" y="0"/>
            <a:ext cx="1407599" cy="910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8"/>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3</a:t>
            </a:r>
            <a:endParaRPr b="1" u="sng"/>
          </a:p>
        </p:txBody>
      </p:sp>
      <p:sp>
        <p:nvSpPr>
          <p:cNvPr id="79" name="Google Shape;79;p18"/>
          <p:cNvSpPr txBox="1"/>
          <p:nvPr/>
        </p:nvSpPr>
        <p:spPr>
          <a:xfrm>
            <a:off x="755400" y="885000"/>
            <a:ext cx="7633200" cy="3648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900">
                <a:solidFill>
                  <a:srgbClr val="3F3F3F"/>
                </a:solidFill>
                <a:latin typeface="Open Sans"/>
                <a:ea typeface="Open Sans"/>
                <a:cs typeface="Open Sans"/>
                <a:sym typeface="Open Sans"/>
              </a:rPr>
              <a:t>Nota : </a:t>
            </a:r>
            <a:r>
              <a:rPr lang="es" sz="900" u="sng">
                <a:solidFill>
                  <a:schemeClr val="hlink"/>
                </a:solidFill>
                <a:latin typeface="Open Sans"/>
                <a:ea typeface="Open Sans"/>
                <a:cs typeface="Open Sans"/>
                <a:sym typeface="Open Sans"/>
                <a:hlinkClick r:id="rId3"/>
              </a:rPr>
              <a:t>Cuidado con Vyveva, el nuevo backdoor del grupo Lazarus | WeLiveSecurity</a:t>
            </a:r>
            <a:endParaRPr sz="9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900">
                <a:solidFill>
                  <a:srgbClr val="3F3F3F"/>
                </a:solidFill>
                <a:latin typeface="Open Sans"/>
                <a:ea typeface="Open Sans"/>
                <a:cs typeface="Open Sans"/>
                <a:sym typeface="Open Sans"/>
              </a:rPr>
              <a:t>¿Qué tipo de amenaza es?</a:t>
            </a:r>
            <a:endParaRPr b="1" sz="9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900">
                <a:solidFill>
                  <a:srgbClr val="202124"/>
                </a:solidFill>
                <a:highlight>
                  <a:srgbClr val="FFFFFF"/>
                </a:highlight>
                <a:latin typeface="Open Sans"/>
                <a:ea typeface="Open Sans"/>
                <a:cs typeface="Open Sans"/>
                <a:sym typeface="Open Sans"/>
              </a:rPr>
              <a:t>Es un backdoor, un tipo de virus diseñado para dar acceso a usuarios maliciosos al control de un equipo infectado de manera remota</a:t>
            </a:r>
            <a:endParaRPr sz="9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900">
                <a:solidFill>
                  <a:srgbClr val="3F3F3F"/>
                </a:solidFill>
                <a:latin typeface="Open Sans"/>
                <a:ea typeface="Open Sans"/>
                <a:cs typeface="Open Sans"/>
                <a:sym typeface="Open Sans"/>
              </a:rPr>
              <a:t>¿Cómo comienza y cómo se propaga esta amenaza?</a:t>
            </a:r>
            <a:endParaRPr b="1" sz="9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900">
                <a:solidFill>
                  <a:srgbClr val="202124"/>
                </a:solidFill>
                <a:highlight>
                  <a:srgbClr val="FFFFFF"/>
                </a:highlight>
                <a:latin typeface="Open Sans"/>
                <a:ea typeface="Open Sans"/>
                <a:cs typeface="Open Sans"/>
                <a:sym typeface="Open Sans"/>
              </a:rPr>
              <a:t>Los backdoors no son capaces de propagarse a sí mismos e infectar sistemas sin el conocimiento del usuario. La mayoría de estos parásitos deben ser manualmente instalados en paquetes junto a otros programas.</a:t>
            </a:r>
            <a:endParaRPr sz="9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900">
                <a:solidFill>
                  <a:srgbClr val="3F3F3F"/>
                </a:solidFill>
                <a:latin typeface="Open Sans"/>
                <a:ea typeface="Open Sans"/>
                <a:cs typeface="Open Sans"/>
                <a:sym typeface="Open Sans"/>
              </a:rPr>
              <a:t>¿Hay más de una amenaza aplicada ?</a:t>
            </a:r>
            <a:endParaRPr b="1" sz="9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900">
                <a:solidFill>
                  <a:srgbClr val="3F3F3F"/>
                </a:solidFill>
                <a:latin typeface="Open Sans"/>
                <a:ea typeface="Open Sans"/>
                <a:cs typeface="Open Sans"/>
                <a:sym typeface="Open Sans"/>
              </a:rPr>
              <a:t>Al tener el control del equipo podría llegar a afectar con algún otro malware.</a:t>
            </a:r>
            <a:endParaRPr sz="9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900">
                <a:solidFill>
                  <a:srgbClr val="3F3F3F"/>
                </a:solidFill>
                <a:latin typeface="Open Sans"/>
                <a:ea typeface="Open Sans"/>
                <a:cs typeface="Open Sans"/>
                <a:sym typeface="Open Sans"/>
              </a:rPr>
              <a:t>¿Qué solución o medida recomendarían ?</a:t>
            </a:r>
            <a:endParaRPr b="1" sz="9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900">
                <a:solidFill>
                  <a:srgbClr val="333333"/>
                </a:solidFill>
                <a:highlight>
                  <a:srgbClr val="FFFFFF"/>
                </a:highlight>
                <a:latin typeface="Open Sans"/>
                <a:ea typeface="Open Sans"/>
                <a:cs typeface="Open Sans"/>
                <a:sym typeface="Open Sans"/>
              </a:rPr>
              <a:t>La eliminación manual de un backdoor no es fácil y, de hecho, lo mejor es recurrir a una herramienta para su eliminación automática; los antivirus cuentan con esta opción, de manera que cuando encuentran un virus lo marcan para su posterior eliminación</a:t>
            </a:r>
            <a:br>
              <a:rPr lang="es" sz="900">
                <a:solidFill>
                  <a:srgbClr val="333333"/>
                </a:solidFill>
                <a:highlight>
                  <a:srgbClr val="FFFFFF"/>
                </a:highlight>
                <a:latin typeface="Open Sans"/>
                <a:ea typeface="Open Sans"/>
                <a:cs typeface="Open Sans"/>
                <a:sym typeface="Open Sans"/>
              </a:rPr>
            </a:br>
            <a:r>
              <a:rPr lang="es" sz="900">
                <a:solidFill>
                  <a:srgbClr val="333333"/>
                </a:solidFill>
                <a:highlight>
                  <a:srgbClr val="FFFFFF"/>
                </a:highlight>
                <a:latin typeface="Open Sans"/>
                <a:ea typeface="Open Sans"/>
                <a:cs typeface="Open Sans"/>
                <a:sym typeface="Open Sans"/>
              </a:rPr>
              <a:t>También es recomendable realizar copias de seguridad constantemente para que cuando sea eliminado el malware se puedan recuperar los documentos afectados </a:t>
            </a:r>
            <a:endParaRPr sz="900">
              <a:latin typeface="Open Sans"/>
              <a:ea typeface="Open Sans"/>
              <a:cs typeface="Open Sans"/>
              <a:sym typeface="Open Sans"/>
            </a:endParaRPr>
          </a:p>
        </p:txBody>
      </p:sp>
      <p:pic>
        <p:nvPicPr>
          <p:cNvPr id="80" name="Google Shape;80;p18"/>
          <p:cNvPicPr preferRelativeResize="0"/>
          <p:nvPr/>
        </p:nvPicPr>
        <p:blipFill>
          <a:blip r:embed="rId4">
            <a:alphaModFix/>
          </a:blip>
          <a:stretch>
            <a:fillRect/>
          </a:stretch>
        </p:blipFill>
        <p:spPr>
          <a:xfrm>
            <a:off x="7770750" y="0"/>
            <a:ext cx="1373250" cy="1537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4</a:t>
            </a:r>
            <a:endParaRPr b="1" u="sng"/>
          </a:p>
        </p:txBody>
      </p:sp>
      <p:sp>
        <p:nvSpPr>
          <p:cNvPr id="86" name="Google Shape;86;p19"/>
          <p:cNvSpPr txBox="1"/>
          <p:nvPr/>
        </p:nvSpPr>
        <p:spPr>
          <a:xfrm>
            <a:off x="766075" y="1203800"/>
            <a:ext cx="7633200" cy="4233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a:t>
            </a:r>
            <a:r>
              <a:rPr lang="es" sz="1200" u="sng">
                <a:solidFill>
                  <a:srgbClr val="1155CC"/>
                </a:solidFill>
                <a:hlinkClick r:id="rId3">
                  <a:extLst>
                    <a:ext uri="{A12FA001-AC4F-418D-AE19-62706E023703}">
                      <ahyp:hlinkClr val="tx"/>
                    </a:ext>
                  </a:extLst>
                </a:hlinkClick>
              </a:rPr>
              <a:t>https://www.welivesecurity.com/la-es/2021/02/02/kobalos-amenaza-linux-afecta-infraestructuras-informaticas-alto-rendimiento/</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tipo de amenaza es?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100">
                <a:solidFill>
                  <a:srgbClr val="3F3F3F"/>
                </a:solidFill>
                <a:latin typeface="Open Sans"/>
                <a:ea typeface="Open Sans"/>
                <a:cs typeface="Open Sans"/>
                <a:sym typeface="Open Sans"/>
              </a:rPr>
              <a:t>Malware Kobalos - Tipo Troyano Backdoor</a:t>
            </a:r>
            <a:endParaRPr sz="11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¿Cómo comienza y cómo se propaga esta amenaza?</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¿Hay más de una amenaza aplicada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solución o medida recomendarían ?</a:t>
            </a:r>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pic>
        <p:nvPicPr>
          <p:cNvPr id="87" name="Google Shape;87;p19"/>
          <p:cNvPicPr preferRelativeResize="0"/>
          <p:nvPr/>
        </p:nvPicPr>
        <p:blipFill>
          <a:blip r:embed="rId4">
            <a:alphaModFix/>
          </a:blip>
          <a:stretch>
            <a:fillRect/>
          </a:stretch>
        </p:blipFill>
        <p:spPr>
          <a:xfrm>
            <a:off x="6846150" y="0"/>
            <a:ext cx="2266975" cy="1767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5</a:t>
            </a:r>
            <a:endParaRPr b="1" u="sng"/>
          </a:p>
        </p:txBody>
      </p:sp>
      <p:sp>
        <p:nvSpPr>
          <p:cNvPr id="93" name="Google Shape;93;p20"/>
          <p:cNvSpPr txBox="1"/>
          <p:nvPr/>
        </p:nvSpPr>
        <p:spPr>
          <a:xfrm>
            <a:off x="567975" y="775175"/>
            <a:ext cx="7633200" cy="4002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500">
                <a:solidFill>
                  <a:srgbClr val="3F3F3F"/>
                </a:solidFill>
                <a:latin typeface="Open Sans"/>
                <a:ea typeface="Open Sans"/>
                <a:cs typeface="Open Sans"/>
                <a:sym typeface="Open Sans"/>
              </a:rPr>
              <a:t>Nota : </a:t>
            </a:r>
            <a:r>
              <a:rPr lang="es" sz="1100">
                <a:solidFill>
                  <a:srgbClr val="3F3F3F"/>
                </a:solidFill>
                <a:latin typeface="Open Sans"/>
                <a:ea typeface="Open Sans"/>
                <a:cs typeface="Open Sans"/>
                <a:sym typeface="Open Sans"/>
              </a:rPr>
              <a:t>https://www.welivesecurity.com/la-es/2019/10/22/navegador-tor-troyanizado-robar-bitcoins-darknet/</a:t>
            </a:r>
            <a:endParaRPr sz="11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highlight>
                  <a:schemeClr val="lt1"/>
                </a:highlight>
                <a:latin typeface="Open Sans"/>
                <a:ea typeface="Open Sans"/>
                <a:cs typeface="Open Sans"/>
                <a:sym typeface="Open Sans"/>
              </a:rPr>
              <a:t>¿Qué tipo de amenaza es? </a:t>
            </a:r>
            <a:r>
              <a:rPr lang="es" sz="900">
                <a:solidFill>
                  <a:srgbClr val="3F3F3F"/>
                </a:solidFill>
                <a:highlight>
                  <a:schemeClr val="lt1"/>
                </a:highlight>
                <a:latin typeface="Open Sans"/>
                <a:ea typeface="Open Sans"/>
                <a:cs typeface="Open Sans"/>
                <a:sym typeface="Open Sans"/>
              </a:rPr>
              <a:t>Es un troyano - malware  </a:t>
            </a:r>
            <a:r>
              <a:rPr lang="es" sz="1600">
                <a:solidFill>
                  <a:srgbClr val="3F3F3F"/>
                </a:solidFill>
                <a:highlight>
                  <a:schemeClr val="lt1"/>
                </a:highlight>
                <a:latin typeface="Open Sans"/>
                <a:ea typeface="Open Sans"/>
                <a:cs typeface="Open Sans"/>
                <a:sym typeface="Open Sans"/>
              </a:rPr>
              <a:t> </a:t>
            </a:r>
            <a:endParaRPr sz="1600">
              <a:solidFill>
                <a:srgbClr val="3F3F3F"/>
              </a:solidFill>
              <a:highlight>
                <a:schemeClr val="lt1"/>
              </a:highlight>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highlight>
                  <a:schemeClr val="lt1"/>
                </a:highlight>
                <a:latin typeface="Open Sans"/>
                <a:ea typeface="Open Sans"/>
                <a:cs typeface="Open Sans"/>
                <a:sym typeface="Open Sans"/>
              </a:rPr>
              <a:t>¿Cómo comienza y cómo se propaga esta amenaza?  </a:t>
            </a:r>
            <a:r>
              <a:rPr lang="es" sz="800">
                <a:solidFill>
                  <a:srgbClr val="3F3F3F"/>
                </a:solidFill>
                <a:highlight>
                  <a:schemeClr val="lt1"/>
                </a:highlight>
                <a:latin typeface="Open Sans"/>
                <a:ea typeface="Open Sans"/>
                <a:cs typeface="Open Sans"/>
                <a:sym typeface="Open Sans"/>
              </a:rPr>
              <a:t>Se creó una versión de Tor troyanizado y se abrieron sitios web con dominio casi idéntico al oficial ofreciendo la descarga haciéndole creer al usuario que estaba descargandolo desde la página de TOR, se  promocionan esos sitios falsos haciendo spam en diferentes foros buscando posicionarlo en las búsquedas de google y lograr así que los usuarios entren.</a:t>
            </a:r>
            <a:endParaRPr sz="800">
              <a:solidFill>
                <a:srgbClr val="3F3F3F"/>
              </a:solidFill>
              <a:highlight>
                <a:schemeClr val="lt1"/>
              </a:highlight>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highlight>
                  <a:schemeClr val="lt1"/>
                </a:highlight>
                <a:latin typeface="Open Sans"/>
                <a:ea typeface="Open Sans"/>
                <a:cs typeface="Open Sans"/>
                <a:sym typeface="Open Sans"/>
              </a:rPr>
              <a:t>¿Hay más de una amenaza aplicada ? </a:t>
            </a:r>
            <a:r>
              <a:rPr lang="es" sz="800">
                <a:solidFill>
                  <a:srgbClr val="3F3F3F"/>
                </a:solidFill>
                <a:highlight>
                  <a:schemeClr val="lt1"/>
                </a:highlight>
                <a:latin typeface="Open Sans"/>
                <a:ea typeface="Open Sans"/>
                <a:cs typeface="Open Sans"/>
                <a:sym typeface="Open Sans"/>
              </a:rPr>
              <a:t>El troyano</a:t>
            </a:r>
            <a:r>
              <a:rPr lang="es" sz="800">
                <a:solidFill>
                  <a:srgbClr val="3F3F3F"/>
                </a:solidFill>
                <a:highlight>
                  <a:schemeClr val="lt1"/>
                </a:highlight>
                <a:latin typeface="Open Sans"/>
                <a:ea typeface="Open Sans"/>
                <a:cs typeface="Open Sans"/>
                <a:sym typeface="Open Sans"/>
              </a:rPr>
              <a:t> fue diseñado para robar monedas digitales de aquellos que visitan mercados de la darknet.</a:t>
            </a:r>
            <a:endParaRPr sz="800">
              <a:solidFill>
                <a:srgbClr val="3F3F3F"/>
              </a:solidFill>
              <a:highlight>
                <a:schemeClr val="lt1"/>
              </a:highlight>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highlight>
                  <a:schemeClr val="lt1"/>
                </a:highlight>
                <a:latin typeface="Open Sans"/>
                <a:ea typeface="Open Sans"/>
                <a:cs typeface="Open Sans"/>
                <a:sym typeface="Open Sans"/>
              </a:rPr>
              <a:t>¿Qué solución o medida recomendarían ? </a:t>
            </a:r>
            <a:r>
              <a:rPr lang="es" sz="900">
                <a:solidFill>
                  <a:srgbClr val="3F3F3F"/>
                </a:solidFill>
                <a:highlight>
                  <a:schemeClr val="lt1"/>
                </a:highlight>
                <a:latin typeface="Open Sans"/>
                <a:ea typeface="Open Sans"/>
                <a:cs typeface="Open Sans"/>
                <a:sym typeface="Open Sans"/>
              </a:rPr>
              <a:t>Instalar un antivirus y realizar análisis periódicos del sistema.</a:t>
            </a:r>
            <a:endParaRPr sz="900">
              <a:solidFill>
                <a:srgbClr val="3F3F3F"/>
              </a:solidFill>
              <a:highlight>
                <a:schemeClr val="lt1"/>
              </a:highlight>
              <a:latin typeface="Open Sans"/>
              <a:ea typeface="Open Sans"/>
              <a:cs typeface="Open Sans"/>
              <a:sym typeface="Open Sans"/>
            </a:endParaRPr>
          </a:p>
          <a:p>
            <a:pPr indent="0" lvl="0" marL="0" rtl="0" algn="l">
              <a:lnSpc>
                <a:spcPct val="200000"/>
              </a:lnSpc>
              <a:spcBef>
                <a:spcPts val="0"/>
              </a:spcBef>
              <a:spcAft>
                <a:spcPts val="0"/>
              </a:spcAft>
              <a:buNone/>
            </a:pPr>
            <a:r>
              <a:rPr lang="es" sz="900">
                <a:solidFill>
                  <a:srgbClr val="3F3F3F"/>
                </a:solidFill>
                <a:highlight>
                  <a:schemeClr val="lt1"/>
                </a:highlight>
                <a:latin typeface="Open Sans"/>
                <a:ea typeface="Open Sans"/>
                <a:cs typeface="Open Sans"/>
                <a:sym typeface="Open Sans"/>
              </a:rPr>
              <a:t>Contar con un antivirus actualizado y un firewall: </a:t>
            </a:r>
            <a:r>
              <a:rPr lang="es" sz="800">
                <a:solidFill>
                  <a:srgbClr val="3F3F3F"/>
                </a:solidFill>
                <a:highlight>
                  <a:schemeClr val="lt1"/>
                </a:highlight>
                <a:latin typeface="Open Sans"/>
                <a:ea typeface="Open Sans"/>
                <a:cs typeface="Open Sans"/>
                <a:sym typeface="Open Sans"/>
              </a:rPr>
              <a:t>• El antivirus avisará si se ha descargado un archivo que incluye un virus troyano y los eliminará en caso de que el dispositivo esté infectado.     • El firewall evitará que los troyanos puedan transmitir información desde el ordenador o recibir </a:t>
            </a:r>
            <a:r>
              <a:rPr lang="es" sz="800">
                <a:solidFill>
                  <a:srgbClr val="3F3F3F"/>
                </a:solidFill>
                <a:highlight>
                  <a:schemeClr val="lt1"/>
                </a:highlight>
                <a:latin typeface="Open Sans"/>
                <a:ea typeface="Open Sans"/>
                <a:cs typeface="Open Sans"/>
                <a:sym typeface="Open Sans"/>
              </a:rPr>
              <a:t>órdenes</a:t>
            </a:r>
            <a:r>
              <a:rPr lang="es" sz="800">
                <a:solidFill>
                  <a:srgbClr val="3F3F3F"/>
                </a:solidFill>
                <a:highlight>
                  <a:schemeClr val="lt1"/>
                </a:highlight>
                <a:latin typeface="Open Sans"/>
                <a:ea typeface="Open Sans"/>
                <a:cs typeface="Open Sans"/>
                <a:sym typeface="Open Sans"/>
              </a:rPr>
              <a:t>, si se llega a infectar.</a:t>
            </a:r>
            <a:endParaRPr/>
          </a:p>
        </p:txBody>
      </p:sp>
      <p:pic>
        <p:nvPicPr>
          <p:cNvPr id="94" name="Google Shape;94;p20"/>
          <p:cNvPicPr preferRelativeResize="0"/>
          <p:nvPr/>
        </p:nvPicPr>
        <p:blipFill>
          <a:blip r:embed="rId3">
            <a:alphaModFix/>
          </a:blip>
          <a:stretch>
            <a:fillRect/>
          </a:stretch>
        </p:blipFill>
        <p:spPr>
          <a:xfrm>
            <a:off x="7822599" y="0"/>
            <a:ext cx="1392150" cy="17528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nvSpPr>
        <p:spPr>
          <a:xfrm>
            <a:off x="418100" y="1510525"/>
            <a:ext cx="8565300" cy="267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s" sz="1600">
                <a:solidFill>
                  <a:srgbClr val="3F3F3F"/>
                </a:solidFill>
                <a:latin typeface="Open Sans"/>
                <a:ea typeface="Open Sans"/>
                <a:cs typeface="Open Sans"/>
                <a:sym typeface="Open Sans"/>
              </a:rPr>
              <a:t>¿Cómo comienza y cómo se propaga esta amenaza?</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lang="es" sz="1100">
                <a:solidFill>
                  <a:srgbClr val="424D56"/>
                </a:solidFill>
                <a:highlight>
                  <a:srgbClr val="FFFFFF"/>
                </a:highlight>
              </a:rPr>
              <a:t>La amenaza se propaga a través de correos electrónicos maliciosos "malspam". Han sido organizados previamente y el autor considera que se trata de una única campaña a largo plazo que se extiende a largo plazo por paises como Croacia, Serbia, Montenegro, Bosnia y Herzegovina.</a:t>
            </a:r>
            <a:endParaRPr sz="1100">
              <a:solidFill>
                <a:srgbClr val="424D56"/>
              </a:solidFill>
              <a:highlight>
                <a:srgbClr val="FFFFFF"/>
              </a:highlight>
            </a:endParaRPr>
          </a:p>
          <a:p>
            <a:pPr indent="0" lvl="0" marL="0" marR="0" rtl="0" algn="l">
              <a:lnSpc>
                <a:spcPct val="100000"/>
              </a:lnSpc>
              <a:spcBef>
                <a:spcPts val="0"/>
              </a:spcBef>
              <a:spcAft>
                <a:spcPts val="0"/>
              </a:spcAft>
              <a:buNone/>
            </a:pPr>
            <a:r>
              <a:rPr lang="es" sz="1100">
                <a:solidFill>
                  <a:srgbClr val="424D56"/>
                </a:solidFill>
                <a:highlight>
                  <a:srgbClr val="FFFFFF"/>
                </a:highlight>
              </a:rPr>
              <a:t>El archivo ejecutable es un WinRAR auto extraíble cuyo nombre e icono son modificados para parecerse a un archivo PDF y así engañar al usuario. Una vez que se ejecuta, está configurado para desempaquetar su contenido, abrir el PDF utilizado como señuelo para evitar cualquier sospecha y ejecutar silenciosamente BalkanRAT o BalkanDoor.</a:t>
            </a:r>
            <a:endParaRPr sz="1100">
              <a:solidFill>
                <a:srgbClr val="424D56"/>
              </a:solidFill>
              <a:highlight>
                <a:srgbClr val="FFFFFF"/>
              </a:highlight>
            </a:endParaRPr>
          </a:p>
          <a:p>
            <a:pPr indent="0" lvl="0" marL="0" marR="0" rtl="0" algn="l">
              <a:lnSpc>
                <a:spcPct val="100000"/>
              </a:lnSpc>
              <a:spcBef>
                <a:spcPts val="0"/>
              </a:spcBef>
              <a:spcAft>
                <a:spcPts val="0"/>
              </a:spcAft>
              <a:buClr>
                <a:schemeClr val="dk1"/>
              </a:buClr>
              <a:buSzPts val="1100"/>
              <a:buFont typeface="Arial"/>
              <a:buNone/>
            </a:pPr>
            <a:r>
              <a:rPr lang="es" sz="1100">
                <a:solidFill>
                  <a:srgbClr val="424D56"/>
                </a:solidFill>
                <a:highlight>
                  <a:srgbClr val="FFFFFF"/>
                </a:highlight>
              </a:rPr>
              <a:t>BalkanDoor se ejecuta como un servicio de Windows, permitiéndole desbloquear la pantalla sin necesidad de iniciar sesión. En el caso de BalkanRat utiliza un software de escritorio remoto legitimo y utiliza herramientas adicionales y scripts para ocultar su presencia a la victima.</a:t>
            </a:r>
            <a:endParaRPr sz="1100">
              <a:solidFill>
                <a:srgbClr val="424D56"/>
              </a:solidFill>
              <a:highlight>
                <a:srgbClr val="FFFFFF"/>
              </a:highlight>
            </a:endParaRPr>
          </a:p>
          <a:p>
            <a:pPr indent="0" lvl="0" marL="0" marR="0" rtl="0" algn="l">
              <a:lnSpc>
                <a:spcPct val="100000"/>
              </a:lnSpc>
              <a:spcBef>
                <a:spcPts val="0"/>
              </a:spcBef>
              <a:spcAft>
                <a:spcPts val="0"/>
              </a:spcAft>
              <a:buClr>
                <a:schemeClr val="dk1"/>
              </a:buClr>
              <a:buSzPts val="1100"/>
              <a:buFont typeface="Arial"/>
              <a:buNone/>
            </a:pPr>
            <a:r>
              <a:t/>
            </a:r>
            <a:endParaRPr sz="1100">
              <a:solidFill>
                <a:srgbClr val="424D56"/>
              </a:solidFill>
              <a:highlight>
                <a:srgbClr val="FFFFFF"/>
              </a:highlight>
            </a:endParaRPr>
          </a:p>
          <a:p>
            <a:pPr indent="0" lvl="0" marL="0" marR="0" rtl="0" algn="l">
              <a:lnSpc>
                <a:spcPct val="100000"/>
              </a:lnSpc>
              <a:spcBef>
                <a:spcPts val="0"/>
              </a:spcBef>
              <a:spcAft>
                <a:spcPts val="0"/>
              </a:spcAft>
              <a:buNone/>
            </a:pPr>
            <a:r>
              <a:t/>
            </a:r>
            <a:endParaRPr sz="1100">
              <a:solidFill>
                <a:srgbClr val="424D56"/>
              </a:solidFill>
              <a:highlight>
                <a:srgbClr val="FFFFFF"/>
              </a:highlight>
            </a:endParaRPr>
          </a:p>
          <a:p>
            <a:pPr indent="0" lvl="0" marL="0" marR="0" rtl="0" algn="l">
              <a:lnSpc>
                <a:spcPct val="100000"/>
              </a:lnSpc>
              <a:spcBef>
                <a:spcPts val="0"/>
              </a:spcBef>
              <a:spcAft>
                <a:spcPts val="0"/>
              </a:spcAft>
              <a:buNone/>
            </a:pPr>
            <a:r>
              <a:t/>
            </a:r>
            <a:endParaRPr sz="1100">
              <a:solidFill>
                <a:srgbClr val="424D56"/>
              </a:solidFill>
              <a:highlight>
                <a:srgbClr val="FFFFFF"/>
              </a:highlight>
            </a:endParaRPr>
          </a:p>
          <a:p>
            <a:pPr indent="0" lvl="0" marL="0" marR="0" rtl="0" algn="l">
              <a:lnSpc>
                <a:spcPct val="100000"/>
              </a:lnSpc>
              <a:spcBef>
                <a:spcPts val="0"/>
              </a:spcBef>
              <a:spcAft>
                <a:spcPts val="0"/>
              </a:spcAft>
              <a:buNone/>
            </a:pPr>
            <a:r>
              <a:t/>
            </a:r>
            <a:endParaRPr sz="1350">
              <a:solidFill>
                <a:srgbClr val="424D56"/>
              </a:solidFill>
              <a:highlight>
                <a:srgbClr val="FFFFFF"/>
              </a:highlight>
            </a:endParaRPr>
          </a:p>
        </p:txBody>
      </p:sp>
      <p:sp>
        <p:nvSpPr>
          <p:cNvPr id="100" name="Google Shape;100;p21"/>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6</a:t>
            </a:r>
            <a:endParaRPr b="1" u="sng"/>
          </a:p>
        </p:txBody>
      </p:sp>
      <p:sp>
        <p:nvSpPr>
          <p:cNvPr id="101" name="Google Shape;101;p21"/>
          <p:cNvSpPr txBox="1"/>
          <p:nvPr/>
        </p:nvSpPr>
        <p:spPr>
          <a:xfrm>
            <a:off x="554700" y="666400"/>
            <a:ext cx="7633200" cy="1647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s" sz="1600">
                <a:solidFill>
                  <a:srgbClr val="3F3F3F"/>
                </a:solidFill>
                <a:latin typeface="Open Sans"/>
                <a:ea typeface="Open Sans"/>
                <a:cs typeface="Open Sans"/>
                <a:sym typeface="Open Sans"/>
              </a:rPr>
              <a:t>Nota:</a:t>
            </a:r>
            <a:r>
              <a:rPr lang="es" sz="1000">
                <a:solidFill>
                  <a:srgbClr val="0000FF"/>
                </a:solidFill>
                <a:latin typeface="Open Sans"/>
                <a:ea typeface="Open Sans"/>
                <a:cs typeface="Open Sans"/>
                <a:sym typeface="Open Sans"/>
              </a:rPr>
              <a:t>https://www.welivesecurity.com/la-es/2019/08/23/ataque-departamentos-financieros-balcanes-utiliza-backdoor-rat/</a:t>
            </a:r>
            <a:endParaRPr sz="1000">
              <a:solidFill>
                <a:srgbClr val="0000FF"/>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sz="16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
        <p:nvSpPr>
          <p:cNvPr id="102" name="Google Shape;102;p21"/>
          <p:cNvSpPr txBox="1"/>
          <p:nvPr/>
        </p:nvSpPr>
        <p:spPr>
          <a:xfrm>
            <a:off x="418100" y="3983525"/>
            <a:ext cx="84486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sz="1600">
                <a:solidFill>
                  <a:srgbClr val="3F3F3F"/>
                </a:solidFill>
                <a:latin typeface="Open Sans"/>
                <a:ea typeface="Open Sans"/>
                <a:cs typeface="Open Sans"/>
                <a:sym typeface="Open Sans"/>
              </a:rPr>
              <a:t>¿Qué solución o medida recomendarían ?</a:t>
            </a:r>
            <a:endParaRPr>
              <a:solidFill>
                <a:schemeClr val="dk1"/>
              </a:solidFill>
            </a:endParaRPr>
          </a:p>
          <a:p>
            <a:pPr indent="0" lvl="0" marL="0" rtl="0" algn="l">
              <a:spcBef>
                <a:spcPts val="0"/>
              </a:spcBef>
              <a:spcAft>
                <a:spcPts val="0"/>
              </a:spcAft>
              <a:buNone/>
            </a:pPr>
            <a:r>
              <a:rPr lang="es" sz="1100">
                <a:solidFill>
                  <a:srgbClr val="424D56"/>
                </a:solidFill>
                <a:highlight>
                  <a:srgbClr val="FFFFFF"/>
                </a:highlight>
              </a:rPr>
              <a:t>Deben seguir las reglas básicas de ciberseguridad: tener cuidado con los correos electrónicos y examinar tanto los archivos adjuntos como los enlaces que puedan venir en ellos; mantener actualizado sus equipos y utilizar una solución de seguridad confiable.</a:t>
            </a:r>
            <a:endParaRPr sz="1100"/>
          </a:p>
        </p:txBody>
      </p:sp>
      <p:sp>
        <p:nvSpPr>
          <p:cNvPr id="103" name="Google Shape;103;p21"/>
          <p:cNvSpPr txBox="1"/>
          <p:nvPr/>
        </p:nvSpPr>
        <p:spPr>
          <a:xfrm>
            <a:off x="766075" y="2911825"/>
            <a:ext cx="36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4" name="Google Shape;104;p21"/>
          <p:cNvSpPr txBox="1"/>
          <p:nvPr/>
        </p:nvSpPr>
        <p:spPr>
          <a:xfrm>
            <a:off x="418100" y="3312025"/>
            <a:ext cx="8565300" cy="985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s" sz="1600">
                <a:solidFill>
                  <a:srgbClr val="3F3F3F"/>
                </a:solidFill>
                <a:latin typeface="Open Sans"/>
                <a:ea typeface="Open Sans"/>
                <a:cs typeface="Open Sans"/>
                <a:sym typeface="Open Sans"/>
              </a:rPr>
              <a:t>¿Hay más de una amenaza aplicada ?</a:t>
            </a:r>
            <a:r>
              <a:rPr lang="es" sz="1200">
                <a:solidFill>
                  <a:srgbClr val="3F3F3F"/>
                </a:solidFill>
                <a:latin typeface="Open Sans"/>
                <a:ea typeface="Open Sans"/>
                <a:cs typeface="Open Sans"/>
                <a:sym typeface="Open Sans"/>
              </a:rPr>
              <a:t> </a:t>
            </a:r>
            <a:endParaRPr sz="12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rPr lang="es" sz="1100">
                <a:solidFill>
                  <a:srgbClr val="3F3F3F"/>
                </a:solidFill>
                <a:latin typeface="Open Sans"/>
                <a:ea typeface="Open Sans"/>
                <a:cs typeface="Open Sans"/>
                <a:sym typeface="Open Sans"/>
              </a:rPr>
              <a:t>Si profe Roberto, una amenaza trabaja por interfaz gráfica (balkanrat) y la otra amenaza trabaja a través de comandos (balkandoor)</a:t>
            </a:r>
            <a:endParaRPr sz="11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a:p>
        </p:txBody>
      </p:sp>
      <p:sp>
        <p:nvSpPr>
          <p:cNvPr id="105" name="Google Shape;105;p21"/>
          <p:cNvSpPr txBox="1"/>
          <p:nvPr/>
        </p:nvSpPr>
        <p:spPr>
          <a:xfrm>
            <a:off x="455250" y="1092275"/>
            <a:ext cx="7832100" cy="646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s" sz="1600">
                <a:solidFill>
                  <a:srgbClr val="3F3F3F"/>
                </a:solidFill>
                <a:latin typeface="Open Sans"/>
                <a:ea typeface="Open Sans"/>
                <a:cs typeface="Open Sans"/>
                <a:sym typeface="Open Sans"/>
              </a:rPr>
              <a:t>¿Qué tipo de amenaza es? </a:t>
            </a:r>
            <a:r>
              <a:rPr lang="es" sz="1100">
                <a:solidFill>
                  <a:srgbClr val="3F3F3F"/>
                </a:solidFill>
                <a:latin typeface="Open Sans"/>
                <a:ea typeface="Open Sans"/>
                <a:cs typeface="Open Sans"/>
                <a:sym typeface="Open Sans"/>
              </a:rPr>
              <a:t>Backdoor y troyano de puerta trasera (RAT)</a:t>
            </a:r>
            <a:endParaRPr sz="11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a:p>
        </p:txBody>
      </p:sp>
      <p:pic>
        <p:nvPicPr>
          <p:cNvPr id="106" name="Google Shape;106;p21"/>
          <p:cNvPicPr preferRelativeResize="0"/>
          <p:nvPr/>
        </p:nvPicPr>
        <p:blipFill>
          <a:blip r:embed="rId3">
            <a:alphaModFix/>
          </a:blip>
          <a:stretch>
            <a:fillRect/>
          </a:stretch>
        </p:blipFill>
        <p:spPr>
          <a:xfrm>
            <a:off x="7383674" y="-1"/>
            <a:ext cx="1760325" cy="219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2"/>
          <p:cNvPicPr preferRelativeResize="0"/>
          <p:nvPr/>
        </p:nvPicPr>
        <p:blipFill>
          <a:blip r:embed="rId3">
            <a:alphaModFix/>
          </a:blip>
          <a:stretch>
            <a:fillRect/>
          </a:stretch>
        </p:blipFill>
        <p:spPr>
          <a:xfrm>
            <a:off x="7541325" y="20000"/>
            <a:ext cx="1319150" cy="1319150"/>
          </a:xfrm>
          <a:prstGeom prst="rect">
            <a:avLst/>
          </a:prstGeom>
          <a:noFill/>
          <a:ln>
            <a:noFill/>
          </a:ln>
        </p:spPr>
      </p:pic>
      <p:sp>
        <p:nvSpPr>
          <p:cNvPr id="112" name="Google Shape;112;p22"/>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7</a:t>
            </a:r>
            <a:endParaRPr b="1" u="sng"/>
          </a:p>
        </p:txBody>
      </p:sp>
      <p:sp>
        <p:nvSpPr>
          <p:cNvPr id="113" name="Google Shape;113;p22"/>
          <p:cNvSpPr txBox="1"/>
          <p:nvPr/>
        </p:nvSpPr>
        <p:spPr>
          <a:xfrm>
            <a:off x="128100" y="958900"/>
            <a:ext cx="8887800" cy="3694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s" sz="1200">
                <a:solidFill>
                  <a:srgbClr val="3F3F3F"/>
                </a:solidFill>
                <a:latin typeface="Open Sans"/>
                <a:ea typeface="Open Sans"/>
                <a:cs typeface="Open Sans"/>
                <a:sym typeface="Open Sans"/>
              </a:rPr>
              <a:t>Nota :</a:t>
            </a:r>
            <a:r>
              <a:rPr lang="es" sz="1200">
                <a:solidFill>
                  <a:srgbClr val="3F3F3F"/>
                </a:solidFill>
                <a:latin typeface="Open Sans"/>
                <a:ea typeface="Open Sans"/>
                <a:cs typeface="Open Sans"/>
                <a:sym typeface="Open Sans"/>
              </a:rPr>
              <a:t> </a:t>
            </a:r>
            <a:r>
              <a:rPr lang="es" sz="1200">
                <a:solidFill>
                  <a:srgbClr val="3F3F3F"/>
                </a:solidFill>
                <a:latin typeface="Open Sans"/>
                <a:ea typeface="Open Sans"/>
                <a:cs typeface="Open Sans"/>
                <a:sym typeface="Open Sans"/>
              </a:rPr>
              <a:t>https://www.welivesecurity.com/la-es/2021/07/05/ataque-masivo-ransomware-revil-comprometio-mas-1000-companias-mundo/</a:t>
            </a:r>
            <a:endParaRPr sz="12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rPr b="1" lang="es" sz="1200">
                <a:solidFill>
                  <a:srgbClr val="3F3F3F"/>
                </a:solidFill>
                <a:latin typeface="Open Sans"/>
                <a:ea typeface="Open Sans"/>
                <a:cs typeface="Open Sans"/>
                <a:sym typeface="Open Sans"/>
              </a:rPr>
              <a:t>¿Qué tipo de amenaza es?</a:t>
            </a:r>
            <a:endParaRPr b="1" sz="12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rPr lang="es" sz="1200">
                <a:solidFill>
                  <a:srgbClr val="3F3F3F"/>
                </a:solidFill>
                <a:latin typeface="Open Sans"/>
                <a:ea typeface="Open Sans"/>
                <a:cs typeface="Open Sans"/>
                <a:sym typeface="Open Sans"/>
              </a:rPr>
              <a:t>R</a:t>
            </a:r>
            <a:r>
              <a:rPr lang="es" sz="1200">
                <a:solidFill>
                  <a:srgbClr val="3F3F3F"/>
                </a:solidFill>
                <a:latin typeface="Open Sans"/>
                <a:ea typeface="Open Sans"/>
                <a:cs typeface="Open Sans"/>
                <a:sym typeface="Open Sans"/>
              </a:rPr>
              <a:t>ansomware para cifrar la información. </a:t>
            </a:r>
            <a:endParaRPr sz="12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rPr b="1" lang="es" sz="1200">
                <a:solidFill>
                  <a:srgbClr val="3F3F3F"/>
                </a:solidFill>
                <a:latin typeface="Open Sans"/>
                <a:ea typeface="Open Sans"/>
                <a:cs typeface="Open Sans"/>
                <a:sym typeface="Open Sans"/>
              </a:rPr>
              <a:t>¿Cómo comienza y cómo se propaga esta amenaza?</a:t>
            </a:r>
            <a:endParaRPr b="1" sz="12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rPr lang="es" sz="1200">
                <a:solidFill>
                  <a:srgbClr val="3F3F3F"/>
                </a:solidFill>
                <a:latin typeface="Open Sans"/>
                <a:ea typeface="Open Sans"/>
                <a:cs typeface="Open Sans"/>
                <a:sym typeface="Open Sans"/>
              </a:rPr>
              <a:t>Por medio de un instalador de una actualización automática de un software muy usado, seguido de una propagación a máquinas de clientes </a:t>
            </a:r>
            <a:endParaRPr sz="12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rPr b="1" lang="es" sz="1200">
                <a:solidFill>
                  <a:srgbClr val="3F3F3F"/>
                </a:solidFill>
                <a:latin typeface="Open Sans"/>
                <a:ea typeface="Open Sans"/>
                <a:cs typeface="Open Sans"/>
                <a:sym typeface="Open Sans"/>
              </a:rPr>
              <a:t>¿Hay más de una amenaza aplicada ?</a:t>
            </a:r>
            <a:endParaRPr b="1" sz="12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rPr lang="es" sz="1200">
                <a:solidFill>
                  <a:srgbClr val="3F3F3F"/>
                </a:solidFill>
                <a:latin typeface="Open Sans"/>
                <a:ea typeface="Open Sans"/>
                <a:cs typeface="Open Sans"/>
                <a:sym typeface="Open Sans"/>
              </a:rPr>
              <a:t>Se evidencia la existencia de un virus Gusano por la facilidad de poder moverse entre servidores e infectar los mismos.</a:t>
            </a:r>
            <a:endParaRPr sz="12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rPr b="1" lang="es" sz="1200">
                <a:solidFill>
                  <a:srgbClr val="3F3F3F"/>
                </a:solidFill>
                <a:latin typeface="Open Sans"/>
                <a:ea typeface="Open Sans"/>
                <a:cs typeface="Open Sans"/>
                <a:sym typeface="Open Sans"/>
              </a:rPr>
              <a:t>¿Qué solución o medida recomendarían </a:t>
            </a:r>
            <a:r>
              <a:rPr lang="es" sz="1200">
                <a:solidFill>
                  <a:srgbClr val="3F3F3F"/>
                </a:solidFill>
                <a:latin typeface="Open Sans"/>
                <a:ea typeface="Open Sans"/>
                <a:cs typeface="Open Sans"/>
                <a:sym typeface="Open Sans"/>
              </a:rPr>
              <a:t>?</a:t>
            </a:r>
            <a:endParaRPr sz="1200">
              <a:solidFill>
                <a:srgbClr val="3F3F3F"/>
              </a:solidFill>
              <a:latin typeface="Open Sans"/>
              <a:ea typeface="Open Sans"/>
              <a:cs typeface="Open Sans"/>
              <a:sym typeface="Open Sans"/>
            </a:endParaRPr>
          </a:p>
          <a:p>
            <a:pPr indent="-304800" lvl="0" marL="457200" rtl="0" algn="l">
              <a:lnSpc>
                <a:spcPct val="100000"/>
              </a:lnSpc>
              <a:spcBef>
                <a:spcPts val="0"/>
              </a:spcBef>
              <a:spcAft>
                <a:spcPts val="0"/>
              </a:spcAft>
              <a:buClr>
                <a:srgbClr val="3F3F3F"/>
              </a:buClr>
              <a:buSzPts val="1200"/>
              <a:buFont typeface="Open Sans"/>
              <a:buAutoNum type="alphaUcPeriod"/>
            </a:pPr>
            <a:r>
              <a:rPr lang="es" sz="1200">
                <a:solidFill>
                  <a:srgbClr val="3F3F3F"/>
                </a:solidFill>
                <a:latin typeface="Open Sans"/>
                <a:ea typeface="Open Sans"/>
                <a:cs typeface="Open Sans"/>
                <a:sym typeface="Open Sans"/>
              </a:rPr>
              <a:t>Realizar backups de datos importantes y de manera regular, alojando la info en un medio externo para no tener que pagar por un rescate.</a:t>
            </a:r>
            <a:endParaRPr sz="1200">
              <a:solidFill>
                <a:srgbClr val="3F3F3F"/>
              </a:solidFill>
              <a:latin typeface="Open Sans"/>
              <a:ea typeface="Open Sans"/>
              <a:cs typeface="Open Sans"/>
              <a:sym typeface="Open Sans"/>
            </a:endParaRPr>
          </a:p>
          <a:p>
            <a:pPr indent="-304800" lvl="0" marL="457200" rtl="0" algn="l">
              <a:lnSpc>
                <a:spcPct val="100000"/>
              </a:lnSpc>
              <a:spcBef>
                <a:spcPts val="0"/>
              </a:spcBef>
              <a:spcAft>
                <a:spcPts val="0"/>
              </a:spcAft>
              <a:buClr>
                <a:srgbClr val="3F3F3F"/>
              </a:buClr>
              <a:buSzPts val="1200"/>
              <a:buFont typeface="Open Sans"/>
              <a:buAutoNum type="alphaUcPeriod"/>
            </a:pPr>
            <a:r>
              <a:rPr lang="es" sz="1200">
                <a:solidFill>
                  <a:srgbClr val="3F3F3F"/>
                </a:solidFill>
                <a:latin typeface="Open Sans"/>
                <a:ea typeface="Open Sans"/>
                <a:cs typeface="Open Sans"/>
                <a:sym typeface="Open Sans"/>
              </a:rPr>
              <a:t>Una vez infectado el equipo aislarlo de la red o apagarlo para evitar extender la amenaza.</a:t>
            </a:r>
            <a:endParaRPr sz="1200">
              <a:solidFill>
                <a:srgbClr val="3F3F3F"/>
              </a:solidFill>
              <a:latin typeface="Open Sans"/>
              <a:ea typeface="Open Sans"/>
              <a:cs typeface="Open Sans"/>
              <a:sym typeface="Open Sans"/>
            </a:endParaRPr>
          </a:p>
          <a:p>
            <a:pPr indent="-304800" lvl="0" marL="457200" rtl="0" algn="l">
              <a:lnSpc>
                <a:spcPct val="100000"/>
              </a:lnSpc>
              <a:spcBef>
                <a:spcPts val="0"/>
              </a:spcBef>
              <a:spcAft>
                <a:spcPts val="0"/>
              </a:spcAft>
              <a:buClr>
                <a:srgbClr val="3F3F3F"/>
              </a:buClr>
              <a:buSzPts val="1200"/>
              <a:buFont typeface="Open Sans"/>
              <a:buAutoNum type="alphaUcPeriod"/>
            </a:pPr>
            <a:r>
              <a:rPr lang="es" sz="1200">
                <a:solidFill>
                  <a:srgbClr val="3F3F3F"/>
                </a:solidFill>
                <a:latin typeface="Open Sans"/>
                <a:ea typeface="Open Sans"/>
                <a:cs typeface="Open Sans"/>
                <a:sym typeface="Open Sans"/>
              </a:rPr>
              <a:t>Mantener buenas políticas de seguridad a nivel empresarial.</a:t>
            </a:r>
            <a:endParaRPr sz="1200">
              <a:solidFill>
                <a:srgbClr val="3F3F3F"/>
              </a:solidFill>
              <a:latin typeface="Open Sans"/>
              <a:ea typeface="Open Sans"/>
              <a:cs typeface="Open Sans"/>
              <a:sym typeface="Open Sans"/>
            </a:endParaRPr>
          </a:p>
          <a:p>
            <a:pPr indent="-304800" lvl="0" marL="457200" rtl="0" algn="l">
              <a:lnSpc>
                <a:spcPct val="100000"/>
              </a:lnSpc>
              <a:spcBef>
                <a:spcPts val="0"/>
              </a:spcBef>
              <a:spcAft>
                <a:spcPts val="0"/>
              </a:spcAft>
              <a:buClr>
                <a:srgbClr val="3F3F3F"/>
              </a:buClr>
              <a:buSzPts val="1200"/>
              <a:buFont typeface="Open Sans"/>
              <a:buAutoNum type="alphaUcPeriod"/>
            </a:pPr>
            <a:r>
              <a:rPr lang="es" sz="1200">
                <a:solidFill>
                  <a:srgbClr val="3F3F3F"/>
                </a:solidFill>
                <a:latin typeface="Open Sans"/>
                <a:ea typeface="Open Sans"/>
                <a:cs typeface="Open Sans"/>
                <a:sym typeface="Open Sans"/>
              </a:rPr>
              <a:t>Uso de Máquinas virtuales para aislar el sistema principal.</a:t>
            </a:r>
            <a:r>
              <a:rPr lang="es" sz="1200">
                <a:solidFill>
                  <a:srgbClr val="3F3F3F"/>
                </a:solidFill>
                <a:latin typeface="Open Sans"/>
                <a:ea typeface="Open Sans"/>
                <a:cs typeface="Open Sans"/>
                <a:sym typeface="Open Sans"/>
              </a:rPr>
              <a:t>Actualización constante del SO con los últimos parches de seguridad.</a:t>
            </a:r>
            <a:endParaRPr sz="1200">
              <a:solidFill>
                <a:srgbClr val="3F3F3F"/>
              </a:solidFill>
              <a:latin typeface="Open Sans"/>
              <a:ea typeface="Open Sans"/>
              <a:cs typeface="Open Sans"/>
              <a:sym typeface="Open Sans"/>
            </a:endParaRPr>
          </a:p>
          <a:p>
            <a:pPr indent="-304800" lvl="0" marL="457200" rtl="0" algn="l">
              <a:lnSpc>
                <a:spcPct val="100000"/>
              </a:lnSpc>
              <a:spcBef>
                <a:spcPts val="0"/>
              </a:spcBef>
              <a:spcAft>
                <a:spcPts val="0"/>
              </a:spcAft>
              <a:buClr>
                <a:srgbClr val="3F3F3F"/>
              </a:buClr>
              <a:buSzPts val="1200"/>
              <a:buFont typeface="Open Sans"/>
              <a:buAutoNum type="alphaUcPeriod"/>
            </a:pPr>
            <a:r>
              <a:rPr lang="es" sz="1200">
                <a:solidFill>
                  <a:srgbClr val="3F3F3F"/>
                </a:solidFill>
                <a:latin typeface="Open Sans"/>
                <a:ea typeface="Open Sans"/>
                <a:cs typeface="Open Sans"/>
                <a:sym typeface="Open Sans"/>
              </a:rPr>
              <a:t>Un cortafuegos bien configurado e instalar una solución antimalware o obtener algún tipo de herramienta Anti Ransomware.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8</a:t>
            </a:r>
            <a:endParaRPr b="1" u="sng"/>
          </a:p>
        </p:txBody>
      </p:sp>
      <p:sp>
        <p:nvSpPr>
          <p:cNvPr id="119" name="Google Shape;119;p23"/>
          <p:cNvSpPr txBox="1"/>
          <p:nvPr/>
        </p:nvSpPr>
        <p:spPr>
          <a:xfrm>
            <a:off x="592550" y="775175"/>
            <a:ext cx="7633200" cy="43869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200">
                <a:solidFill>
                  <a:srgbClr val="3F3F3F"/>
                </a:solidFill>
                <a:latin typeface="Open Sans"/>
                <a:ea typeface="Open Sans"/>
                <a:cs typeface="Open Sans"/>
                <a:sym typeface="Open Sans"/>
              </a:rPr>
              <a:t>Nota : </a:t>
            </a:r>
            <a:r>
              <a:rPr lang="es" sz="1200">
                <a:solidFill>
                  <a:srgbClr val="3F3F3F"/>
                </a:solidFill>
                <a:latin typeface="Open Sans"/>
                <a:ea typeface="Open Sans"/>
                <a:cs typeface="Open Sans"/>
                <a:sym typeface="Open Sans"/>
              </a:rPr>
              <a:t>https://www.welivesecurity.com/la-es/2021/05/11/ataque-ransomware-compania-oleoducto-colonia-pipeline-afecta-suministro-combustible-estados-unidos/</a:t>
            </a:r>
            <a:endParaRPr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200">
                <a:solidFill>
                  <a:srgbClr val="3F3F3F"/>
                </a:solidFill>
                <a:latin typeface="Open Sans"/>
                <a:ea typeface="Open Sans"/>
                <a:cs typeface="Open Sans"/>
                <a:sym typeface="Open Sans"/>
              </a:rPr>
              <a:t>¿Qué tipo de amenaza es?  virus ransomware</a:t>
            </a:r>
            <a:endParaRPr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200">
                <a:solidFill>
                  <a:srgbClr val="3F3F3F"/>
                </a:solidFill>
                <a:latin typeface="Open Sans"/>
                <a:ea typeface="Open Sans"/>
                <a:cs typeface="Open Sans"/>
                <a:sym typeface="Open Sans"/>
              </a:rPr>
              <a:t>¿Cómo comienza y cómo se propaga esta amenaza? comienza con la descarga de un archivo malicioso enviado el correo electrónico, el cual secuestra la información y los atacantes cobran un valor por el rescate. </a:t>
            </a:r>
            <a:endParaRPr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200">
                <a:solidFill>
                  <a:srgbClr val="3F3F3F"/>
                </a:solidFill>
                <a:latin typeface="Open Sans"/>
                <a:ea typeface="Open Sans"/>
                <a:cs typeface="Open Sans"/>
                <a:sym typeface="Open Sans"/>
              </a:rPr>
              <a:t>¿Hay más de una amenaza aplicada ? No </a:t>
            </a:r>
            <a:endParaRPr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200">
                <a:solidFill>
                  <a:srgbClr val="3F3F3F"/>
                </a:solidFill>
                <a:latin typeface="Open Sans"/>
                <a:ea typeface="Open Sans"/>
                <a:cs typeface="Open Sans"/>
                <a:sym typeface="Open Sans"/>
              </a:rPr>
              <a:t>¿Qué solución o medida recomendarían ? Capacitación del personal para prevenir descargas o aperturas de </a:t>
            </a:r>
            <a:r>
              <a:rPr lang="es" sz="1200">
                <a:solidFill>
                  <a:srgbClr val="3F3F3F"/>
                </a:solidFill>
                <a:latin typeface="Open Sans"/>
                <a:ea typeface="Open Sans"/>
                <a:cs typeface="Open Sans"/>
                <a:sym typeface="Open Sans"/>
              </a:rPr>
              <a:t>correos</a:t>
            </a:r>
            <a:r>
              <a:rPr lang="es" sz="1200">
                <a:solidFill>
                  <a:srgbClr val="3F3F3F"/>
                </a:solidFill>
                <a:latin typeface="Open Sans"/>
                <a:ea typeface="Open Sans"/>
                <a:cs typeface="Open Sans"/>
                <a:sym typeface="Open Sans"/>
              </a:rPr>
              <a:t> maliciosos.</a:t>
            </a:r>
            <a:endParaRPr sz="1000"/>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pic>
        <p:nvPicPr>
          <p:cNvPr id="120" name="Google Shape;120;p23"/>
          <p:cNvPicPr preferRelativeResize="0"/>
          <p:nvPr/>
        </p:nvPicPr>
        <p:blipFill>
          <a:blip r:embed="rId3">
            <a:alphaModFix/>
          </a:blip>
          <a:stretch>
            <a:fillRect/>
          </a:stretch>
        </p:blipFill>
        <p:spPr>
          <a:xfrm>
            <a:off x="7306175" y="-1"/>
            <a:ext cx="1837825" cy="2054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