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Open Sans SemiBold"/>
      <p:regular r:id="rId21"/>
      <p:bold r:id="rId22"/>
      <p:italic r:id="rId23"/>
      <p:boldItalic r:id="rId24"/>
    </p:embeddedFont>
    <p:embeddedFont>
      <p:font typeface="Rajdhani"/>
      <p:regular r:id="rId25"/>
      <p:bold r:id="rId26"/>
    </p:embeddedFont>
    <p:embeddedFont>
      <p:font typeface="Open Sans Light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6A175D-C9B1-4566-A78E-BAA42A74CE1A}">
  <a:tblStyle styleId="{F46A175D-C9B1-4566-A78E-BAA42A74CE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OpenSansSemiBold-bold.fntdata"/><Relationship Id="rId21" Type="http://schemas.openxmlformats.org/officeDocument/2006/relationships/font" Target="fonts/OpenSansSemiBold-regular.fntdata"/><Relationship Id="rId24" Type="http://schemas.openxmlformats.org/officeDocument/2006/relationships/font" Target="fonts/OpenSansSemiBold-boldItalic.fntdata"/><Relationship Id="rId23" Type="http://schemas.openxmlformats.org/officeDocument/2006/relationships/font" Target="fonts/OpenSansSemiBold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ajdhani-bold.fntdata"/><Relationship Id="rId25" Type="http://schemas.openxmlformats.org/officeDocument/2006/relationships/font" Target="fonts/Rajdhani-regular.fntdata"/><Relationship Id="rId28" Type="http://schemas.openxmlformats.org/officeDocument/2006/relationships/font" Target="fonts/OpenSansLight-bold.fntdata"/><Relationship Id="rId27" Type="http://schemas.openxmlformats.org/officeDocument/2006/relationships/font" Target="fonts/OpenSansLight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Light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regular.fntdata"/><Relationship Id="rId30" Type="http://schemas.openxmlformats.org/officeDocument/2006/relationships/font" Target="fonts/OpenSansLight-boldItalic.fntdata"/><Relationship Id="rId11" Type="http://schemas.openxmlformats.org/officeDocument/2006/relationships/slide" Target="slides/slide4.xml"/><Relationship Id="rId33" Type="http://schemas.openxmlformats.org/officeDocument/2006/relationships/font" Target="fonts/OpenSans-italic.fntdata"/><Relationship Id="rId10" Type="http://schemas.openxmlformats.org/officeDocument/2006/relationships/slide" Target="slides/slide3.xml"/><Relationship Id="rId32" Type="http://schemas.openxmlformats.org/officeDocument/2006/relationships/font" Target="fonts/OpenSans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oboto-regular.fntdata"/><Relationship Id="rId16" Type="http://schemas.openxmlformats.org/officeDocument/2006/relationships/slide" Target="slides/slide9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7b40fda7b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e41d579b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e41d579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e17a6a08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3e76c5244_1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e3e76c5244_1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3067854bb_8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e3067854bb_8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4" Type="http://schemas.openxmlformats.org/officeDocument/2006/relationships/image" Target="../media/image3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5" Type="http://schemas.openxmlformats.org/officeDocument/2006/relationships/image" Target="../media/image25.png"/><Relationship Id="rId6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Relationship Id="rId5" Type="http://schemas.openxmlformats.org/officeDocument/2006/relationships/image" Target="../media/image28.png"/><Relationship Id="rId6" Type="http://schemas.openxmlformats.org/officeDocument/2006/relationships/image" Target="../media/image23.png"/><Relationship Id="rId7" Type="http://schemas.openxmlformats.org/officeDocument/2006/relationships/image" Target="../media/image27.jpg"/><Relationship Id="rId8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i="0" lang="es" sz="15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i="0" sz="15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qué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598025" y="73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{F46A175D-C9B1-4566-A78E-BAA42A74CE1A}</a:tableStyleId>
              </a:tblPr>
              <a:tblGrid>
                <a:gridCol w="1952175"/>
                <a:gridCol w="1952175"/>
                <a:gridCol w="1952175"/>
                <a:gridCol w="1952175"/>
              </a:tblGrid>
              <a:tr h="124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: 80, 443, 8801, 8802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3478, 3479, 8801, 8802 </a:t>
                      </a:r>
                      <a:endParaRPr sz="1050">
                        <a:solidFill>
                          <a:srgbClr val="747487"/>
                        </a:solidFill>
                        <a:highlight>
                          <a:srgbClr val="FAFAFA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UPD: 50000-65535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ports 19302​–19309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port 443.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</a:t>
                      </a: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Web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 (HTTPS) to pass the majority of the connection traffic but it also uses TCP 80 (HTTP). If voice is used, then ports 4244, 5222, 5223, 5228,50318, 59234 &amp; 5242 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750" y="893700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025" y="940912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1975" y="940900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8725" y="851775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265850" y="1371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{F46A175D-C9B1-4566-A78E-BAA42A74CE1A}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 3306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 9418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b="1" sz="18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 80, 8000 y 8080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{F46A175D-C9B1-4566-A78E-BAA42A74CE1A}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8080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2222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Puertos: TPC 1723,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TPC 1701 y UDP 500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Puertos: IMAP 403 o 993 y POP 110 o 995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425" y="93105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0650" y="104361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b="9461" l="29648" r="32257" t="0"/>
          <a:stretch/>
        </p:blipFill>
        <p:spPr>
          <a:xfrm>
            <a:off x="4532025" y="65157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3075" y="88191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670950" y="1515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/>
        </p:nvGraphicFramePr>
        <p:xfrm>
          <a:off x="715925" y="7063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{F46A175D-C9B1-4566-A78E-BAA42A74CE1A}</a:tableStyleId>
              </a:tblPr>
              <a:tblGrid>
                <a:gridCol w="1532325"/>
                <a:gridCol w="1958275"/>
                <a:gridCol w="1661500"/>
                <a:gridCol w="2358775"/>
              </a:tblGrid>
              <a:tr h="127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88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s" sz="10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Para que Skype funcione correctamente, los siguientes puertos deben estar abiertos en el firewall: *443/TCP**3478-3481/UDP**50000-60000/UDP.                 Para la experiencia de calidad mejor posible llamada, estos puertos son necesarios demasiado: 1000-10000/TCP*50000-65000/TCP*16000-26000/TCP</a:t>
                      </a:r>
                      <a:endParaRPr b="1" sz="10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80, 433, 443, 3478, 3479, 5060, 5062, 5222, 6250, y 12000-65000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35" name="Google Shape;135;p34"/>
          <p:cNvSpPr txBox="1"/>
          <p:nvPr/>
        </p:nvSpPr>
        <p:spPr>
          <a:xfrm>
            <a:off x="770175" y="2383425"/>
            <a:ext cx="1258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TCP puertos 80 y 443 </a:t>
            </a:r>
            <a:endParaRPr/>
          </a:p>
        </p:txBody>
      </p:sp>
      <p:sp>
        <p:nvSpPr>
          <p:cNvPr id="136" name="Google Shape;136;p34"/>
          <p:cNvSpPr txBox="1"/>
          <p:nvPr/>
        </p:nvSpPr>
        <p:spPr>
          <a:xfrm>
            <a:off x="5979825" y="2307225"/>
            <a:ext cx="24006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 u="sng">
                <a:solidFill>
                  <a:schemeClr val="dk1"/>
                </a:solidFill>
              </a:rPr>
              <a:t>(PS4):</a:t>
            </a:r>
            <a:r>
              <a:rPr lang="es" sz="1100">
                <a:solidFill>
                  <a:schemeClr val="dk1"/>
                </a:solidFill>
              </a:rPr>
              <a:t> </a:t>
            </a:r>
            <a:r>
              <a:rPr i="1" lang="es" sz="1100">
                <a:solidFill>
                  <a:schemeClr val="dk1"/>
                </a:solidFill>
              </a:rPr>
              <a:t>TCP</a:t>
            </a:r>
            <a:r>
              <a:rPr lang="es" sz="1100">
                <a:solidFill>
                  <a:schemeClr val="dk1"/>
                </a:solidFill>
              </a:rPr>
              <a:t>: 80, 443, 1935, 3478-3480, 3659, 10000-10099, 42127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solidFill>
                  <a:schemeClr val="dk1"/>
                </a:solidFill>
              </a:rPr>
              <a:t>UDP</a:t>
            </a:r>
            <a:r>
              <a:rPr lang="es" sz="1100">
                <a:solidFill>
                  <a:schemeClr val="dk1"/>
                </a:solidFill>
              </a:rPr>
              <a:t>: 3074, 3478-3479, 3659, 6000.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 u="sng">
                <a:solidFill>
                  <a:schemeClr val="dk1"/>
                </a:solidFill>
              </a:rPr>
              <a:t>(PC):</a:t>
            </a:r>
            <a:r>
              <a:rPr lang="es" sz="1100">
                <a:solidFill>
                  <a:schemeClr val="dk1"/>
                </a:solidFill>
              </a:rPr>
              <a:t> </a:t>
            </a:r>
            <a:r>
              <a:rPr i="1" lang="es" sz="1100">
                <a:solidFill>
                  <a:schemeClr val="dk1"/>
                </a:solidFill>
              </a:rPr>
              <a:t>TCP</a:t>
            </a:r>
            <a:r>
              <a:rPr lang="es" sz="1100">
                <a:solidFill>
                  <a:schemeClr val="dk1"/>
                </a:solidFill>
              </a:rPr>
              <a:t>:3569, 9946, 9988, 10000 - 20000, 42124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solidFill>
                  <a:schemeClr val="dk1"/>
                </a:solidFill>
              </a:rPr>
              <a:t>UDP</a:t>
            </a:r>
            <a:r>
              <a:rPr lang="es" sz="1100">
                <a:solidFill>
                  <a:schemeClr val="dk1"/>
                </a:solidFill>
              </a:rPr>
              <a:t>:3659, 9565, 9570, 9000 - 9999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 u="sng">
                <a:solidFill>
                  <a:schemeClr val="dk1"/>
                </a:solidFill>
              </a:rPr>
              <a:t>(Xbox 360 ):</a:t>
            </a:r>
            <a:r>
              <a:rPr lang="es" sz="1100">
                <a:solidFill>
                  <a:schemeClr val="dk1"/>
                </a:solidFill>
              </a:rPr>
              <a:t> </a:t>
            </a:r>
            <a:r>
              <a:rPr i="1" lang="es" sz="1100">
                <a:solidFill>
                  <a:schemeClr val="dk1"/>
                </a:solidFill>
              </a:rPr>
              <a:t>TCP</a:t>
            </a:r>
            <a:r>
              <a:rPr lang="es" sz="1100">
                <a:solidFill>
                  <a:schemeClr val="dk1"/>
                </a:solidFill>
              </a:rPr>
              <a:t>:53, 80, 3074, 3659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solidFill>
                  <a:schemeClr val="dk1"/>
                </a:solidFill>
              </a:rPr>
              <a:t>UDP</a:t>
            </a:r>
            <a:r>
              <a:rPr lang="es" sz="1100">
                <a:solidFill>
                  <a:schemeClr val="dk1"/>
                </a:solidFill>
              </a:rPr>
              <a:t>:53, 88, 3074, 3659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>
                <a:solidFill>
                  <a:schemeClr val="dk1"/>
                </a:solidFill>
              </a:rPr>
              <a:t>https://help.ea.com/es/help/faq/opening-tcp-or-udp-ports-for-connection-issues/ </a:t>
            </a:r>
            <a:endParaRPr sz="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9722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0296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9228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5"/>
          <p:cNvSpPr txBox="1"/>
          <p:nvPr/>
        </p:nvSpPr>
        <p:spPr>
          <a:xfrm>
            <a:off x="179025" y="86450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5" name="Google Shape;145;p35"/>
          <p:cNvGraphicFramePr/>
          <p:nvPr/>
        </p:nvGraphicFramePr>
        <p:xfrm>
          <a:off x="897625" y="72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{F46A175D-C9B1-4566-A78E-BAA42A74CE1A}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 y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4070 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5353 UDP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EFEFEF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TCP/UDP 5938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 Y HTTPS (SSL-443)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22, 33001, UDP: 33001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025" y="10647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5899" y="11221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6125" y="10153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6"/>
          <p:cNvSpPr txBox="1"/>
          <p:nvPr/>
        </p:nvSpPr>
        <p:spPr>
          <a:xfrm>
            <a:off x="461175" y="187750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54" name="Google Shape;154;p36"/>
          <p:cNvGraphicFramePr/>
          <p:nvPr/>
        </p:nvGraphicFramePr>
        <p:xfrm>
          <a:off x="810800" y="81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{F46A175D-C9B1-4566-A78E-BAA42A74CE1A}</a:tableStyleId>
              </a:tblPr>
              <a:tblGrid>
                <a:gridCol w="1809750"/>
                <a:gridCol w="1864625"/>
                <a:gridCol w="1754875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Torrent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TCP/UDP 6881 client connection port. RCP/UDP 58261. TCP/UDP 6881 - 6999 Data transfer ports.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Amazon Prime Video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 4172, 4195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PuTTY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 22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55" name="Google Shape;155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57462" y="979000"/>
            <a:ext cx="1213300" cy="1096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26975" y="1045436"/>
            <a:ext cx="1444923" cy="96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90094" y="920407"/>
            <a:ext cx="1213300" cy="12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29900" y="920400"/>
            <a:ext cx="1516533" cy="11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