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5"/>
    <p:sldMasterId id="2147483688" r:id="rId6"/>
    <p:sldMasterId id="214748368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Rajdhani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A27335-3630-405F-B6EA-2450C05BA556}">
  <a:tblStyle styleId="{69A27335-3630-405F-B6EA-2450C05BA5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7426C91-B6DF-4342-B85B-7AB01499E412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Rajdhani-bold.fntdata"/><Relationship Id="rId25" Type="http://schemas.openxmlformats.org/officeDocument/2006/relationships/font" Target="fonts/Rajdhani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italic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48bfaac81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c48bfaac8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41d579b3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e41d579b3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951d8317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d951d8317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48bfaac81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c48bfaac81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316d693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c316d693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8199c69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b8199c69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Chicos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41d579b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e41d579b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1d579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e41d579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17a6a08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e17a6a08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8199c699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b8199c699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1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1" name="Google Shape;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4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125" name="Google Shape;12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integradora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29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4" name="Google Shape;84;p29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5" name="Google Shape;85;p29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6" name="Google Shape;86;p29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87" name="Google Shape;87;p29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3"/>
          <p:cNvSpPr txBox="1"/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Actividad Integradora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2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2" name="Google Shape;212;p52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3" name="Google Shape;213;p52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3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Una vez que hemos terminado la investigación, compartimos los resultados y explicamos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cuáles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son las aplicaciones elegidas.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¡ Recuerden subir la investigación a la mochila !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53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Compartimos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la investigación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4"/>
          <p:cNvSpPr txBox="1"/>
          <p:nvPr/>
        </p:nvSpPr>
        <p:spPr>
          <a:xfrm>
            <a:off x="3897550" y="1756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i="0" lang="es" sz="2000" u="sng" cap="none" strike="noStrike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Consigna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6" name="Google Shape;136;p44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s" sz="31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i="0" sz="27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37" name="Google Shape;137;p44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p4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4" name="Google Shape;144;p4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6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aplicar mucho de lo aprendido en esta semana !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 esto cada mesa de trabajo deberá investigar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qué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puerto o puertos  utilizan las siguientes aplicaciones  y además deberán  agregar 3 (tres)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46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7"/>
          <p:cNvSpPr txBox="1"/>
          <p:nvPr/>
        </p:nvSpPr>
        <p:spPr>
          <a:xfrm>
            <a:off x="559025" y="1158350"/>
            <a:ext cx="8347500" cy="3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47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Aplicaciones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57" name="Google Shape;157;p47"/>
          <p:cNvGraphicFramePr/>
          <p:nvPr/>
        </p:nvGraphicFramePr>
        <p:xfrm>
          <a:off x="835775" y="1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{69A27335-3630-405F-B6EA-2450C05BA556}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ZOOM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TCP 80, 443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TCP 443, 8801, 8802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UDP 3478, 3479, 8801 - 8810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DISCORD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GOOGLE MEET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UDP de salida 19302-19309.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Whatsapp Web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80, 443 y el rango 5222:5228,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8" name="Google Shape;15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975" y="1320275"/>
            <a:ext cx="1177100" cy="11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9374" y="1406224"/>
            <a:ext cx="1005200" cy="10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1175" y="1320275"/>
            <a:ext cx="1091149" cy="109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7100" y="140455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47"/>
          <p:cNvSpPr txBox="1"/>
          <p:nvPr/>
        </p:nvSpPr>
        <p:spPr>
          <a:xfrm>
            <a:off x="228300" y="590900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8"/>
          <p:cNvSpPr txBox="1"/>
          <p:nvPr/>
        </p:nvSpPr>
        <p:spPr>
          <a:xfrm>
            <a:off x="625500" y="1145075"/>
            <a:ext cx="8347500" cy="3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48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Aplicaciones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69" name="Google Shape;169;p48"/>
          <p:cNvGraphicFramePr/>
          <p:nvPr/>
        </p:nvGraphicFramePr>
        <p:xfrm>
          <a:off x="952500" y="126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{69A27335-3630-405F-B6EA-2450C05BA556}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MySQL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TCP: 3306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Git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9418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Secure Sockets Layer (SSL)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TCP 443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HTTP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             80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0" name="Google Shape;17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063" y="159502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3940" y="14526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3075" y="1441849"/>
            <a:ext cx="1615974" cy="11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3825" y="1343875"/>
            <a:ext cx="1325225" cy="11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9"/>
          <p:cNvSpPr txBox="1"/>
          <p:nvPr/>
        </p:nvSpPr>
        <p:spPr>
          <a:xfrm>
            <a:off x="559025" y="1158350"/>
            <a:ext cx="8347500" cy="3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49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Aplicaciones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80" name="Google Shape;180;p49"/>
          <p:cNvGraphicFramePr/>
          <p:nvPr/>
        </p:nvGraphicFramePr>
        <p:xfrm>
          <a:off x="833400" y="1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{69A27335-3630-405F-B6EA-2450C05BA556}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VirtualBox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chemeClr val="lt1"/>
                          </a:highlight>
                        </a:rPr>
                        <a:t>22, 443, 3389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VPN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rgbClr val="646262"/>
                          </a:solidFill>
                          <a:highlight>
                            <a:schemeClr val="lt1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TCP:1723</a:t>
                      </a:r>
                      <a:endParaRPr sz="1050">
                        <a:solidFill>
                          <a:srgbClr val="646262"/>
                        </a:solidFill>
                        <a:highlight>
                          <a:schemeClr val="lt1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rgbClr val="646262"/>
                          </a:solidFill>
                          <a:highlight>
                            <a:schemeClr val="lt1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Puertos comprendidos entre 1024 y 49151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Microsoft Outlook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Puerto: 993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File Transfer Protocol (FTP)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Puertos: 20,21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1" name="Google Shape;18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675" y="1343875"/>
            <a:ext cx="1129900" cy="11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4649" y="1343875"/>
            <a:ext cx="1018641" cy="112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0369" y="1399494"/>
            <a:ext cx="1018650" cy="10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4500" y="1371688"/>
            <a:ext cx="1074275" cy="10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0"/>
          <p:cNvSpPr txBox="1"/>
          <p:nvPr/>
        </p:nvSpPr>
        <p:spPr>
          <a:xfrm>
            <a:off x="559025" y="1158350"/>
            <a:ext cx="8347500" cy="3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5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Aplicaciones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91" name="Google Shape;191;p50"/>
          <p:cNvGraphicFramePr/>
          <p:nvPr/>
        </p:nvGraphicFramePr>
        <p:xfrm>
          <a:off x="833400" y="1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{69A27335-3630-405F-B6EA-2450C05BA556}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    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Microsoft Word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chemeClr val="lt1"/>
                          </a:highlight>
                        </a:rPr>
                        <a:t>De forma predeterminada, el </a:t>
                      </a: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chemeClr val="lt1"/>
                          </a:highlight>
                        </a:rPr>
                        <a:t>puerto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chemeClr val="lt1"/>
                          </a:highlight>
                        </a:rPr>
                        <a:t> HTTP  es </a:t>
                      </a: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chemeClr val="lt1"/>
                          </a:highlight>
                        </a:rPr>
                        <a:t>puerto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chemeClr val="lt1"/>
                          </a:highlight>
                        </a:rPr>
                        <a:t> 80, y el </a:t>
                      </a: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chemeClr val="lt1"/>
                          </a:highlight>
                        </a:rPr>
                        <a:t>puerto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chemeClr val="lt1"/>
                          </a:highlight>
                        </a:rPr>
                        <a:t> 443 para HTTPS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Skype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chemeClr val="lt1"/>
                          </a:highlight>
                        </a:rPr>
                        <a:t>443/TCP. 3478-3481/UDP. 50000-60000/UDP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   EPIC Games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80, 433, 443, 3478, 3479, 5060, 5062, 5222, 6250, y 12000-65000 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FIFA 21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chemeClr val="lt1"/>
                          </a:highlight>
                        </a:rPr>
                        <a:t>1935, 3478-3480, 3659, 10000-10099, 42127. UDP: 3074, 3478-3479, 3659, 6000.</a:t>
                      </a:r>
                      <a:r>
                        <a:rPr lang="es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2" name="Google Shape;19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250" y="1305690"/>
            <a:ext cx="1366175" cy="1158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6275" y="1456176"/>
            <a:ext cx="1677750" cy="76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6075" y="1134225"/>
            <a:ext cx="2670043" cy="150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9275" y="1341850"/>
            <a:ext cx="1492499" cy="108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1"/>
          <p:cNvSpPr txBox="1"/>
          <p:nvPr/>
        </p:nvSpPr>
        <p:spPr>
          <a:xfrm>
            <a:off x="528325" y="1112300"/>
            <a:ext cx="8347500" cy="3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51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Aplicaciones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 </a:t>
            </a:r>
            <a:r>
              <a:rPr b="1" lang="es" sz="1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(b</a:t>
            </a:r>
            <a:r>
              <a:rPr b="1" lang="es" sz="1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uscadas por nosotros)</a:t>
            </a:r>
            <a:endParaRPr b="1" i="0" sz="1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202" name="Google Shape;202;p51"/>
          <p:cNvGraphicFramePr/>
          <p:nvPr/>
        </p:nvGraphicFramePr>
        <p:xfrm>
          <a:off x="721888" y="1008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{69A27335-3630-405F-B6EA-2450C05BA556}</a:tableStyleId>
              </a:tblPr>
              <a:tblGrid>
                <a:gridCol w="2672350"/>
                <a:gridCol w="2672350"/>
                <a:gridCol w="2672350"/>
              </a:tblGrid>
              <a:tr h="186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86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GIThub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443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Facebook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443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   Spotify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03" name="Google Shape;20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101" y="1350463"/>
            <a:ext cx="1151951" cy="1151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9375" y="1350474"/>
            <a:ext cx="1151950" cy="106629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Google Shape;205;p51"/>
          <p:cNvGraphicFramePr/>
          <p:nvPr/>
        </p:nvGraphicFramePr>
        <p:xfrm>
          <a:off x="6066588" y="3175413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{A7426C91-B6DF-4342-B85B-7AB01499E412}</a:tableStyleId>
              </a:tblPr>
              <a:tblGrid>
                <a:gridCol w="1309275"/>
                <a:gridCol w="1313300"/>
              </a:tblGrid>
              <a:tr h="29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Puerto (TCP)</a:t>
                      </a:r>
                      <a:endParaRPr b="1" sz="7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95250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Uso</a:t>
                      </a:r>
                      <a:endParaRPr b="1" sz="7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95250" marL="95250"/>
                </a:tc>
              </a:tr>
              <a:tr h="38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80 y 443</a:t>
                      </a:r>
                      <a:endParaRPr sz="7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95250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Servicios de música, radio y cuenta Sonos</a:t>
                      </a:r>
                      <a:endParaRPr sz="7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95250" marL="95250"/>
                </a:tc>
              </a:tr>
              <a:tr h="27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445 y 3445</a:t>
                      </a:r>
                      <a:endParaRPr sz="7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95250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Biblioteca de música</a:t>
                      </a:r>
                      <a:endParaRPr sz="7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95250" marL="95250"/>
                </a:tc>
              </a:tr>
              <a:tr h="28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3400, 3401 y 3500</a:t>
                      </a:r>
                      <a:endParaRPr sz="7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95250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Control de la app Sonos</a:t>
                      </a:r>
                      <a:endParaRPr sz="7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95250" marL="95250"/>
                </a:tc>
              </a:tr>
              <a:tr h="27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4070</a:t>
                      </a:r>
                      <a:endParaRPr sz="7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95250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Conexión a </a:t>
                      </a:r>
                      <a:r>
                        <a:rPr b="1" lang="es" sz="7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Spotify</a:t>
                      </a:r>
                      <a:endParaRPr b="1" sz="7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95250" marL="95250"/>
                </a:tc>
              </a:tr>
            </a:tbl>
          </a:graphicData>
        </a:graphic>
      </p:graphicFrame>
      <p:pic>
        <p:nvPicPr>
          <p:cNvPr id="206" name="Google Shape;206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7475" y="1307651"/>
            <a:ext cx="2047913" cy="115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