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4c4a8e2b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4c4a8e2b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4c4a8e2b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4c4a8e2b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4c4a8e2b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4c4a8e2b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4c4a8e2b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4c4a8e2b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4c4a8e2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4c4a8e2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4c4a8e2b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4c4a8e2b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4c4a8e2b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4c4a8e2b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4c4a8e2b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4c4a8e2b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4c4a8e2b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4c4a8e2b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4c4a8e2b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4c4a8e2b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83687408c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83687408c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4c4a8e2b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4c4a8e2b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15" name="Google Shape;15;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41" name="Google Shape;41;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43" name="Shape 43"/>
        <p:cNvGrpSpPr/>
        <p:nvPr/>
      </p:nvGrpSpPr>
      <p:grpSpPr>
        <a:xfrm>
          <a:off x="0" y="0"/>
          <a:ext cx="0" cy="0"/>
          <a:chOff x="0" y="0"/>
          <a:chExt cx="0" cy="0"/>
        </a:xfrm>
      </p:grpSpPr>
      <p:sp>
        <p:nvSpPr>
          <p:cNvPr id="44" name="Google Shape;44;p13"/>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 name="Google Shape;45;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14"/>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48" name="Google Shape;48;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0" name="Google Shape;20;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9" name="Google Shape;29;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5" name="Google Shape;35;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719925"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7" name="Google Shape;7;p1"/>
          <p:cNvCxnSpPr/>
          <p:nvPr/>
        </p:nvCxnSpPr>
        <p:spPr>
          <a:xfrm>
            <a:off x="8419950"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8" name="Google Shape;8;p1"/>
          <p:cNvCxnSpPr/>
          <p:nvPr/>
        </p:nvCxnSpPr>
        <p:spPr>
          <a:xfrm flipH="1" rot="10800000">
            <a:off x="-8000" y="1178475"/>
            <a:ext cx="9175200" cy="5400"/>
          </a:xfrm>
          <a:prstGeom prst="straightConnector1">
            <a:avLst/>
          </a:prstGeom>
          <a:noFill/>
          <a:ln cap="flat" cmpd="sng" w="9525">
            <a:solidFill>
              <a:srgbClr val="FCD8D6"/>
            </a:solidFill>
            <a:prstDash val="dot"/>
            <a:round/>
            <a:headEnd len="med" w="med" type="none"/>
            <a:tailEnd len="med" w="med" type="none"/>
          </a:ln>
        </p:spPr>
      </p:cxnSp>
      <p:cxnSp>
        <p:nvCxnSpPr>
          <p:cNvPr id="9" name="Google Shape;9;p1"/>
          <p:cNvCxnSpPr/>
          <p:nvPr/>
        </p:nvCxnSpPr>
        <p:spPr>
          <a:xfrm flipH="1" rot="10800000">
            <a:off x="-15600" y="4860825"/>
            <a:ext cx="9175200" cy="5400"/>
          </a:xfrm>
          <a:prstGeom prst="straightConnector1">
            <a:avLst/>
          </a:prstGeom>
          <a:noFill/>
          <a:ln cap="flat" cmpd="sng" w="9525">
            <a:solidFill>
              <a:srgbClr val="FCD8D6"/>
            </a:solidFill>
            <a:prstDash val="dot"/>
            <a:round/>
            <a:headEnd len="med" w="med" type="none"/>
            <a:tailEnd len="med" w="med" type="none"/>
          </a:ln>
        </p:spPr>
      </p:cxnSp>
      <p:sp>
        <p:nvSpPr>
          <p:cNvPr id="10" name="Google Shape;10;p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111645" y="4953600"/>
            <a:ext cx="38022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Actividad en mesas de trabajo - Tipos de Amenazas</a:t>
            </a:r>
            <a:endParaRPr sz="900">
              <a:solidFill>
                <a:srgbClr val="FFFFFF"/>
              </a:solidFill>
              <a:latin typeface="Open Sans"/>
              <a:ea typeface="Open Sans"/>
              <a:cs typeface="Open Sans"/>
              <a:sym typeface="Open Sans"/>
            </a:endParaRPr>
          </a:p>
        </p:txBody>
      </p:sp>
      <p:pic>
        <p:nvPicPr>
          <p:cNvPr id="12" name="Google Shape;12;p1"/>
          <p:cNvPicPr preferRelativeResize="0"/>
          <p:nvPr/>
        </p:nvPicPr>
        <p:blipFill>
          <a:blip r:embed="rId1">
            <a:alphaModFix/>
          </a:blip>
          <a:stretch>
            <a:fillRect/>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welivesecurity.com/la-es/2020/08/17/phishing-netflix-intenta-hacer-creer-cuenta-suspendid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welivesecurity.com/la-es/2021/06/10/backdoordiplomacy-actualizando-quarian-turian-backdoor-utilizado-contra-organizaciones-diplomaticas/" TargetMode="External"/><Relationship Id="rId4" Type="http://schemas.openxmlformats.org/officeDocument/2006/relationships/hyperlink" Target="https://www.welivesecurity.com/la-es/2021/06/10/backdoordiplomacy-actualizando-quarian-turian-backdoor-utilizado-contra-organizaciones-diplomatica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welivesecurity.com/la-es/2019/10/22/navegador-tor-troyanizado-robar-bitcoins-darkn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welivesecurity.com/la-es/2021/07/05/ataque-masivo-ransomware-revil-comprometio-mas-1000-companias-mund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5"/>
          <p:cNvSpPr txBox="1"/>
          <p:nvPr/>
        </p:nvSpPr>
        <p:spPr>
          <a:xfrm>
            <a:off x="751400" y="228000"/>
            <a:ext cx="8827800" cy="815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Actividad </a:t>
            </a:r>
            <a:r>
              <a:rPr b="1" lang="es" sz="3000">
                <a:solidFill>
                  <a:srgbClr val="434343"/>
                </a:solidFill>
                <a:latin typeface="Rajdhani"/>
                <a:ea typeface="Rajdhani"/>
                <a:cs typeface="Rajdhani"/>
                <a:sym typeface="Rajdhani"/>
              </a:rPr>
              <a:t>Tipos de Amenazas</a:t>
            </a:r>
            <a:endParaRPr b="1" sz="3000">
              <a:solidFill>
                <a:srgbClr val="3F3F3F"/>
              </a:solidFill>
              <a:latin typeface="Rajdhani"/>
              <a:ea typeface="Rajdhani"/>
              <a:cs typeface="Rajdhani"/>
              <a:sym typeface="Rajdhani"/>
            </a:endParaRPr>
          </a:p>
          <a:p>
            <a:pPr indent="0" lvl="0" marL="0" rtl="0" algn="ctr">
              <a:spcBef>
                <a:spcPts val="0"/>
              </a:spcBef>
              <a:spcAft>
                <a:spcPts val="0"/>
              </a:spcAft>
              <a:buNone/>
            </a:pPr>
            <a:r>
              <a:t/>
            </a:r>
            <a:endParaRPr b="1" u="sng"/>
          </a:p>
        </p:txBody>
      </p:sp>
      <p:sp>
        <p:nvSpPr>
          <p:cNvPr id="54" name="Google Shape;54;p15"/>
          <p:cNvSpPr txBox="1"/>
          <p:nvPr/>
        </p:nvSpPr>
        <p:spPr>
          <a:xfrm>
            <a:off x="355675" y="775175"/>
            <a:ext cx="841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5" name="Google Shape;55;p15"/>
          <p:cNvSpPr txBox="1"/>
          <p:nvPr/>
        </p:nvSpPr>
        <p:spPr>
          <a:xfrm>
            <a:off x="751400" y="1121325"/>
            <a:ext cx="4383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Utilizando este documento de presentación, cada </a:t>
            </a:r>
            <a:r>
              <a:rPr lang="es" sz="1600">
                <a:solidFill>
                  <a:srgbClr val="3F3F3F"/>
                </a:solidFill>
                <a:latin typeface="Open Sans"/>
                <a:ea typeface="Open Sans"/>
                <a:cs typeface="Open Sans"/>
                <a:sym typeface="Open Sans"/>
              </a:rPr>
              <a:t>mesa</a:t>
            </a:r>
            <a:r>
              <a:rPr lang="es" sz="1600">
                <a:solidFill>
                  <a:srgbClr val="3F3F3F"/>
                </a:solidFill>
                <a:latin typeface="Open Sans"/>
                <a:ea typeface="Open Sans"/>
                <a:cs typeface="Open Sans"/>
                <a:sym typeface="Open Sans"/>
              </a:rPr>
              <a:t> deberá resolver y completar en cada hoja , que le corresponde </a:t>
            </a:r>
            <a:r>
              <a:rPr lang="es" sz="1600">
                <a:solidFill>
                  <a:srgbClr val="3F3F3F"/>
                </a:solidFill>
                <a:latin typeface="Open Sans"/>
                <a:ea typeface="Open Sans"/>
                <a:cs typeface="Open Sans"/>
                <a:sym typeface="Open Sans"/>
              </a:rPr>
              <a:t>según</a:t>
            </a:r>
            <a:r>
              <a:rPr lang="es" sz="1600">
                <a:solidFill>
                  <a:srgbClr val="3F3F3F"/>
                </a:solidFill>
                <a:latin typeface="Open Sans"/>
                <a:ea typeface="Open Sans"/>
                <a:cs typeface="Open Sans"/>
                <a:sym typeface="Open Sans"/>
              </a:rPr>
              <a:t> su </a:t>
            </a:r>
            <a:r>
              <a:rPr lang="es" sz="1600">
                <a:solidFill>
                  <a:srgbClr val="3F3F3F"/>
                </a:solidFill>
                <a:latin typeface="Open Sans"/>
                <a:ea typeface="Open Sans"/>
                <a:cs typeface="Open Sans"/>
                <a:sym typeface="Open Sans"/>
              </a:rPr>
              <a:t>número</a:t>
            </a:r>
            <a:r>
              <a:rPr lang="es" sz="1600">
                <a:solidFill>
                  <a:srgbClr val="3F3F3F"/>
                </a:solidFill>
                <a:latin typeface="Open Sans"/>
                <a:ea typeface="Open Sans"/>
                <a:cs typeface="Open Sans"/>
                <a:sym typeface="Open Sans"/>
              </a:rPr>
              <a:t> de mesa.</a:t>
            </a:r>
            <a:endParaRPr/>
          </a:p>
        </p:txBody>
      </p:sp>
      <p:pic>
        <p:nvPicPr>
          <p:cNvPr id="56" name="Google Shape;56;p15"/>
          <p:cNvPicPr preferRelativeResize="0"/>
          <p:nvPr/>
        </p:nvPicPr>
        <p:blipFill>
          <a:blip r:embed="rId3">
            <a:alphaModFix/>
          </a:blip>
          <a:stretch>
            <a:fillRect/>
          </a:stretch>
        </p:blipFill>
        <p:spPr>
          <a:xfrm>
            <a:off x="5333275" y="1216725"/>
            <a:ext cx="2924486" cy="25094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nvSpPr>
        <p:spPr>
          <a:xfrm>
            <a:off x="766075" y="174875"/>
            <a:ext cx="5927700" cy="79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9 </a:t>
            </a:r>
            <a:endParaRPr b="1" sz="3000">
              <a:solidFill>
                <a:srgbClr val="434343"/>
              </a:solidFill>
              <a:latin typeface="Rajdhani"/>
              <a:ea typeface="Rajdhani"/>
              <a:cs typeface="Rajdhani"/>
              <a:sym typeface="Rajdhani"/>
            </a:endParaRPr>
          </a:p>
          <a:p>
            <a:pPr indent="0" lvl="0" marL="0" rtl="0" algn="l">
              <a:lnSpc>
                <a:spcPct val="90000"/>
              </a:lnSpc>
              <a:spcBef>
                <a:spcPts val="0"/>
              </a:spcBef>
              <a:spcAft>
                <a:spcPts val="0"/>
              </a:spcAft>
              <a:buNone/>
            </a:pPr>
            <a:r>
              <a:rPr b="1" lang="es">
                <a:solidFill>
                  <a:srgbClr val="434343"/>
                </a:solidFill>
                <a:latin typeface="Rajdhani"/>
                <a:ea typeface="Rajdhani"/>
                <a:cs typeface="Rajdhani"/>
                <a:sym typeface="Rajdhani"/>
              </a:rPr>
              <a:t>Sofía Lancuba, Ximena Vasco, Julieta Gonzalez</a:t>
            </a:r>
            <a:endParaRPr b="1" sz="100" u="sng"/>
          </a:p>
        </p:txBody>
      </p:sp>
      <p:sp>
        <p:nvSpPr>
          <p:cNvPr id="112" name="Google Shape;112;p24"/>
          <p:cNvSpPr txBox="1"/>
          <p:nvPr/>
        </p:nvSpPr>
        <p:spPr>
          <a:xfrm>
            <a:off x="766075" y="1203800"/>
            <a:ext cx="7633200" cy="3036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 sz="1100">
                <a:solidFill>
                  <a:srgbClr val="3F3F3F"/>
                </a:solidFill>
                <a:latin typeface="Open Sans"/>
                <a:ea typeface="Open Sans"/>
                <a:cs typeface="Open Sans"/>
                <a:sym typeface="Open Sans"/>
              </a:rPr>
              <a:t>Link</a:t>
            </a:r>
            <a:r>
              <a:rPr b="1" lang="es" sz="1100">
                <a:solidFill>
                  <a:srgbClr val="3F3F3F"/>
                </a:solidFill>
                <a:latin typeface="Open Sans"/>
                <a:ea typeface="Open Sans"/>
                <a:cs typeface="Open Sans"/>
                <a:sym typeface="Open Sans"/>
              </a:rPr>
              <a:t>:</a:t>
            </a:r>
            <a:r>
              <a:rPr lang="es" sz="1100">
                <a:solidFill>
                  <a:srgbClr val="3F3F3F"/>
                </a:solidFill>
                <a:latin typeface="Open Sans"/>
                <a:ea typeface="Open Sans"/>
                <a:cs typeface="Open Sans"/>
                <a:sym typeface="Open Sans"/>
              </a:rPr>
              <a:t> </a:t>
            </a:r>
            <a:r>
              <a:rPr lang="es" sz="1100" u="sng">
                <a:solidFill>
                  <a:schemeClr val="hlink"/>
                </a:solidFill>
                <a:latin typeface="Open Sans"/>
                <a:ea typeface="Open Sans"/>
                <a:cs typeface="Open Sans"/>
                <a:sym typeface="Open Sans"/>
                <a:hlinkClick r:id="rId3"/>
              </a:rPr>
              <a:t>https://www.welivesecurity.com/la-es/2020/08/17/phishing-netflix-intenta-hacer-creer-cuenta-suspendida/</a:t>
            </a:r>
            <a:endParaRPr sz="11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None/>
            </a:pPr>
            <a:r>
              <a:rPr b="1" lang="es" sz="1100">
                <a:solidFill>
                  <a:srgbClr val="3F3F3F"/>
                </a:solidFill>
                <a:latin typeface="Open Sans"/>
                <a:ea typeface="Open Sans"/>
                <a:cs typeface="Open Sans"/>
                <a:sym typeface="Open Sans"/>
              </a:rPr>
              <a:t>¿Qué tipo de amenaza es?</a:t>
            </a:r>
            <a:r>
              <a:rPr lang="es" sz="1100">
                <a:solidFill>
                  <a:srgbClr val="3F3F3F"/>
                </a:solidFill>
                <a:latin typeface="Open Sans"/>
                <a:ea typeface="Open Sans"/>
                <a:cs typeface="Open Sans"/>
                <a:sym typeface="Open Sans"/>
              </a:rPr>
              <a:t> </a:t>
            </a:r>
            <a:r>
              <a:rPr lang="es" sz="1100">
                <a:solidFill>
                  <a:schemeClr val="dk1"/>
                </a:solidFill>
              </a:rPr>
              <a:t>Phishing</a:t>
            </a:r>
            <a:endParaRPr sz="11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s" sz="1100">
                <a:solidFill>
                  <a:srgbClr val="3F3F3F"/>
                </a:solidFill>
                <a:latin typeface="Open Sans"/>
                <a:ea typeface="Open Sans"/>
                <a:cs typeface="Open Sans"/>
                <a:sym typeface="Open Sans"/>
              </a:rPr>
              <a:t>¿Cómo comienza y cómo se propaga esta amenaza?</a:t>
            </a:r>
            <a:r>
              <a:rPr lang="es" sz="1100">
                <a:solidFill>
                  <a:srgbClr val="3F3F3F"/>
                </a:solidFill>
                <a:latin typeface="Open Sans"/>
                <a:ea typeface="Open Sans"/>
                <a:cs typeface="Open Sans"/>
                <a:sym typeface="Open Sans"/>
              </a:rPr>
              <a:t> </a:t>
            </a:r>
            <a:r>
              <a:rPr lang="es" sz="1350">
                <a:solidFill>
                  <a:srgbClr val="111111"/>
                </a:solidFill>
                <a:highlight>
                  <a:srgbClr val="FFFFFF"/>
                </a:highlight>
                <a:latin typeface="Roboto"/>
                <a:ea typeface="Roboto"/>
                <a:cs typeface="Roboto"/>
                <a:sym typeface="Roboto"/>
              </a:rPr>
              <a:t> </a:t>
            </a:r>
            <a:r>
              <a:rPr lang="es" sz="1100">
                <a:solidFill>
                  <a:srgbClr val="3F3F3F"/>
                </a:solidFill>
                <a:latin typeface="Open Sans"/>
                <a:ea typeface="Open Sans"/>
                <a:cs typeface="Open Sans"/>
                <a:sym typeface="Open Sans"/>
              </a:rPr>
              <a:t>Comienza normalmente con un correo electrónico el cual está diseñado para parecer que es Confiable y apelan a la inmediatez de la acción.</a:t>
            </a:r>
            <a:endParaRPr sz="11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None/>
            </a:pPr>
            <a:r>
              <a:rPr b="1" lang="es" sz="1100">
                <a:solidFill>
                  <a:srgbClr val="3F3F3F"/>
                </a:solidFill>
                <a:latin typeface="Open Sans"/>
                <a:ea typeface="Open Sans"/>
                <a:cs typeface="Open Sans"/>
                <a:sym typeface="Open Sans"/>
              </a:rPr>
              <a:t>¿Hay más de una amenaza aplicada ?</a:t>
            </a:r>
            <a:r>
              <a:rPr lang="es" sz="1100">
                <a:solidFill>
                  <a:srgbClr val="3F3F3F"/>
                </a:solidFill>
                <a:latin typeface="Open Sans"/>
                <a:ea typeface="Open Sans"/>
                <a:cs typeface="Open Sans"/>
                <a:sym typeface="Open Sans"/>
              </a:rPr>
              <a:t> si, el robo de la identidad ya que al ingresar al link aparece un formulario donde te piden los datos de tarjeta.</a:t>
            </a:r>
            <a:endParaRPr sz="11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None/>
            </a:pPr>
            <a:r>
              <a:rPr b="1" lang="es" sz="1100">
                <a:solidFill>
                  <a:srgbClr val="3F3F3F"/>
                </a:solidFill>
                <a:latin typeface="Open Sans"/>
                <a:ea typeface="Open Sans"/>
                <a:cs typeface="Open Sans"/>
                <a:sym typeface="Open Sans"/>
              </a:rPr>
              <a:t>¿Qué solución o medida recomendarían ?</a:t>
            </a:r>
            <a:r>
              <a:rPr lang="es" sz="1100">
                <a:solidFill>
                  <a:srgbClr val="3F3F3F"/>
                </a:solidFill>
                <a:latin typeface="Open Sans"/>
                <a:ea typeface="Open Sans"/>
                <a:cs typeface="Open Sans"/>
                <a:sym typeface="Open Sans"/>
              </a:rPr>
              <a:t>  A</a:t>
            </a:r>
            <a:r>
              <a:rPr lang="es" sz="1100">
                <a:solidFill>
                  <a:srgbClr val="3F3F3F"/>
                </a:solidFill>
                <a:latin typeface="Open Sans"/>
                <a:ea typeface="Open Sans"/>
                <a:cs typeface="Open Sans"/>
                <a:sym typeface="Open Sans"/>
              </a:rPr>
              <a:t>nte la más mínima duda sobre la legitimidad de un correo, nunca debemos hacer click en el enlace que se incluye en un mensaje que llega de manera inesperada. Sobre todo, sin antes verificar su procedencia y comprobar que sea de un sitio oficial.</a:t>
            </a:r>
            <a:endParaRPr sz="900"/>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10</a:t>
            </a:r>
            <a:endParaRPr b="1" u="sng"/>
          </a:p>
        </p:txBody>
      </p:sp>
      <p:sp>
        <p:nvSpPr>
          <p:cNvPr id="118" name="Google Shape;118;p25"/>
          <p:cNvSpPr txBox="1"/>
          <p:nvPr/>
        </p:nvSpPr>
        <p:spPr>
          <a:xfrm>
            <a:off x="135900" y="596950"/>
            <a:ext cx="8872200" cy="4029900"/>
          </a:xfrm>
          <a:prstGeom prst="rect">
            <a:avLst/>
          </a:prstGeom>
          <a:noFill/>
          <a:ln>
            <a:noFill/>
          </a:ln>
        </p:spPr>
        <p:txBody>
          <a:bodyPr anchorCtr="0" anchor="ctr" bIns="91425" lIns="91425" spcFirstLastPara="1" rIns="91425" wrap="square" tIns="91425">
            <a:noAutofit/>
          </a:bodyPr>
          <a:lstStyle/>
          <a:p>
            <a:pPr indent="0" lvl="0" marL="0" rtl="0" algn="l">
              <a:lnSpc>
                <a:spcPct val="200000"/>
              </a:lnSpc>
              <a:spcBef>
                <a:spcPts val="0"/>
              </a:spcBef>
              <a:spcAft>
                <a:spcPts val="0"/>
              </a:spcAft>
              <a:buNone/>
            </a:pPr>
            <a:r>
              <a:rPr lang="es" sz="1000">
                <a:solidFill>
                  <a:srgbClr val="3F3F3F"/>
                </a:solidFill>
              </a:rPr>
              <a:t>Nota : </a:t>
            </a:r>
            <a:r>
              <a:rPr b="1" lang="es" sz="1000">
                <a:solidFill>
                  <a:srgbClr val="3F3F3F"/>
                </a:solidFill>
              </a:rPr>
              <a:t>https://www.welivesecurity.com/la-es/2020/04/29/programa-quedate-casa-engano-busca-robar-informacion-usuarios/</a:t>
            </a:r>
            <a:endParaRPr b="1" sz="1000">
              <a:solidFill>
                <a:srgbClr val="3F3F3F"/>
              </a:solidFill>
            </a:endParaRPr>
          </a:p>
          <a:p>
            <a:pPr indent="0" lvl="0" marL="0" rtl="0" algn="l">
              <a:lnSpc>
                <a:spcPct val="200000"/>
              </a:lnSpc>
              <a:spcBef>
                <a:spcPts val="0"/>
              </a:spcBef>
              <a:spcAft>
                <a:spcPts val="0"/>
              </a:spcAft>
              <a:buNone/>
            </a:pPr>
            <a:r>
              <a:rPr lang="es" sz="1100">
                <a:solidFill>
                  <a:srgbClr val="3F3F3F"/>
                </a:solidFill>
              </a:rPr>
              <a:t>¿Qué tipo de amenaza es? </a:t>
            </a:r>
            <a:r>
              <a:rPr b="1" lang="es" sz="1100">
                <a:solidFill>
                  <a:srgbClr val="3F3F3F"/>
                </a:solidFill>
              </a:rPr>
              <a:t>Se trata de un Troyano</a:t>
            </a:r>
            <a:endParaRPr b="1" sz="1100">
              <a:solidFill>
                <a:srgbClr val="3F3F3F"/>
              </a:solidFill>
            </a:endParaRPr>
          </a:p>
          <a:p>
            <a:pPr indent="0" lvl="0" marL="0" rtl="0" algn="l">
              <a:lnSpc>
                <a:spcPct val="100000"/>
              </a:lnSpc>
              <a:spcBef>
                <a:spcPts val="0"/>
              </a:spcBef>
              <a:spcAft>
                <a:spcPts val="0"/>
              </a:spcAft>
              <a:buNone/>
            </a:pPr>
            <a:r>
              <a:rPr lang="es" sz="1100">
                <a:solidFill>
                  <a:srgbClr val="3F3F3F"/>
                </a:solidFill>
              </a:rPr>
              <a:t>¿Cómo comienza y cómo se propaga esta amenaza? </a:t>
            </a:r>
            <a:r>
              <a:rPr b="1" lang="es" sz="1000">
                <a:solidFill>
                  <a:srgbClr val="3F3F3F"/>
                </a:solidFill>
              </a:rPr>
              <a:t>Comienza cuando el usuario completa sus datos y se propaga cuando este lo reenvia a sus contactos</a:t>
            </a:r>
            <a:endParaRPr b="1" sz="1000">
              <a:solidFill>
                <a:srgbClr val="3F3F3F"/>
              </a:solidFill>
            </a:endParaRPr>
          </a:p>
          <a:p>
            <a:pPr indent="0" lvl="0" marL="0" rtl="0" algn="l">
              <a:lnSpc>
                <a:spcPct val="100000"/>
              </a:lnSpc>
              <a:spcBef>
                <a:spcPts val="0"/>
              </a:spcBef>
              <a:spcAft>
                <a:spcPts val="0"/>
              </a:spcAft>
              <a:buNone/>
            </a:pPr>
            <a:r>
              <a:t/>
            </a:r>
            <a:endParaRPr b="1" sz="1000">
              <a:solidFill>
                <a:srgbClr val="3F3F3F"/>
              </a:solidFill>
            </a:endParaRPr>
          </a:p>
          <a:p>
            <a:pPr indent="0" lvl="0" marL="0" rtl="0" algn="l">
              <a:lnSpc>
                <a:spcPct val="200000"/>
              </a:lnSpc>
              <a:spcBef>
                <a:spcPts val="0"/>
              </a:spcBef>
              <a:spcAft>
                <a:spcPts val="0"/>
              </a:spcAft>
              <a:buNone/>
            </a:pPr>
            <a:r>
              <a:rPr lang="es" sz="1100">
                <a:solidFill>
                  <a:srgbClr val="3F3F3F"/>
                </a:solidFill>
              </a:rPr>
              <a:t>¿Hay más de una amenaza aplicada ? </a:t>
            </a:r>
            <a:r>
              <a:rPr b="1" lang="es" sz="1100">
                <a:solidFill>
                  <a:srgbClr val="3F3F3F"/>
                </a:solidFill>
              </a:rPr>
              <a:t>Vishing - Keylogger</a:t>
            </a:r>
            <a:endParaRPr b="1" sz="1100">
              <a:solidFill>
                <a:srgbClr val="3F3F3F"/>
              </a:solidFill>
            </a:endParaRPr>
          </a:p>
          <a:p>
            <a:pPr indent="0" lvl="0" marL="0" rtl="0" algn="l">
              <a:lnSpc>
                <a:spcPct val="100000"/>
              </a:lnSpc>
              <a:spcBef>
                <a:spcPts val="0"/>
              </a:spcBef>
              <a:spcAft>
                <a:spcPts val="0"/>
              </a:spcAft>
              <a:buNone/>
            </a:pPr>
            <a:r>
              <a:rPr lang="es" sz="1100">
                <a:solidFill>
                  <a:srgbClr val="3F3F3F"/>
                </a:solidFill>
              </a:rPr>
              <a:t>¿Qué solución o medida recomendarían?</a:t>
            </a:r>
            <a:endParaRPr sz="1100">
              <a:solidFill>
                <a:srgbClr val="3F3F3F"/>
              </a:solidFill>
            </a:endParaRPr>
          </a:p>
          <a:p>
            <a:pPr indent="-298450" lvl="0" marL="457200" rtl="0" algn="l">
              <a:lnSpc>
                <a:spcPct val="100000"/>
              </a:lnSpc>
              <a:spcBef>
                <a:spcPts val="0"/>
              </a:spcBef>
              <a:spcAft>
                <a:spcPts val="0"/>
              </a:spcAft>
              <a:buClr>
                <a:srgbClr val="333333"/>
              </a:buClr>
              <a:buSzPts val="1100"/>
              <a:buChar char="●"/>
            </a:pPr>
            <a:r>
              <a:rPr b="1" lang="es" sz="1100">
                <a:solidFill>
                  <a:srgbClr val="3F3F3F"/>
                </a:solidFill>
              </a:rPr>
              <a:t>Instalar un antivirus y un firewall y mantenlos actualizados.</a:t>
            </a:r>
            <a:endParaRPr b="1" sz="1100">
              <a:solidFill>
                <a:srgbClr val="3F3F3F"/>
              </a:solidFill>
            </a:endParaRPr>
          </a:p>
          <a:p>
            <a:pPr indent="-298450" lvl="0" marL="457200" rtl="0" algn="l">
              <a:lnSpc>
                <a:spcPct val="100000"/>
              </a:lnSpc>
              <a:spcBef>
                <a:spcPts val="0"/>
              </a:spcBef>
              <a:spcAft>
                <a:spcPts val="0"/>
              </a:spcAft>
              <a:buClr>
                <a:srgbClr val="333333"/>
              </a:buClr>
              <a:buSzPts val="1100"/>
              <a:buChar char="●"/>
            </a:pPr>
            <a:r>
              <a:rPr b="1" lang="es" sz="1100">
                <a:solidFill>
                  <a:srgbClr val="3F3F3F"/>
                </a:solidFill>
              </a:rPr>
              <a:t>Mantener actualizados tanto software como hardware, para evitar quedar expuesto por vulnerabilidades conocidas.</a:t>
            </a:r>
            <a:endParaRPr b="1" sz="1100">
              <a:solidFill>
                <a:srgbClr val="3F3F3F"/>
              </a:solidFill>
            </a:endParaRPr>
          </a:p>
          <a:p>
            <a:pPr indent="-298450" lvl="0" marL="457200" rtl="0" algn="l">
              <a:lnSpc>
                <a:spcPct val="100000"/>
              </a:lnSpc>
              <a:spcBef>
                <a:spcPts val="0"/>
              </a:spcBef>
              <a:spcAft>
                <a:spcPts val="0"/>
              </a:spcAft>
              <a:buClr>
                <a:srgbClr val="333333"/>
              </a:buClr>
              <a:buSzPts val="1100"/>
              <a:buChar char="●"/>
            </a:pPr>
            <a:r>
              <a:rPr b="1" lang="es" sz="1100">
                <a:solidFill>
                  <a:srgbClr val="3F3F3F"/>
                </a:solidFill>
              </a:rPr>
              <a:t>No pulses en enlaces de descarga o archivos que te lleguen a través de emails sospechosos o en redes sociales.</a:t>
            </a:r>
            <a:endParaRPr b="1" sz="1100">
              <a:solidFill>
                <a:srgbClr val="3F3F3F"/>
              </a:solidFill>
            </a:endParaRPr>
          </a:p>
          <a:p>
            <a:pPr indent="-298450" lvl="0" marL="457200" rtl="0" algn="l">
              <a:lnSpc>
                <a:spcPct val="100000"/>
              </a:lnSpc>
              <a:spcBef>
                <a:spcPts val="0"/>
              </a:spcBef>
              <a:spcAft>
                <a:spcPts val="0"/>
              </a:spcAft>
              <a:buClr>
                <a:srgbClr val="333333"/>
              </a:buClr>
              <a:buSzPts val="1100"/>
              <a:buChar char="●"/>
            </a:pPr>
            <a:r>
              <a:rPr b="1" lang="es" sz="1100">
                <a:solidFill>
                  <a:srgbClr val="3F3F3F"/>
                </a:solidFill>
              </a:rPr>
              <a:t>Si descargas a través de páginas de poca confianza o sistemas P2P, antes de ejecutar el programa o abrir el archivo, pásale el escáner con el antivirus.</a:t>
            </a:r>
            <a:endParaRPr b="1" sz="1100">
              <a:solidFill>
                <a:srgbClr val="3F3F3F"/>
              </a:solidFill>
            </a:endParaRPr>
          </a:p>
          <a:p>
            <a:pPr indent="-298450" lvl="0" marL="457200" rtl="0" algn="l">
              <a:lnSpc>
                <a:spcPct val="100000"/>
              </a:lnSpc>
              <a:spcBef>
                <a:spcPts val="0"/>
              </a:spcBef>
              <a:spcAft>
                <a:spcPts val="0"/>
              </a:spcAft>
              <a:buClr>
                <a:srgbClr val="333333"/>
              </a:buClr>
              <a:buSzPts val="1100"/>
              <a:buChar char="●"/>
            </a:pPr>
            <a:r>
              <a:rPr b="1" lang="es" sz="1100">
                <a:solidFill>
                  <a:srgbClr val="3F3F3F"/>
                </a:solidFill>
              </a:rPr>
              <a:t>Si descargas programas o archivos gratuitos, hazlo siempre desde fuentes de confianza, preferiblemente, desde webs oficiales.</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11</a:t>
            </a:r>
            <a:endParaRPr b="1" u="sng"/>
          </a:p>
        </p:txBody>
      </p:sp>
      <p:sp>
        <p:nvSpPr>
          <p:cNvPr id="124" name="Google Shape;124;p26"/>
          <p:cNvSpPr txBox="1"/>
          <p:nvPr/>
        </p:nvSpPr>
        <p:spPr>
          <a:xfrm>
            <a:off x="766075" y="1203800"/>
            <a:ext cx="7633200" cy="3155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&lt;Poner el link&gt;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12</a:t>
            </a:r>
            <a:endParaRPr b="1" u="sng"/>
          </a:p>
        </p:txBody>
      </p:sp>
      <p:sp>
        <p:nvSpPr>
          <p:cNvPr id="130" name="Google Shape;130;p27"/>
          <p:cNvSpPr txBox="1"/>
          <p:nvPr/>
        </p:nvSpPr>
        <p:spPr>
          <a:xfrm>
            <a:off x="766075" y="1203800"/>
            <a:ext cx="7633200" cy="3155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&lt;Poner el link&gt;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6"/>
          <p:cNvSpPr txBox="1"/>
          <p:nvPr/>
        </p:nvSpPr>
        <p:spPr>
          <a:xfrm>
            <a:off x="766075" y="174875"/>
            <a:ext cx="5927700" cy="84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 </a:t>
            </a:r>
            <a:r>
              <a:rPr b="1" lang="es" sz="1800">
                <a:solidFill>
                  <a:srgbClr val="434343"/>
                </a:solidFill>
                <a:latin typeface="Rajdhani"/>
                <a:ea typeface="Rajdhani"/>
                <a:cs typeface="Rajdhani"/>
                <a:sym typeface="Rajdhani"/>
              </a:rPr>
              <a:t>Gabriela Esparza, Eugenia Guatelli, Rodrigo Heluani, Daniel Delgado, Constanza Sauan, Carolina Pérez</a:t>
            </a:r>
            <a:endParaRPr b="1" sz="200" u="sng"/>
          </a:p>
        </p:txBody>
      </p:sp>
      <p:sp>
        <p:nvSpPr>
          <p:cNvPr id="62" name="Google Shape;62;p16"/>
          <p:cNvSpPr txBox="1"/>
          <p:nvPr/>
        </p:nvSpPr>
        <p:spPr>
          <a:xfrm>
            <a:off x="766075" y="1203800"/>
            <a:ext cx="7633200" cy="34539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https://revistabyte.es/ciberseguridad/ryuk-ministerio-de-trabajo/</a:t>
            </a:r>
            <a:endParaRPr sz="1600">
              <a:solidFill>
                <a:srgbClr val="3F3F3F"/>
              </a:solidFill>
              <a:latin typeface="Open Sans"/>
              <a:ea typeface="Open Sans"/>
              <a:cs typeface="Open Sans"/>
              <a:sym typeface="Open Sans"/>
            </a:endParaRPr>
          </a:p>
          <a:p>
            <a:pPr indent="0" lvl="0" marL="0" rtl="0" algn="l">
              <a:lnSpc>
                <a:spcPct val="115000"/>
              </a:lnSpc>
              <a:spcBef>
                <a:spcPts val="0"/>
              </a:spcBef>
              <a:spcAft>
                <a:spcPts val="0"/>
              </a:spcAft>
              <a:buNone/>
            </a:pPr>
            <a:r>
              <a:rPr lang="es" sz="1600">
                <a:solidFill>
                  <a:srgbClr val="3F3F3F"/>
                </a:solidFill>
                <a:latin typeface="Open Sans"/>
                <a:ea typeface="Open Sans"/>
                <a:cs typeface="Open Sans"/>
                <a:sym typeface="Open Sans"/>
              </a:rPr>
              <a:t>¿Qué tipo de amenaza es? </a:t>
            </a:r>
            <a:endParaRPr sz="1600">
              <a:solidFill>
                <a:srgbClr val="3F3F3F"/>
              </a:solidFill>
              <a:latin typeface="Open Sans"/>
              <a:ea typeface="Open Sans"/>
              <a:cs typeface="Open Sans"/>
              <a:sym typeface="Open Sans"/>
            </a:endParaRPr>
          </a:p>
          <a:p>
            <a:pPr indent="0" lvl="0" marL="0" rtl="0" algn="l">
              <a:lnSpc>
                <a:spcPct val="115000"/>
              </a:lnSpc>
              <a:spcBef>
                <a:spcPts val="0"/>
              </a:spcBef>
              <a:spcAft>
                <a:spcPts val="0"/>
              </a:spcAft>
              <a:buNone/>
            </a:pPr>
            <a:r>
              <a:rPr lang="es" sz="900">
                <a:solidFill>
                  <a:srgbClr val="3F3F3F"/>
                </a:solidFill>
                <a:latin typeface="Open Sans"/>
                <a:ea typeface="Open Sans"/>
                <a:cs typeface="Open Sans"/>
                <a:sym typeface="Open Sans"/>
              </a:rPr>
              <a:t>Ryuk es un ransomware </a:t>
            </a:r>
            <a:endParaRPr sz="900">
              <a:solidFill>
                <a:srgbClr val="3F3F3F"/>
              </a:solidFill>
              <a:latin typeface="Open Sans"/>
              <a:ea typeface="Open Sans"/>
              <a:cs typeface="Open Sans"/>
              <a:sym typeface="Open Sans"/>
            </a:endParaRPr>
          </a:p>
          <a:p>
            <a:pPr indent="0" lvl="0" marL="0" rtl="0" algn="l">
              <a:lnSpc>
                <a:spcPct val="115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 </a:t>
            </a:r>
            <a:endParaRPr sz="1600">
              <a:solidFill>
                <a:srgbClr val="3F3F3F"/>
              </a:solidFill>
              <a:latin typeface="Open Sans"/>
              <a:ea typeface="Open Sans"/>
              <a:cs typeface="Open Sans"/>
              <a:sym typeface="Open Sans"/>
            </a:endParaRPr>
          </a:p>
          <a:p>
            <a:pPr indent="0" lvl="0" marL="0" rtl="0" algn="l">
              <a:lnSpc>
                <a:spcPct val="115000"/>
              </a:lnSpc>
              <a:spcBef>
                <a:spcPts val="0"/>
              </a:spcBef>
              <a:spcAft>
                <a:spcPts val="0"/>
              </a:spcAft>
              <a:buNone/>
            </a:pPr>
            <a:r>
              <a:rPr lang="es" sz="900">
                <a:solidFill>
                  <a:srgbClr val="3F3F3F"/>
                </a:solidFill>
                <a:latin typeface="Open Sans"/>
                <a:ea typeface="Open Sans"/>
                <a:cs typeface="Open Sans"/>
                <a:sym typeface="Open Sans"/>
              </a:rPr>
              <a:t>Ryuk llevaba oculto meses antes de ejecutarse, depende de otro tipos de virus que pudo haber ingresado por phishing en este caso EMOTEC, un troyano. Luego activa Trickbot, que se encarga de ataques laterales y robo de credenciales de inicio de sesión, por último Ryuk se encarga de encriptar </a:t>
            </a:r>
            <a:endParaRPr sz="900">
              <a:solidFill>
                <a:srgbClr val="3F3F3F"/>
              </a:solidFill>
              <a:latin typeface="Open Sans"/>
              <a:ea typeface="Open Sans"/>
              <a:cs typeface="Open Sans"/>
              <a:sym typeface="Open Sans"/>
            </a:endParaRPr>
          </a:p>
          <a:p>
            <a:pPr indent="0" lvl="0" marL="0" rtl="0" algn="l">
              <a:lnSpc>
                <a:spcPct val="115000"/>
              </a:lnSpc>
              <a:spcBef>
                <a:spcPts val="0"/>
              </a:spcBef>
              <a:spcAft>
                <a:spcPts val="0"/>
              </a:spcAft>
              <a:buNone/>
            </a:pPr>
            <a:r>
              <a:rPr lang="es" sz="1600">
                <a:solidFill>
                  <a:srgbClr val="3F3F3F"/>
                </a:solidFill>
                <a:latin typeface="Open Sans"/>
                <a:ea typeface="Open Sans"/>
                <a:cs typeface="Open Sans"/>
                <a:sym typeface="Open Sans"/>
              </a:rPr>
              <a:t>¿Hay más de una amenaza aplicada ? </a:t>
            </a:r>
            <a:endParaRPr sz="900">
              <a:solidFill>
                <a:srgbClr val="3F3F3F"/>
              </a:solidFill>
              <a:latin typeface="Open Sans"/>
              <a:ea typeface="Open Sans"/>
              <a:cs typeface="Open Sans"/>
              <a:sym typeface="Open Sans"/>
            </a:endParaRPr>
          </a:p>
          <a:p>
            <a:pPr indent="0" lvl="0" marL="0" rtl="0" algn="l">
              <a:lnSpc>
                <a:spcPct val="115000"/>
              </a:lnSpc>
              <a:spcBef>
                <a:spcPts val="0"/>
              </a:spcBef>
              <a:spcAft>
                <a:spcPts val="0"/>
              </a:spcAft>
              <a:buNone/>
            </a:pPr>
            <a:r>
              <a:rPr lang="es" sz="900">
                <a:solidFill>
                  <a:srgbClr val="3F3F3F"/>
                </a:solidFill>
                <a:latin typeface="Open Sans"/>
                <a:ea typeface="Open Sans"/>
                <a:cs typeface="Open Sans"/>
                <a:sym typeface="Open Sans"/>
              </a:rPr>
              <a:t>Si ya que fueron infectados por 3 amenazas  en total </a:t>
            </a:r>
            <a:endParaRPr sz="900">
              <a:solidFill>
                <a:srgbClr val="3F3F3F"/>
              </a:solidFill>
              <a:latin typeface="Open Sans"/>
              <a:ea typeface="Open Sans"/>
              <a:cs typeface="Open Sans"/>
              <a:sym typeface="Open Sans"/>
            </a:endParaRPr>
          </a:p>
          <a:p>
            <a:pPr indent="0" lvl="0" marL="0" rtl="0" algn="l">
              <a:lnSpc>
                <a:spcPct val="115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a:p>
          <a:p>
            <a:pPr indent="0" lvl="0" marL="0" rtl="0" algn="l">
              <a:lnSpc>
                <a:spcPct val="115000"/>
              </a:lnSpc>
              <a:spcBef>
                <a:spcPts val="600"/>
              </a:spcBef>
              <a:spcAft>
                <a:spcPts val="0"/>
              </a:spcAft>
              <a:buNone/>
            </a:pPr>
            <a:r>
              <a:rPr lang="es" sz="900">
                <a:solidFill>
                  <a:srgbClr val="3F3F3F"/>
                </a:solidFill>
                <a:latin typeface="Open Sans"/>
                <a:ea typeface="Open Sans"/>
                <a:cs typeface="Open Sans"/>
                <a:sym typeface="Open Sans"/>
              </a:rPr>
              <a:t>Como medida preventiva, tener backups de sistema actualizados y capacitación al personal sobre los peligros del phishing, practicas de cifrado y encriptación de datos sensibles</a:t>
            </a:r>
            <a:endParaRPr sz="900">
              <a:solidFill>
                <a:srgbClr val="3F3F3F"/>
              </a:solidFill>
              <a:latin typeface="Open Sans"/>
              <a:ea typeface="Open Sans"/>
              <a:cs typeface="Open Sans"/>
              <a:sym typeface="Open Sans"/>
            </a:endParaRPr>
          </a:p>
          <a:p>
            <a:pPr indent="0" lvl="0" marL="0" rtl="0" algn="l">
              <a:lnSpc>
                <a:spcPct val="115000"/>
              </a:lnSpc>
              <a:spcBef>
                <a:spcPts val="600"/>
              </a:spcBef>
              <a:spcAft>
                <a:spcPts val="0"/>
              </a:spcAft>
              <a:buNone/>
            </a:pPr>
            <a:r>
              <a:rPr lang="es" sz="900">
                <a:solidFill>
                  <a:srgbClr val="3F3F3F"/>
                </a:solidFill>
                <a:latin typeface="Open Sans"/>
                <a:ea typeface="Open Sans"/>
                <a:cs typeface="Open Sans"/>
                <a:sym typeface="Open Sans"/>
              </a:rPr>
              <a:t>Como medida reactiva, formateo total del sistema</a:t>
            </a:r>
            <a:r>
              <a:rPr lang="es" sz="900"/>
              <a:t>.</a:t>
            </a:r>
            <a:endParaRPr sz="9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7"/>
          <p:cNvSpPr txBox="1"/>
          <p:nvPr/>
        </p:nvSpPr>
        <p:spPr>
          <a:xfrm>
            <a:off x="0" y="-161150"/>
            <a:ext cx="9144000" cy="109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2 </a:t>
            </a:r>
            <a:r>
              <a:rPr b="1" lang="es" sz="1800">
                <a:solidFill>
                  <a:srgbClr val="434343"/>
                </a:solidFill>
                <a:latin typeface="Rajdhani"/>
                <a:ea typeface="Rajdhani"/>
                <a:cs typeface="Rajdhani"/>
                <a:sym typeface="Rajdhani"/>
              </a:rPr>
              <a:t>Mariela Vallejos, Agustina Parker, Ailen Adid,Rodrigo Ravina, Felipe Beltrán, </a:t>
            </a:r>
            <a:r>
              <a:rPr b="1" lang="es" sz="1800">
                <a:solidFill>
                  <a:srgbClr val="434343"/>
                </a:solidFill>
                <a:latin typeface="Rajdhani"/>
                <a:ea typeface="Rajdhani"/>
                <a:cs typeface="Rajdhani"/>
                <a:sym typeface="Rajdhani"/>
              </a:rPr>
              <a:t>Tomás</a:t>
            </a:r>
            <a:r>
              <a:rPr b="1" lang="es" sz="1800">
                <a:solidFill>
                  <a:srgbClr val="434343"/>
                </a:solidFill>
                <a:latin typeface="Rajdhani"/>
                <a:ea typeface="Rajdhani"/>
                <a:cs typeface="Rajdhani"/>
                <a:sym typeface="Rajdhani"/>
              </a:rPr>
              <a:t> </a:t>
            </a:r>
            <a:endParaRPr b="1" sz="1800">
              <a:solidFill>
                <a:srgbClr val="434343"/>
              </a:solidFill>
              <a:latin typeface="Rajdhani"/>
              <a:ea typeface="Rajdhani"/>
              <a:cs typeface="Rajdhani"/>
              <a:sym typeface="Rajdhani"/>
            </a:endParaRPr>
          </a:p>
          <a:p>
            <a:pPr indent="0" lvl="0" marL="0" rtl="0" algn="l">
              <a:lnSpc>
                <a:spcPct val="90000"/>
              </a:lnSpc>
              <a:spcBef>
                <a:spcPts val="0"/>
              </a:spcBef>
              <a:spcAft>
                <a:spcPts val="0"/>
              </a:spcAft>
              <a:buNone/>
            </a:pPr>
            <a:r>
              <a:rPr b="1" lang="es" sz="1800">
                <a:solidFill>
                  <a:srgbClr val="434343"/>
                </a:solidFill>
                <a:latin typeface="Rajdhani"/>
                <a:ea typeface="Rajdhani"/>
                <a:cs typeface="Rajdhani"/>
                <a:sym typeface="Rajdhani"/>
              </a:rPr>
              <a:t>Correa</a:t>
            </a:r>
            <a:endParaRPr b="1" sz="1800">
              <a:solidFill>
                <a:srgbClr val="434343"/>
              </a:solidFill>
              <a:latin typeface="Rajdhani"/>
              <a:ea typeface="Rajdhani"/>
              <a:cs typeface="Rajdhani"/>
              <a:sym typeface="Rajdhani"/>
            </a:endParaRPr>
          </a:p>
          <a:p>
            <a:pPr indent="0" lvl="0" marL="0" rtl="0" algn="l">
              <a:lnSpc>
                <a:spcPct val="90000"/>
              </a:lnSpc>
              <a:spcBef>
                <a:spcPts val="0"/>
              </a:spcBef>
              <a:spcAft>
                <a:spcPts val="0"/>
              </a:spcAft>
              <a:buNone/>
            </a:pPr>
            <a:r>
              <a:t/>
            </a:r>
            <a:endParaRPr b="1" sz="1800">
              <a:solidFill>
                <a:srgbClr val="434343"/>
              </a:solidFill>
              <a:latin typeface="Rajdhani"/>
              <a:ea typeface="Rajdhani"/>
              <a:cs typeface="Rajdhani"/>
              <a:sym typeface="Rajdhani"/>
            </a:endParaRPr>
          </a:p>
        </p:txBody>
      </p:sp>
      <p:sp>
        <p:nvSpPr>
          <p:cNvPr id="68" name="Google Shape;68;p17"/>
          <p:cNvSpPr txBox="1"/>
          <p:nvPr/>
        </p:nvSpPr>
        <p:spPr>
          <a:xfrm>
            <a:off x="51375" y="1030525"/>
            <a:ext cx="8917200" cy="37710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br>
              <a:rPr lang="es"/>
            </a:br>
            <a:br>
              <a:rPr lang="es"/>
            </a:br>
            <a:r>
              <a:rPr b="1" lang="es" sz="1200" u="sng">
                <a:solidFill>
                  <a:schemeClr val="hlink"/>
                </a:solidFill>
                <a:latin typeface="Open Sans"/>
                <a:ea typeface="Open Sans"/>
                <a:cs typeface="Open Sans"/>
                <a:sym typeface="Open Sans"/>
                <a:hlinkClick r:id="rId3"/>
              </a:rPr>
              <a:t>https://www.welivesecurity.com/la-es/2021/06/10/backdoordiplomacy-actualizando-quarian-turian-backdoor-utilizado-contra-organizaciones-diplomaticas/</a:t>
            </a:r>
            <a:endParaRPr b="1" sz="1200" u="sng">
              <a:solidFill>
                <a:schemeClr val="hlink"/>
              </a:solidFill>
              <a:latin typeface="Open Sans"/>
              <a:ea typeface="Open Sans"/>
              <a:cs typeface="Open Sans"/>
              <a:sym typeface="Open Sans"/>
              <a:hlinkClick r:id="rId4"/>
            </a:endParaRPr>
          </a:p>
          <a:p>
            <a:pPr indent="0" lvl="0" marL="0" rtl="0" algn="just">
              <a:lnSpc>
                <a:spcPct val="100000"/>
              </a:lnSpc>
              <a:spcBef>
                <a:spcPts val="0"/>
              </a:spcBef>
              <a:spcAft>
                <a:spcPts val="0"/>
              </a:spcAft>
              <a:buNone/>
            </a:pPr>
            <a:r>
              <a:t/>
            </a:r>
            <a:endParaRPr b="1" sz="1200">
              <a:solidFill>
                <a:srgbClr val="0000FF"/>
              </a:solidFill>
              <a:latin typeface="Open Sans"/>
              <a:ea typeface="Open Sans"/>
              <a:cs typeface="Open Sans"/>
              <a:sym typeface="Open Sans"/>
            </a:endParaRPr>
          </a:p>
          <a:p>
            <a:pPr indent="0" lvl="0" marL="0" rtl="0" algn="just">
              <a:lnSpc>
                <a:spcPct val="100000"/>
              </a:lnSpc>
              <a:spcBef>
                <a:spcPts val="0"/>
              </a:spcBef>
              <a:spcAft>
                <a:spcPts val="0"/>
              </a:spcAft>
              <a:buNone/>
            </a:pPr>
            <a:r>
              <a:t/>
            </a:r>
            <a:endParaRPr b="1" sz="1200">
              <a:solidFill>
                <a:srgbClr val="0000FF"/>
              </a:solidFill>
              <a:latin typeface="Open Sans"/>
              <a:ea typeface="Open Sans"/>
              <a:cs typeface="Open Sans"/>
              <a:sym typeface="Open Sans"/>
            </a:endParaRPr>
          </a:p>
          <a:p>
            <a:pPr indent="0" lvl="0" marL="0" rtl="0" algn="just">
              <a:lnSpc>
                <a:spcPct val="100000"/>
              </a:lnSpc>
              <a:spcBef>
                <a:spcPts val="0"/>
              </a:spcBef>
              <a:spcAft>
                <a:spcPts val="0"/>
              </a:spcAft>
              <a:buNone/>
            </a:pPr>
            <a:r>
              <a:rPr b="1" lang="es" sz="1600">
                <a:solidFill>
                  <a:srgbClr val="3F3F3F"/>
                </a:solidFill>
                <a:latin typeface="Open Sans"/>
                <a:ea typeface="Open Sans"/>
                <a:cs typeface="Open Sans"/>
                <a:sym typeface="Open Sans"/>
              </a:rPr>
              <a:t>¿Qué tipo de amenaza es?</a:t>
            </a:r>
            <a:endParaRPr b="1" sz="1600">
              <a:solidFill>
                <a:srgbClr val="3F3F3F"/>
              </a:solidFill>
              <a:latin typeface="Open Sans"/>
              <a:ea typeface="Open Sans"/>
              <a:cs typeface="Open Sans"/>
              <a:sym typeface="Open Sans"/>
            </a:endParaRPr>
          </a:p>
          <a:p>
            <a:pPr indent="0" lvl="0" marL="0" rtl="0" algn="just">
              <a:lnSpc>
                <a:spcPct val="100000"/>
              </a:lnSpc>
              <a:spcBef>
                <a:spcPts val="0"/>
              </a:spcBef>
              <a:spcAft>
                <a:spcPts val="0"/>
              </a:spcAft>
              <a:buNone/>
            </a:pPr>
            <a:r>
              <a:rPr lang="es" sz="1600">
                <a:solidFill>
                  <a:srgbClr val="3F3F3F"/>
                </a:solidFill>
                <a:latin typeface="Open Sans"/>
                <a:ea typeface="Open Sans"/>
                <a:cs typeface="Open Sans"/>
                <a:sym typeface="Open Sans"/>
              </a:rPr>
              <a:t>Troyano - (Backdoor)</a:t>
            </a:r>
            <a:endParaRPr sz="1600">
              <a:solidFill>
                <a:srgbClr val="3F3F3F"/>
              </a:solidFill>
              <a:latin typeface="Open Sans"/>
              <a:ea typeface="Open Sans"/>
              <a:cs typeface="Open Sans"/>
              <a:sym typeface="Open Sans"/>
            </a:endParaRPr>
          </a:p>
          <a:p>
            <a:pPr indent="0" lvl="0" marL="0" rtl="0" algn="just">
              <a:lnSpc>
                <a:spcPct val="1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just">
              <a:lnSpc>
                <a:spcPct val="100000"/>
              </a:lnSpc>
              <a:spcBef>
                <a:spcPts val="0"/>
              </a:spcBef>
              <a:spcAft>
                <a:spcPts val="0"/>
              </a:spcAft>
              <a:buNone/>
            </a:pPr>
            <a:r>
              <a:rPr b="1"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just">
              <a:lnSpc>
                <a:spcPct val="100000"/>
              </a:lnSpc>
              <a:spcBef>
                <a:spcPts val="0"/>
              </a:spcBef>
              <a:spcAft>
                <a:spcPts val="0"/>
              </a:spcAft>
              <a:buNone/>
            </a:pPr>
            <a:r>
              <a:rPr lang="es" sz="1600">
                <a:solidFill>
                  <a:srgbClr val="3F3F3F"/>
                </a:solidFill>
                <a:latin typeface="Open Sans"/>
                <a:ea typeface="Open Sans"/>
                <a:cs typeface="Open Sans"/>
                <a:sym typeface="Open Sans"/>
              </a:rPr>
              <a:t>Ingresan a través de un archivo infectados ejecutables. </a:t>
            </a:r>
            <a:endParaRPr sz="1600">
              <a:solidFill>
                <a:srgbClr val="3F3F3F"/>
              </a:solidFill>
              <a:latin typeface="Open Sans"/>
              <a:ea typeface="Open Sans"/>
              <a:cs typeface="Open Sans"/>
              <a:sym typeface="Open Sans"/>
            </a:endParaRPr>
          </a:p>
          <a:p>
            <a:pPr indent="0" lvl="0" marL="0" rtl="0" algn="just">
              <a:lnSpc>
                <a:spcPct val="1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just">
              <a:lnSpc>
                <a:spcPct val="100000"/>
              </a:lnSpc>
              <a:spcBef>
                <a:spcPts val="0"/>
              </a:spcBef>
              <a:spcAft>
                <a:spcPts val="0"/>
              </a:spcAft>
              <a:buNone/>
            </a:pPr>
            <a:r>
              <a:rPr b="1" lang="es" sz="1600">
                <a:solidFill>
                  <a:srgbClr val="3F3F3F"/>
                </a:solidFill>
                <a:latin typeface="Open Sans"/>
                <a:ea typeface="Open Sans"/>
                <a:cs typeface="Open Sans"/>
                <a:sym typeface="Open Sans"/>
              </a:rPr>
              <a:t>¿Hay más de una amenaza aplicada ?</a:t>
            </a:r>
            <a:endParaRPr b="1" sz="1600">
              <a:solidFill>
                <a:srgbClr val="3F3F3F"/>
              </a:solidFill>
              <a:latin typeface="Open Sans"/>
              <a:ea typeface="Open Sans"/>
              <a:cs typeface="Open Sans"/>
              <a:sym typeface="Open Sans"/>
            </a:endParaRPr>
          </a:p>
          <a:p>
            <a:pPr indent="0" lvl="0" marL="0" rtl="0" algn="just">
              <a:lnSpc>
                <a:spcPct val="100000"/>
              </a:lnSpc>
              <a:spcBef>
                <a:spcPts val="0"/>
              </a:spcBef>
              <a:spcAft>
                <a:spcPts val="0"/>
              </a:spcAft>
              <a:buNone/>
            </a:pPr>
            <a:r>
              <a:rPr lang="es" sz="1600">
                <a:solidFill>
                  <a:srgbClr val="3F3F3F"/>
                </a:solidFill>
                <a:latin typeface="Open Sans"/>
                <a:ea typeface="Open Sans"/>
                <a:cs typeface="Open Sans"/>
                <a:sym typeface="Open Sans"/>
              </a:rPr>
              <a:t>Sí, ataca OS, los extraíbles y las herramientas de acceso remoto.</a:t>
            </a:r>
            <a:endParaRPr sz="1600">
              <a:solidFill>
                <a:srgbClr val="3F3F3F"/>
              </a:solidFill>
              <a:latin typeface="Open Sans"/>
              <a:ea typeface="Open Sans"/>
              <a:cs typeface="Open Sans"/>
              <a:sym typeface="Open Sans"/>
            </a:endParaRPr>
          </a:p>
          <a:p>
            <a:pPr indent="0" lvl="0" marL="0" rtl="0" algn="just">
              <a:lnSpc>
                <a:spcPct val="1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just">
              <a:lnSpc>
                <a:spcPct val="100000"/>
              </a:lnSpc>
              <a:spcBef>
                <a:spcPts val="0"/>
              </a:spcBef>
              <a:spcAft>
                <a:spcPts val="0"/>
              </a:spcAft>
              <a:buNone/>
            </a:pPr>
            <a:r>
              <a:rPr b="1" lang="es" sz="1600">
                <a:solidFill>
                  <a:srgbClr val="3F3F3F"/>
                </a:solidFill>
                <a:latin typeface="Open Sans"/>
                <a:ea typeface="Open Sans"/>
                <a:cs typeface="Open Sans"/>
                <a:sym typeface="Open Sans"/>
              </a:rPr>
              <a:t>¿Qué solución o medida recomendarían ? </a:t>
            </a:r>
            <a:endParaRPr b="1" sz="1600">
              <a:solidFill>
                <a:srgbClr val="3F3F3F"/>
              </a:solidFill>
              <a:latin typeface="Open Sans"/>
              <a:ea typeface="Open Sans"/>
              <a:cs typeface="Open Sans"/>
              <a:sym typeface="Open Sans"/>
            </a:endParaRPr>
          </a:p>
          <a:p>
            <a:pPr indent="0" lvl="0" marL="0" rtl="0" algn="just">
              <a:lnSpc>
                <a:spcPct val="100000"/>
              </a:lnSpc>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Desconectarse de la red, revocar todas las credenciales, entrenar al personal en seguridad informática. Llevar las unidades de disco a otras pc para ser revisadas, sin conectarse a la red. Otra opción seria formatear los servidores y reiniciar con un backup que haya estado offline antes del ataque.</a:t>
            </a:r>
            <a:endParaRPr b="1"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b="1"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b="1" sz="1600">
              <a:solidFill>
                <a:srgbClr val="3F3F3F"/>
              </a:solidFill>
              <a:latin typeface="Open Sans"/>
              <a:ea typeface="Open Sans"/>
              <a:cs typeface="Open Sans"/>
              <a:sym typeface="Open Sans"/>
            </a:endParaRPr>
          </a:p>
          <a:p>
            <a:pPr indent="0" lvl="0" marL="0" rtl="0" algn="l">
              <a:lnSpc>
                <a:spcPct val="100000"/>
              </a:lnSpc>
              <a:spcBef>
                <a:spcPts val="60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8"/>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3</a:t>
            </a:r>
            <a:endParaRPr b="1" u="sng"/>
          </a:p>
        </p:txBody>
      </p:sp>
      <p:sp>
        <p:nvSpPr>
          <p:cNvPr id="74" name="Google Shape;74;p18"/>
          <p:cNvSpPr txBox="1"/>
          <p:nvPr/>
        </p:nvSpPr>
        <p:spPr>
          <a:xfrm>
            <a:off x="766075" y="1203800"/>
            <a:ext cx="7633200" cy="4140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https://www.welivesecurity.com/la-es/2021/04/08/vyveva-nuevo-backdoor-grupo-apt-lazarus/</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 ¿Hay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
        <p:nvSpPr>
          <p:cNvPr id="75" name="Google Shape;75;p18"/>
          <p:cNvSpPr txBox="1"/>
          <p:nvPr/>
        </p:nvSpPr>
        <p:spPr>
          <a:xfrm>
            <a:off x="-590400" y="558075"/>
            <a:ext cx="735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9"/>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4</a:t>
            </a:r>
            <a:endParaRPr b="1" u="sng"/>
          </a:p>
        </p:txBody>
      </p:sp>
      <p:sp>
        <p:nvSpPr>
          <p:cNvPr id="81" name="Google Shape;81;p19"/>
          <p:cNvSpPr txBox="1"/>
          <p:nvPr/>
        </p:nvSpPr>
        <p:spPr>
          <a:xfrm>
            <a:off x="151125" y="961550"/>
            <a:ext cx="8682300" cy="4202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Nota : </a:t>
            </a:r>
            <a:r>
              <a:rPr lang="es" sz="1100">
                <a:solidFill>
                  <a:srgbClr val="3F3F3F"/>
                </a:solidFill>
                <a:latin typeface="Open Sans"/>
                <a:ea typeface="Open Sans"/>
                <a:cs typeface="Open Sans"/>
                <a:sym typeface="Open Sans"/>
              </a:rPr>
              <a:t>https://www.welivesecurity.com/la-es/2021/02/02/kobalos-amenaza-linux-afecta-infraestructuras-informaticas-alto-rendimiento/</a:t>
            </a:r>
            <a:endParaRPr sz="11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¿Qué tipo de amenaza es?</a:t>
            </a:r>
            <a:r>
              <a:rPr lang="es" sz="1300">
                <a:solidFill>
                  <a:srgbClr val="3F3F3F"/>
                </a:solidFill>
                <a:latin typeface="Open Sans"/>
                <a:ea typeface="Open Sans"/>
                <a:cs typeface="Open Sans"/>
                <a:sym typeface="Open Sans"/>
              </a:rPr>
              <a:t> Malware, </a:t>
            </a:r>
            <a:r>
              <a:rPr lang="es" sz="1300">
                <a:solidFill>
                  <a:srgbClr val="3F3F3F"/>
                </a:solidFill>
                <a:latin typeface="Open Sans"/>
                <a:ea typeface="Open Sans"/>
                <a:cs typeface="Open Sans"/>
                <a:sym typeface="Open Sans"/>
              </a:rPr>
              <a:t>específicamente</a:t>
            </a:r>
            <a:r>
              <a:rPr lang="es" sz="1300">
                <a:solidFill>
                  <a:srgbClr val="3F3F3F"/>
                </a:solidFill>
                <a:latin typeface="Open Sans"/>
                <a:ea typeface="Open Sans"/>
                <a:cs typeface="Open Sans"/>
                <a:sym typeface="Open Sans"/>
              </a:rPr>
              <a:t> un </a:t>
            </a:r>
            <a:r>
              <a:rPr lang="es" sz="1300">
                <a:solidFill>
                  <a:srgbClr val="424D56"/>
                </a:solidFill>
                <a:highlight>
                  <a:srgbClr val="FFFFFF"/>
                </a:highlight>
              </a:rPr>
              <a:t>backdoor genérico</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¿Cómo comienza y cómo se propaga esta amenaza?</a:t>
            </a:r>
            <a:r>
              <a:rPr lang="es" sz="1300">
                <a:solidFill>
                  <a:srgbClr val="3F3F3F"/>
                </a:solidFill>
                <a:latin typeface="Open Sans"/>
                <a:ea typeface="Open Sans"/>
                <a:cs typeface="Open Sans"/>
                <a:sym typeface="Open Sans"/>
              </a:rPr>
              <a:t> </a:t>
            </a:r>
            <a:r>
              <a:rPr lang="es" sz="1300">
                <a:solidFill>
                  <a:srgbClr val="424D56"/>
                </a:solidFill>
                <a:highlight>
                  <a:srgbClr val="FFFFFF"/>
                </a:highlight>
              </a:rPr>
              <a:t>El método que más hemos visto es en el cual Kobalos está embebido en el ejecutable del servidor OpenSSH (</a:t>
            </a:r>
            <a:r>
              <a:rPr lang="es" sz="1300">
                <a:solidFill>
                  <a:srgbClr val="424D56"/>
                </a:solidFill>
                <a:highlight>
                  <a:srgbClr val="FFFFFF"/>
                </a:highlight>
                <a:latin typeface="Courier New"/>
                <a:ea typeface="Courier New"/>
                <a:cs typeface="Courier New"/>
                <a:sym typeface="Courier New"/>
              </a:rPr>
              <a:t>sshd</a:t>
            </a:r>
            <a:r>
              <a:rPr lang="es" sz="1300">
                <a:solidFill>
                  <a:srgbClr val="424D56"/>
                </a:solidFill>
                <a:highlight>
                  <a:srgbClr val="FFFFFF"/>
                </a:highlight>
              </a:rPr>
              <a:t>) y activará el código del backdoor si la conexión proviene de un puerto de origen TCP específico</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¿Hay más de una amenaza aplicada ?</a:t>
            </a:r>
            <a:r>
              <a:rPr lang="es" sz="1300">
                <a:solidFill>
                  <a:srgbClr val="3F3F3F"/>
                </a:solidFill>
                <a:latin typeface="Open Sans"/>
                <a:ea typeface="Open Sans"/>
                <a:cs typeface="Open Sans"/>
                <a:sym typeface="Open Sans"/>
              </a:rPr>
              <a:t> Kobaloes está contenida en una sola función. </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¿Qué solución o medida recomendarían ?</a:t>
            </a:r>
            <a:r>
              <a:rPr lang="es" sz="1300">
                <a:solidFill>
                  <a:srgbClr val="3F3F3F"/>
                </a:solidFill>
                <a:latin typeface="Open Sans"/>
                <a:ea typeface="Open Sans"/>
                <a:cs typeface="Open Sans"/>
                <a:sym typeface="Open Sans"/>
              </a:rPr>
              <a:t> Tenés que utilizar un antivirus actualizado y potente, como ESET que lo detectaron</a:t>
            </a:r>
            <a:endParaRPr sz="1300"/>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
        <p:nvSpPr>
          <p:cNvPr id="82" name="Google Shape;82;p19"/>
          <p:cNvSpPr txBox="1"/>
          <p:nvPr/>
        </p:nvSpPr>
        <p:spPr>
          <a:xfrm>
            <a:off x="2143300" y="274925"/>
            <a:ext cx="7350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s"/>
              <a:t>Agustin Damelio, Tomas Montivero, Belen Wurch, Augusto L</a:t>
            </a:r>
            <a:r>
              <a:rPr lang="es"/>
              <a:t>andra, Magaly Catanzariti</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0"/>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5</a:t>
            </a:r>
            <a:endParaRPr b="1" u="sng"/>
          </a:p>
        </p:txBody>
      </p:sp>
      <p:sp>
        <p:nvSpPr>
          <p:cNvPr id="88" name="Google Shape;88;p20"/>
          <p:cNvSpPr txBox="1"/>
          <p:nvPr/>
        </p:nvSpPr>
        <p:spPr>
          <a:xfrm>
            <a:off x="585600" y="0"/>
            <a:ext cx="7633200" cy="5618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a:t>
            </a:r>
            <a:r>
              <a:rPr lang="es" sz="1200" u="sng">
                <a:solidFill>
                  <a:schemeClr val="hlink"/>
                </a:solidFill>
                <a:latin typeface="Open Sans"/>
                <a:ea typeface="Open Sans"/>
                <a:cs typeface="Open Sans"/>
                <a:sym typeface="Open Sans"/>
                <a:hlinkClick r:id="rId3"/>
              </a:rPr>
              <a:t>https://www.welivesecurity.com/la-es/2019/10/22/navegador-tor-troyanizado-robar-bitcoins-darknet/</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 </a:t>
            </a:r>
            <a:r>
              <a:rPr b="1" lang="es" sz="1300">
                <a:solidFill>
                  <a:srgbClr val="3F3F3F"/>
                </a:solidFill>
                <a:latin typeface="Open Sans"/>
                <a:ea typeface="Open Sans"/>
                <a:cs typeface="Open Sans"/>
                <a:sym typeface="Open Sans"/>
              </a:rPr>
              <a:t>Es un adware</a:t>
            </a:r>
            <a:endParaRPr b="1"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 </a:t>
            </a:r>
            <a:r>
              <a:rPr b="1" lang="es" sz="1300">
                <a:solidFill>
                  <a:srgbClr val="3F3F3F"/>
                </a:solidFill>
                <a:latin typeface="Open Sans"/>
                <a:ea typeface="Open Sans"/>
                <a:cs typeface="Open Sans"/>
                <a:sym typeface="Open Sans"/>
              </a:rPr>
              <a:t>Comienza con un troyano, que se instala un programa y se propaga a </a:t>
            </a:r>
            <a:r>
              <a:rPr b="1" lang="es" sz="1300">
                <a:solidFill>
                  <a:srgbClr val="3F3F3F"/>
                </a:solidFill>
                <a:latin typeface="Open Sans"/>
                <a:ea typeface="Open Sans"/>
                <a:cs typeface="Open Sans"/>
                <a:sym typeface="Open Sans"/>
              </a:rPr>
              <a:t>través</a:t>
            </a:r>
            <a:r>
              <a:rPr b="1" lang="es" sz="1300">
                <a:solidFill>
                  <a:srgbClr val="3F3F3F"/>
                </a:solidFill>
                <a:latin typeface="Open Sans"/>
                <a:ea typeface="Open Sans"/>
                <a:cs typeface="Open Sans"/>
                <a:sym typeface="Open Sans"/>
              </a:rPr>
              <a:t> de anuncios</a:t>
            </a:r>
            <a:endParaRPr b="1"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 </a:t>
            </a:r>
            <a:r>
              <a:rPr b="1" lang="es" sz="1300">
                <a:solidFill>
                  <a:srgbClr val="3F3F3F"/>
                </a:solidFill>
                <a:latin typeface="Open Sans"/>
                <a:ea typeface="Open Sans"/>
                <a:cs typeface="Open Sans"/>
                <a:sym typeface="Open Sans"/>
              </a:rPr>
              <a:t>Si, el botnets ya que realizan </a:t>
            </a:r>
            <a:r>
              <a:rPr b="1" lang="es" sz="1300">
                <a:solidFill>
                  <a:srgbClr val="3F3F3F"/>
                </a:solidFill>
                <a:latin typeface="Open Sans"/>
                <a:ea typeface="Open Sans"/>
                <a:cs typeface="Open Sans"/>
                <a:sym typeface="Open Sans"/>
              </a:rPr>
              <a:t>crímenes</a:t>
            </a:r>
            <a:r>
              <a:rPr b="1" lang="es" sz="1300">
                <a:solidFill>
                  <a:srgbClr val="3F3F3F"/>
                </a:solidFill>
                <a:latin typeface="Open Sans"/>
                <a:ea typeface="Open Sans"/>
                <a:cs typeface="Open Sans"/>
                <a:sym typeface="Open Sans"/>
              </a:rPr>
              <a:t> digitales con el robo de bitcoins</a:t>
            </a:r>
            <a:endParaRPr b="1"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 </a:t>
            </a:r>
            <a:r>
              <a:rPr b="1" lang="es" sz="1300">
                <a:solidFill>
                  <a:srgbClr val="3F3F3F"/>
                </a:solidFill>
                <a:latin typeface="Open Sans"/>
                <a:ea typeface="Open Sans"/>
                <a:cs typeface="Open Sans"/>
                <a:sym typeface="Open Sans"/>
              </a:rPr>
              <a:t>Formatear la maquina, antivirus adecuado. Proteger la identidad con </a:t>
            </a:r>
            <a:r>
              <a:rPr b="1" lang="es" sz="1300">
                <a:solidFill>
                  <a:srgbClr val="3F3F3F"/>
                </a:solidFill>
                <a:latin typeface="Open Sans"/>
                <a:ea typeface="Open Sans"/>
                <a:cs typeface="Open Sans"/>
                <a:sym typeface="Open Sans"/>
              </a:rPr>
              <a:t>detección</a:t>
            </a:r>
            <a:r>
              <a:rPr b="1" lang="es" sz="1300">
                <a:solidFill>
                  <a:srgbClr val="3F3F3F"/>
                </a:solidFill>
                <a:latin typeface="Open Sans"/>
                <a:ea typeface="Open Sans"/>
                <a:cs typeface="Open Sans"/>
                <a:sym typeface="Open Sans"/>
              </a:rPr>
              <a:t> de </a:t>
            </a:r>
            <a:r>
              <a:rPr b="1" lang="es" sz="1300">
                <a:solidFill>
                  <a:srgbClr val="3F3F3F"/>
                </a:solidFill>
                <a:latin typeface="Open Sans"/>
                <a:ea typeface="Open Sans"/>
                <a:cs typeface="Open Sans"/>
                <a:sym typeface="Open Sans"/>
              </a:rPr>
              <a:t>intrusos, realizar actualizaciones periódicas, y no abrir links dudosos.</a:t>
            </a:r>
            <a:endParaRPr b="1" sz="1100"/>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1"/>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6</a:t>
            </a:r>
            <a:endParaRPr b="1" u="sng"/>
          </a:p>
        </p:txBody>
      </p:sp>
      <p:sp>
        <p:nvSpPr>
          <p:cNvPr id="94" name="Google Shape;94;p21"/>
          <p:cNvSpPr txBox="1"/>
          <p:nvPr/>
        </p:nvSpPr>
        <p:spPr>
          <a:xfrm>
            <a:off x="766075" y="1203800"/>
            <a:ext cx="7633200" cy="3155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&lt;Poner el link&gt;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2"/>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7</a:t>
            </a:r>
            <a:endParaRPr b="1" u="sng"/>
          </a:p>
        </p:txBody>
      </p:sp>
      <p:sp>
        <p:nvSpPr>
          <p:cNvPr id="100" name="Google Shape;100;p22"/>
          <p:cNvSpPr txBox="1"/>
          <p:nvPr/>
        </p:nvSpPr>
        <p:spPr>
          <a:xfrm>
            <a:off x="766075" y="1203800"/>
            <a:ext cx="7633200" cy="4017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Nota : </a:t>
            </a:r>
            <a:r>
              <a:rPr lang="es" sz="1200" u="sng">
                <a:solidFill>
                  <a:schemeClr val="hlink"/>
                </a:solidFill>
                <a:latin typeface="Open Sans"/>
                <a:ea typeface="Open Sans"/>
                <a:cs typeface="Open Sans"/>
                <a:sym typeface="Open Sans"/>
                <a:hlinkClick r:id="rId3"/>
              </a:rPr>
              <a:t>Link</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¿Qué tipo de amenaza es?</a:t>
            </a:r>
            <a:r>
              <a:rPr lang="es" sz="1200">
                <a:solidFill>
                  <a:srgbClr val="3F3F3F"/>
                </a:solidFill>
                <a:latin typeface="Open Sans"/>
                <a:ea typeface="Open Sans"/>
                <a:cs typeface="Open Sans"/>
                <a:sym typeface="Open Sans"/>
              </a:rPr>
              <a:t> Es un </a:t>
            </a:r>
            <a:r>
              <a:rPr lang="es" sz="1200" u="sng">
                <a:solidFill>
                  <a:srgbClr val="3F3F3F"/>
                </a:solidFill>
                <a:latin typeface="Open Sans"/>
                <a:ea typeface="Open Sans"/>
                <a:cs typeface="Open Sans"/>
                <a:sym typeface="Open Sans"/>
              </a:rPr>
              <a:t>Ransomware</a:t>
            </a:r>
            <a:r>
              <a:rPr lang="es" sz="1200">
                <a:solidFill>
                  <a:srgbClr val="3F3F3F"/>
                </a:solidFill>
                <a:latin typeface="Open Sans"/>
                <a:ea typeface="Open Sans"/>
                <a:cs typeface="Open Sans"/>
                <a:sym typeface="Open Sans"/>
              </a:rPr>
              <a:t> (REvil)</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¿Cómo comienza y cómo se propaga esta amenaza?</a:t>
            </a:r>
            <a:r>
              <a:rPr lang="es" sz="1200">
                <a:solidFill>
                  <a:srgbClr val="3F3F3F"/>
                </a:solidFill>
                <a:latin typeface="Open Sans"/>
                <a:ea typeface="Open Sans"/>
                <a:cs typeface="Open Sans"/>
                <a:sym typeface="Open Sans"/>
              </a:rPr>
              <a:t> A través de un </a:t>
            </a:r>
            <a:r>
              <a:rPr lang="es" sz="1200" u="sng">
                <a:solidFill>
                  <a:srgbClr val="3F3F3F"/>
                </a:solidFill>
                <a:latin typeface="Open Sans"/>
                <a:ea typeface="Open Sans"/>
                <a:cs typeface="Open Sans"/>
                <a:sym typeface="Open Sans"/>
              </a:rPr>
              <a:t>ataque de cadena de suministro</a:t>
            </a:r>
            <a:r>
              <a:rPr lang="es" sz="1200">
                <a:solidFill>
                  <a:srgbClr val="3F3F3F"/>
                </a:solidFill>
                <a:latin typeface="Open Sans"/>
                <a:ea typeface="Open Sans"/>
                <a:cs typeface="Open Sans"/>
                <a:sym typeface="Open Sans"/>
              </a:rPr>
              <a:t>, que </a:t>
            </a:r>
            <a:r>
              <a:rPr lang="es" sz="1200">
                <a:solidFill>
                  <a:srgbClr val="3F3F3F"/>
                </a:solidFill>
                <a:latin typeface="Open Sans"/>
                <a:ea typeface="Open Sans"/>
                <a:cs typeface="Open Sans"/>
                <a:sym typeface="Open Sans"/>
              </a:rPr>
              <a:t>consiste en comprometer proveedores digitales de servicios externos (en este caso, un software de gestión de IT de la compañía Kaseya) como instrumento para infiltrarse desde allí en una organización objetivo.</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¿Hay más de una amenaza aplicada ?</a:t>
            </a:r>
            <a:r>
              <a:rPr lang="es" sz="1200">
                <a:solidFill>
                  <a:srgbClr val="3F3F3F"/>
                </a:solidFill>
                <a:latin typeface="Open Sans"/>
                <a:ea typeface="Open Sans"/>
                <a:cs typeface="Open Sans"/>
                <a:sym typeface="Open Sans"/>
              </a:rPr>
              <a:t> No.</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¿Qué solución o medida recomendarían?</a:t>
            </a:r>
            <a:r>
              <a:rPr lang="es" sz="1200">
                <a:solidFill>
                  <a:srgbClr val="3F3F3F"/>
                </a:solidFill>
                <a:latin typeface="Open Sans"/>
                <a:ea typeface="Open Sans"/>
                <a:cs typeface="Open Sans"/>
                <a:sym typeface="Open Sans"/>
              </a:rPr>
              <a:t> Delimitar los permisos del software instalado, </a:t>
            </a:r>
            <a:r>
              <a:rPr lang="es" sz="1200">
                <a:solidFill>
                  <a:srgbClr val="3F3F3F"/>
                </a:solidFill>
                <a:latin typeface="Open Sans"/>
                <a:ea typeface="Open Sans"/>
                <a:cs typeface="Open Sans"/>
                <a:sym typeface="Open Sans"/>
              </a:rPr>
              <a:t>política</a:t>
            </a:r>
            <a:r>
              <a:rPr lang="es" sz="1200">
                <a:solidFill>
                  <a:srgbClr val="3F3F3F"/>
                </a:solidFill>
                <a:latin typeface="Open Sans"/>
                <a:ea typeface="Open Sans"/>
                <a:cs typeface="Open Sans"/>
                <a:sym typeface="Open Sans"/>
              </a:rPr>
              <a:t> de backups, </a:t>
            </a:r>
            <a:r>
              <a:rPr lang="es" sz="1200">
                <a:solidFill>
                  <a:srgbClr val="3F3F3F"/>
                </a:solidFill>
                <a:latin typeface="Open Sans"/>
                <a:ea typeface="Open Sans"/>
                <a:cs typeface="Open Sans"/>
                <a:sym typeface="Open Sans"/>
              </a:rPr>
              <a:t>virtualización</a:t>
            </a:r>
            <a:r>
              <a:rPr lang="es" sz="1200">
                <a:solidFill>
                  <a:srgbClr val="3F3F3F"/>
                </a:solidFill>
                <a:latin typeface="Open Sans"/>
                <a:ea typeface="Open Sans"/>
                <a:cs typeface="Open Sans"/>
                <a:sym typeface="Open Sans"/>
              </a:rPr>
              <a:t> (las </a:t>
            </a:r>
            <a:r>
              <a:rPr lang="es" sz="1200">
                <a:solidFill>
                  <a:srgbClr val="3F3F3F"/>
                </a:solidFill>
                <a:latin typeface="Open Sans"/>
                <a:ea typeface="Open Sans"/>
                <a:cs typeface="Open Sans"/>
                <a:sym typeface="Open Sans"/>
              </a:rPr>
              <a:t>máquinas</a:t>
            </a:r>
            <a:r>
              <a:rPr lang="es" sz="1200">
                <a:solidFill>
                  <a:srgbClr val="3F3F3F"/>
                </a:solidFill>
                <a:latin typeface="Open Sans"/>
                <a:ea typeface="Open Sans"/>
                <a:cs typeface="Open Sans"/>
                <a:sym typeface="Open Sans"/>
              </a:rPr>
              <a:t> virtuales son “descartables”), delimitar los permisos de red.</a:t>
            </a:r>
            <a:endParaRPr sz="1200">
              <a:latin typeface="Open Sans"/>
              <a:ea typeface="Open Sans"/>
              <a:cs typeface="Open Sans"/>
              <a:sym typeface="Open Sans"/>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3"/>
          <p:cNvSpPr txBox="1"/>
          <p:nvPr/>
        </p:nvSpPr>
        <p:spPr>
          <a:xfrm>
            <a:off x="766075" y="174875"/>
            <a:ext cx="77373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8 </a:t>
            </a:r>
            <a:r>
              <a:rPr b="1" lang="es" sz="900">
                <a:solidFill>
                  <a:srgbClr val="434343"/>
                </a:solidFill>
                <a:latin typeface="Rajdhani"/>
                <a:ea typeface="Rajdhani"/>
                <a:cs typeface="Rajdhani"/>
                <a:sym typeface="Rajdhani"/>
              </a:rPr>
              <a:t>José Emanuel Nieva Toppa, Maria Lourdes Martinez, Gastón Odetti Di Fiori, Candela Vidal, Nicolas Peretti, Gaston Demergasso</a:t>
            </a:r>
            <a:endParaRPr b="1" sz="900" u="sng"/>
          </a:p>
        </p:txBody>
      </p:sp>
      <p:sp>
        <p:nvSpPr>
          <p:cNvPr id="106" name="Google Shape;106;p23"/>
          <p:cNvSpPr txBox="1"/>
          <p:nvPr/>
        </p:nvSpPr>
        <p:spPr>
          <a:xfrm>
            <a:off x="103500" y="694225"/>
            <a:ext cx="8937000" cy="4386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600">
                <a:solidFill>
                  <a:srgbClr val="3F3F3F"/>
                </a:solidFill>
                <a:latin typeface="Open Sans"/>
                <a:ea typeface="Open Sans"/>
                <a:cs typeface="Open Sans"/>
                <a:sym typeface="Open Sans"/>
              </a:rPr>
              <a:t>Nota : </a:t>
            </a:r>
            <a:r>
              <a:rPr b="1" lang="es" sz="1600">
                <a:solidFill>
                  <a:srgbClr val="3F3F3F"/>
                </a:solidFill>
                <a:latin typeface="Open Sans"/>
                <a:ea typeface="Open Sans"/>
                <a:cs typeface="Open Sans"/>
                <a:sym typeface="Open Sans"/>
              </a:rPr>
              <a:t>https://www.welivesecurity.com/la-es/2021/05/11/ataque-ransomware-compania-</a:t>
            </a:r>
            <a:endParaRPr b="1"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b="1" lang="es" sz="1600">
                <a:solidFill>
                  <a:srgbClr val="3F3F3F"/>
                </a:solidFill>
                <a:latin typeface="Open Sans"/>
                <a:ea typeface="Open Sans"/>
                <a:cs typeface="Open Sans"/>
                <a:sym typeface="Open Sans"/>
              </a:rPr>
              <a:t>oleoducto-colonia-pipeline-afecta-suministro-combustible-estados-unidos/</a:t>
            </a:r>
            <a:endParaRPr b="1"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b="1"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600">
                <a:solidFill>
                  <a:srgbClr val="3F3F3F"/>
                </a:solidFill>
                <a:latin typeface="Open Sans"/>
                <a:ea typeface="Open Sans"/>
                <a:cs typeface="Open Sans"/>
                <a:sym typeface="Open Sans"/>
              </a:rPr>
              <a:t>¿Qué tipo de amenaza es?  </a:t>
            </a:r>
            <a:r>
              <a:rPr b="1" lang="es" sz="1600">
                <a:solidFill>
                  <a:srgbClr val="3F3F3F"/>
                </a:solidFill>
                <a:latin typeface="Open Sans"/>
                <a:ea typeface="Open Sans"/>
                <a:cs typeface="Open Sans"/>
                <a:sym typeface="Open Sans"/>
              </a:rPr>
              <a:t>Ramsomware DarkSide</a:t>
            </a:r>
            <a:endParaRPr b="1"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b="1"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 </a:t>
            </a:r>
            <a:r>
              <a:rPr b="1" lang="es" sz="1600">
                <a:solidFill>
                  <a:srgbClr val="3F3F3F"/>
                </a:solidFill>
                <a:latin typeface="Open Sans"/>
                <a:ea typeface="Open Sans"/>
                <a:cs typeface="Open Sans"/>
                <a:sym typeface="Open Sans"/>
              </a:rPr>
              <a:t>Se atacó a la compañía m</a:t>
            </a:r>
            <a:r>
              <a:rPr b="1" lang="es" sz="1600">
                <a:solidFill>
                  <a:srgbClr val="3F3F3F"/>
                </a:solidFill>
                <a:latin typeface="Open Sans"/>
                <a:ea typeface="Open Sans"/>
                <a:cs typeface="Open Sans"/>
                <a:sym typeface="Open Sans"/>
              </a:rPr>
              <a:t>ediante ataques de fuerza bruta a las credenciales del RDP, provocando el corte del suministro de nafta, diesel y otros productos refinados.</a:t>
            </a:r>
            <a:r>
              <a:rPr lang="es" sz="1600">
                <a:solidFill>
                  <a:srgbClr val="3F3F3F"/>
                </a:solidFill>
                <a:latin typeface="Open Sans"/>
                <a:ea typeface="Open Sans"/>
                <a:cs typeface="Open Sans"/>
                <a:sym typeface="Open Sans"/>
              </a:rPr>
              <a:t> </a:t>
            </a:r>
            <a:endParaRPr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r>
              <a:rPr b="1" lang="es" sz="1600">
                <a:solidFill>
                  <a:srgbClr val="3F3F3F"/>
                </a:solidFill>
                <a:latin typeface="Open Sans"/>
                <a:ea typeface="Open Sans"/>
                <a:cs typeface="Open Sans"/>
                <a:sym typeface="Open Sans"/>
              </a:rPr>
              <a:t>NO</a:t>
            </a:r>
            <a:endParaRPr b="1"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r>
              <a:rPr b="1" lang="es" sz="1600">
                <a:solidFill>
                  <a:srgbClr val="3F3F3F"/>
                </a:solidFill>
                <a:latin typeface="Open Sans"/>
                <a:ea typeface="Open Sans"/>
                <a:cs typeface="Open Sans"/>
                <a:sym typeface="Open Sans"/>
              </a:rPr>
              <a:t>Parches de seguridad, detección de intrusos, Control de acceso y Encriptación. Y luego implementar auditorías para prevenir nuevamente este tipo de problemas.</a:t>
            </a:r>
            <a:endParaRPr b="1"/>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