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d1baf1a06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d1baf1a06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e6c83523f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e6c83523f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b0bb4a7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b0bb4a7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8de52cda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8de52cda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8de52cda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8de52cda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8de52cda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8de52cda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8de52cda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8de52cda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8de52cda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8de52cda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8de52cda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8de52cda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8de52cda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8de52cda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" name="Google Shape;4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4" name="Google Shape;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8" name="Google Shape;48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8" name="Google Shape;6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1" name="Google Shape;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1" name="Google Shape;3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Principios de la ética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9"/>
          <p:cNvSpPr txBox="1"/>
          <p:nvPr>
            <p:ph type="title"/>
          </p:nvPr>
        </p:nvSpPr>
        <p:spPr>
          <a:xfrm>
            <a:off x="3977175" y="1444875"/>
            <a:ext cx="4446900" cy="1910100"/>
          </a:xfrm>
          <a:prstGeom prst="rect">
            <a:avLst/>
          </a:prstGeom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Principios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la ética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 txBox="1"/>
          <p:nvPr/>
        </p:nvSpPr>
        <p:spPr>
          <a:xfrm>
            <a:off x="718200" y="4807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Principio 1: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Sociedad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2" name="Google Shape;92;p30"/>
          <p:cNvSpPr txBox="1"/>
          <p:nvPr/>
        </p:nvSpPr>
        <p:spPr>
          <a:xfrm>
            <a:off x="718200" y="1171225"/>
            <a:ext cx="721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Los profesionales actuarán en forma congruente con el Interés social.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3" name="Google Shape;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204" y="1739425"/>
            <a:ext cx="7773725" cy="2789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0"/>
          <p:cNvSpPr/>
          <p:nvPr/>
        </p:nvSpPr>
        <p:spPr>
          <a:xfrm>
            <a:off x="1074775" y="2122300"/>
            <a:ext cx="2167500" cy="881700"/>
          </a:xfrm>
          <a:prstGeom prst="wedgeRoundRectCallout">
            <a:avLst>
              <a:gd fmla="val -20337" name="adj1"/>
              <a:gd fmla="val 50003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Wally, descubrí una falla mortal en nuestro producto. ¿A quién lo debería </a:t>
            </a:r>
            <a:r>
              <a:rPr lang="es" sz="1200">
                <a:latin typeface="Nunito"/>
                <a:ea typeface="Nunito"/>
                <a:cs typeface="Nunito"/>
                <a:sym typeface="Nunito"/>
              </a:rPr>
              <a:t>informar</a:t>
            </a:r>
            <a:r>
              <a:rPr lang="es" sz="1200">
                <a:latin typeface="Nunito"/>
                <a:ea typeface="Nunito"/>
                <a:cs typeface="Nunito"/>
                <a:sym typeface="Nunito"/>
              </a:rPr>
              <a:t>?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5" name="Google Shape;95;p30"/>
          <p:cNvSpPr/>
          <p:nvPr/>
        </p:nvSpPr>
        <p:spPr>
          <a:xfrm>
            <a:off x="3596900" y="2122300"/>
            <a:ext cx="2167500" cy="1065900"/>
          </a:xfrm>
          <a:prstGeom prst="wedgeRoundRectCallout">
            <a:avLst>
              <a:gd fmla="val -7877" name="adj1"/>
              <a:gd fmla="val 500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A nadie. Las acciones se desplomarían y habría despidos masivos. Tu carrera se arruinaría.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6" name="Google Shape;96;p30"/>
          <p:cNvSpPr/>
          <p:nvPr/>
        </p:nvSpPr>
        <p:spPr>
          <a:xfrm>
            <a:off x="6063875" y="2122300"/>
            <a:ext cx="2167500" cy="670500"/>
          </a:xfrm>
          <a:prstGeom prst="wedgeRoundRectCallout">
            <a:avLst>
              <a:gd fmla="val -7877" name="adj1"/>
              <a:gd fmla="val 500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Pero mi negligencia podría causar la muerte de una docena de clientes.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7" name="Google Shape;97;p30"/>
          <p:cNvSpPr/>
          <p:nvPr/>
        </p:nvSpPr>
        <p:spPr>
          <a:xfrm>
            <a:off x="6907150" y="2853350"/>
            <a:ext cx="1324200" cy="747600"/>
          </a:xfrm>
          <a:prstGeom prst="wedgeRoundRectCallout">
            <a:avLst>
              <a:gd fmla="val -7877" name="adj1"/>
              <a:gd fmla="val 500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La primera docena es siempre la </a:t>
            </a:r>
            <a:r>
              <a:rPr lang="es" sz="1200">
                <a:latin typeface="Nunito"/>
                <a:ea typeface="Nunito"/>
                <a:cs typeface="Nunito"/>
                <a:sym typeface="Nunito"/>
              </a:rPr>
              <a:t>más</a:t>
            </a:r>
            <a:r>
              <a:rPr lang="es" sz="12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s" sz="1200">
                <a:latin typeface="Nunito"/>
                <a:ea typeface="Nunito"/>
                <a:cs typeface="Nunito"/>
                <a:sym typeface="Nunito"/>
              </a:rPr>
              <a:t>difícil.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1"/>
          <p:cNvSpPr txBox="1"/>
          <p:nvPr/>
        </p:nvSpPr>
        <p:spPr>
          <a:xfrm>
            <a:off x="718200" y="4807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Principio 2: Cliente y empresario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3" name="Google Shape;103;p31"/>
          <p:cNvSpPr txBox="1"/>
          <p:nvPr/>
        </p:nvSpPr>
        <p:spPr>
          <a:xfrm>
            <a:off x="718200" y="1171225"/>
            <a:ext cx="72135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Los profesionales actuarán de manera que se concilien los mejores intereses de sus clientes y empresarios, congruentemente con el interés social.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4" name="Google Shape;1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563" y="1900338"/>
            <a:ext cx="7918876" cy="265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1"/>
          <p:cNvSpPr/>
          <p:nvPr/>
        </p:nvSpPr>
        <p:spPr>
          <a:xfrm>
            <a:off x="863525" y="2130900"/>
            <a:ext cx="2167500" cy="946500"/>
          </a:xfrm>
          <a:prstGeom prst="wedgeRoundRectCallout">
            <a:avLst>
              <a:gd fmla="val -20337" name="adj1"/>
              <a:gd fmla="val 50003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Terminé el análisis fraudulento que pidió para apoyar la decisión que ya había tomado.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6" name="Google Shape;106;p31"/>
          <p:cNvSpPr/>
          <p:nvPr/>
        </p:nvSpPr>
        <p:spPr>
          <a:xfrm>
            <a:off x="3488263" y="2130900"/>
            <a:ext cx="2167500" cy="1065900"/>
          </a:xfrm>
          <a:prstGeom prst="wedgeRoundRectCallout">
            <a:avLst>
              <a:gd fmla="val -7877" name="adj1"/>
              <a:gd fmla="val 500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Es una traición total a los accionistas y una bofetada a cualquiera que valore el comportamiento racional.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7" name="Google Shape;107;p31"/>
          <p:cNvSpPr/>
          <p:nvPr/>
        </p:nvSpPr>
        <p:spPr>
          <a:xfrm>
            <a:off x="6063850" y="2130900"/>
            <a:ext cx="1056300" cy="1065900"/>
          </a:xfrm>
          <a:prstGeom prst="wedgeRoundRectCallout">
            <a:avLst>
              <a:gd fmla="val -7877" name="adj1"/>
              <a:gd fmla="val 500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Gracias. Eso es exacta-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mente lo que quería.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8" name="Google Shape;108;p31"/>
          <p:cNvSpPr/>
          <p:nvPr/>
        </p:nvSpPr>
        <p:spPr>
          <a:xfrm>
            <a:off x="7164325" y="2416200"/>
            <a:ext cx="1056300" cy="495900"/>
          </a:xfrm>
          <a:prstGeom prst="wedgeRoundRectCallout">
            <a:avLst>
              <a:gd fmla="val -7877" name="adj1"/>
              <a:gd fmla="val 500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De nada.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400" y="1885525"/>
            <a:ext cx="7888899" cy="27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2"/>
          <p:cNvSpPr txBox="1"/>
          <p:nvPr/>
        </p:nvSpPr>
        <p:spPr>
          <a:xfrm>
            <a:off x="718200" y="4807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Principio 3: Producto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5" name="Google Shape;115;p32"/>
          <p:cNvSpPr txBox="1"/>
          <p:nvPr/>
        </p:nvSpPr>
        <p:spPr>
          <a:xfrm>
            <a:off x="718200" y="1171225"/>
            <a:ext cx="73299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Los profesionales asegurarán que sus productos y modificaciones correspondientes cumplen los estándares profesionales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altos posibles.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32"/>
          <p:cNvSpPr/>
          <p:nvPr/>
        </p:nvSpPr>
        <p:spPr>
          <a:xfrm>
            <a:off x="912700" y="2131200"/>
            <a:ext cx="2167500" cy="1065900"/>
          </a:xfrm>
          <a:prstGeom prst="wedgeRoundRectCallout">
            <a:avLst>
              <a:gd fmla="val -20337" name="adj1"/>
              <a:gd fmla="val 50003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Nunito"/>
                <a:ea typeface="Nunito"/>
                <a:cs typeface="Nunito"/>
                <a:sym typeface="Nunito"/>
              </a:rPr>
              <a:t>Si construimos nuestro software sin errores, podemos obtener un 10% de retorno de nuestra inversión.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7" name="Google Shape;117;p32"/>
          <p:cNvSpPr/>
          <p:nvPr/>
        </p:nvSpPr>
        <p:spPr>
          <a:xfrm>
            <a:off x="3473875" y="2168225"/>
            <a:ext cx="2196300" cy="973500"/>
          </a:xfrm>
          <a:prstGeom prst="wedgeRoundRectCallout">
            <a:avLst>
              <a:gd fmla="val -7877" name="adj1"/>
              <a:gd fmla="val 500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Nunito"/>
                <a:ea typeface="Nunito"/>
                <a:cs typeface="Nunito"/>
                <a:sym typeface="Nunito"/>
              </a:rPr>
              <a:t>Pero si hacemos un mal trabajo, podemos obtener un 40% de beneficios vendiendo mejoras y servicios.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8" name="Google Shape;118;p32"/>
          <p:cNvSpPr/>
          <p:nvPr/>
        </p:nvSpPr>
        <p:spPr>
          <a:xfrm>
            <a:off x="6063850" y="2131200"/>
            <a:ext cx="1164900" cy="1176000"/>
          </a:xfrm>
          <a:prstGeom prst="wedgeRoundRectCallout">
            <a:avLst>
              <a:gd fmla="val -7877" name="adj1"/>
              <a:gd fmla="val 500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Nunito"/>
                <a:ea typeface="Nunito"/>
                <a:cs typeface="Nunito"/>
                <a:sym typeface="Nunito"/>
              </a:rPr>
              <a:t>Pero no se preocupen. Solo tenemos presupuesto para un mal trabajo.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" name="Google Shape;119;p32"/>
          <p:cNvSpPr/>
          <p:nvPr/>
        </p:nvSpPr>
        <p:spPr>
          <a:xfrm>
            <a:off x="7302100" y="2131200"/>
            <a:ext cx="982500" cy="1065900"/>
          </a:xfrm>
          <a:prstGeom prst="wedgeRoundRectCallout">
            <a:avLst>
              <a:gd fmla="val -7877" name="adj1"/>
              <a:gd fmla="val 500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No puedo recordar si fuimos tacaños  o inteligentes.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25" y="1885525"/>
            <a:ext cx="8390999" cy="295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3"/>
          <p:cNvSpPr txBox="1"/>
          <p:nvPr/>
        </p:nvSpPr>
        <p:spPr>
          <a:xfrm>
            <a:off x="718200" y="4807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Principio 4: Juicio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6" name="Google Shape;126;p33"/>
          <p:cNvSpPr txBox="1"/>
          <p:nvPr/>
        </p:nvSpPr>
        <p:spPr>
          <a:xfrm>
            <a:off x="718200" y="1171225"/>
            <a:ext cx="788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Los profesionales mantendrán integridad e independencia en su juicio profesional.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33"/>
          <p:cNvSpPr/>
          <p:nvPr/>
        </p:nvSpPr>
        <p:spPr>
          <a:xfrm>
            <a:off x="664725" y="2489375"/>
            <a:ext cx="2292900" cy="762900"/>
          </a:xfrm>
          <a:prstGeom prst="wedgeRoundRectCallout">
            <a:avLst>
              <a:gd fmla="val -20337" name="adj1"/>
              <a:gd fmla="val 50003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Nunito"/>
                <a:ea typeface="Nunito"/>
                <a:cs typeface="Nunito"/>
                <a:sym typeface="Nunito"/>
              </a:rPr>
              <a:t>Le recomiendo que compre el software de la base de datos Dogbert.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8" name="Google Shape;128;p33"/>
          <p:cNvSpPr/>
          <p:nvPr/>
        </p:nvSpPr>
        <p:spPr>
          <a:xfrm>
            <a:off x="3412588" y="2177400"/>
            <a:ext cx="2196300" cy="973500"/>
          </a:xfrm>
          <a:prstGeom prst="wedgeRoundRectCallout">
            <a:avLst>
              <a:gd fmla="val -7877" name="adj1"/>
              <a:gd fmla="val 500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Nunito"/>
                <a:ea typeface="Nunito"/>
                <a:cs typeface="Nunito"/>
                <a:sym typeface="Nunito"/>
              </a:rPr>
              <a:t>¿Acabo de pagar a un consultor para que recomiende el software de su propia empresa?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9" name="Google Shape;129;p33"/>
          <p:cNvSpPr/>
          <p:nvPr/>
        </p:nvSpPr>
        <p:spPr>
          <a:xfrm>
            <a:off x="6173950" y="2287500"/>
            <a:ext cx="982500" cy="1065900"/>
          </a:xfrm>
          <a:prstGeom prst="wedgeRoundRectCallout">
            <a:avLst>
              <a:gd fmla="val -7877" name="adj1"/>
              <a:gd fmla="val 500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Nunito"/>
                <a:ea typeface="Nunito"/>
                <a:cs typeface="Nunito"/>
                <a:sym typeface="Nunito"/>
              </a:rPr>
              <a:t>¿Quién lo </a:t>
            </a:r>
            <a:r>
              <a:rPr lang="es" sz="1100">
                <a:latin typeface="Nunito"/>
                <a:ea typeface="Nunito"/>
                <a:cs typeface="Nunito"/>
                <a:sym typeface="Nunito"/>
              </a:rPr>
              <a:t>instalará</a:t>
            </a:r>
            <a:r>
              <a:rPr lang="es" sz="1100">
                <a:latin typeface="Nunito"/>
                <a:ea typeface="Nunito"/>
                <a:cs typeface="Nunito"/>
                <a:sym typeface="Nunito"/>
              </a:rPr>
              <a:t> y </a:t>
            </a:r>
            <a:r>
              <a:rPr lang="es" sz="1100">
                <a:latin typeface="Nunito"/>
                <a:ea typeface="Nunito"/>
                <a:cs typeface="Nunito"/>
                <a:sym typeface="Nunito"/>
              </a:rPr>
              <a:t>probará</a:t>
            </a:r>
            <a:r>
              <a:rPr lang="es" sz="1100">
                <a:latin typeface="Nunito"/>
                <a:ea typeface="Nunito"/>
                <a:cs typeface="Nunito"/>
                <a:sym typeface="Nunito"/>
              </a:rPr>
              <a:t>?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0" name="Google Shape;130;p33"/>
          <p:cNvSpPr/>
          <p:nvPr/>
        </p:nvSpPr>
        <p:spPr>
          <a:xfrm>
            <a:off x="7228650" y="2287500"/>
            <a:ext cx="1290900" cy="1012500"/>
          </a:xfrm>
          <a:prstGeom prst="wedgeRoundRectCallout">
            <a:avLst>
              <a:gd fmla="val -7877" name="adj1"/>
              <a:gd fmla="val 500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Nunito"/>
                <a:ea typeface="Nunito"/>
                <a:cs typeface="Nunito"/>
                <a:sym typeface="Nunito"/>
              </a:rPr>
              <a:t>¿Tal vez un consultor que conozca el producto?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1" name="Google Shape;131;p33"/>
          <p:cNvSpPr/>
          <p:nvPr/>
        </p:nvSpPr>
        <p:spPr>
          <a:xfrm>
            <a:off x="4318150" y="3197100"/>
            <a:ext cx="1290900" cy="504900"/>
          </a:xfrm>
          <a:prstGeom prst="wedgeRoundRectCallout">
            <a:avLst>
              <a:gd fmla="val -7877" name="adj1"/>
              <a:gd fmla="val 500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Nunito"/>
                <a:ea typeface="Nunito"/>
                <a:cs typeface="Nunito"/>
                <a:sym typeface="Nunito"/>
              </a:rPr>
              <a:t>Soy totalmente objetivo.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00" y="1807637"/>
            <a:ext cx="7914899" cy="295026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4"/>
          <p:cNvSpPr txBox="1"/>
          <p:nvPr/>
        </p:nvSpPr>
        <p:spPr>
          <a:xfrm>
            <a:off x="718200" y="4807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Principio 4: Administración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8" name="Google Shape;138;p34"/>
          <p:cNvSpPr txBox="1"/>
          <p:nvPr/>
        </p:nvSpPr>
        <p:spPr>
          <a:xfrm>
            <a:off x="718200" y="1171225"/>
            <a:ext cx="76584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Los profesionales, gerentes y líderes promoverán y se suscribirán a un enfoque ético en la administración del desarrollo y mantenimiento del software.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34"/>
          <p:cNvSpPr/>
          <p:nvPr/>
        </p:nvSpPr>
        <p:spPr>
          <a:xfrm>
            <a:off x="810350" y="2190300"/>
            <a:ext cx="982500" cy="960600"/>
          </a:xfrm>
          <a:prstGeom prst="wedgeRoundRectCallout">
            <a:avLst>
              <a:gd fmla="val -20337" name="adj1"/>
              <a:gd fmla="val 50003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Nunito"/>
                <a:ea typeface="Nunito"/>
                <a:cs typeface="Nunito"/>
                <a:sym typeface="Nunito"/>
              </a:rPr>
              <a:t>¿Quiere un software gratuito?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0" name="Google Shape;140;p34"/>
          <p:cNvSpPr/>
          <p:nvPr/>
        </p:nvSpPr>
        <p:spPr>
          <a:xfrm>
            <a:off x="3372800" y="2054578"/>
            <a:ext cx="2196300" cy="1245300"/>
          </a:xfrm>
          <a:prstGeom prst="wedgeRoundRectCallout">
            <a:avLst>
              <a:gd fmla="val -7877" name="adj1"/>
              <a:gd fmla="val 500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Nunito"/>
                <a:ea typeface="Nunito"/>
                <a:cs typeface="Nunito"/>
                <a:sym typeface="Nunito"/>
              </a:rPr>
              <a:t>Todo lo que hace es rogarle que lo actualice. Y si se actualiza, entonces le ruega que se actualice de nuevo y así sucesivamente.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1" name="Google Shape;141;p34"/>
          <p:cNvSpPr/>
          <p:nvPr/>
        </p:nvSpPr>
        <p:spPr>
          <a:xfrm>
            <a:off x="5898425" y="2038800"/>
            <a:ext cx="1220100" cy="1332600"/>
          </a:xfrm>
          <a:prstGeom prst="wedgeRoundRectCallout">
            <a:avLst>
              <a:gd fmla="val -7877" name="adj1"/>
              <a:gd fmla="val 500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Nunito"/>
                <a:ea typeface="Nunito"/>
                <a:cs typeface="Nunito"/>
                <a:sym typeface="Nunito"/>
              </a:rPr>
              <a:t>Y hace que todo el resto de su software funcione con lentitud.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2" name="Google Shape;142;p34"/>
          <p:cNvSpPr/>
          <p:nvPr/>
        </p:nvSpPr>
        <p:spPr>
          <a:xfrm>
            <a:off x="7219475" y="2585575"/>
            <a:ext cx="881700" cy="714300"/>
          </a:xfrm>
          <a:prstGeom prst="wedgeRoundRectCallout">
            <a:avLst>
              <a:gd fmla="val -7877" name="adj1"/>
              <a:gd fmla="val 500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Nunito"/>
                <a:ea typeface="Nunito"/>
                <a:cs typeface="Nunito"/>
                <a:sym typeface="Nunito"/>
              </a:rPr>
              <a:t>¿Y es GRATIS?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3" name="Google Shape;143;p34"/>
          <p:cNvSpPr/>
          <p:nvPr/>
        </p:nvSpPr>
        <p:spPr>
          <a:xfrm>
            <a:off x="1908775" y="2091450"/>
            <a:ext cx="982500" cy="627600"/>
          </a:xfrm>
          <a:prstGeom prst="wedgeRoundRectCallout">
            <a:avLst>
              <a:gd fmla="val -20337" name="adj1"/>
              <a:gd fmla="val 50003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Nunito"/>
                <a:ea typeface="Nunito"/>
                <a:cs typeface="Nunito"/>
                <a:sym typeface="Nunito"/>
              </a:rPr>
              <a:t>¿</a:t>
            </a:r>
            <a:r>
              <a:rPr lang="es" sz="1100">
                <a:latin typeface="Nunito"/>
                <a:ea typeface="Nunito"/>
                <a:cs typeface="Nunito"/>
                <a:sym typeface="Nunito"/>
              </a:rPr>
              <a:t>Qué</a:t>
            </a:r>
            <a:r>
              <a:rPr lang="es" sz="1100">
                <a:latin typeface="Nunito"/>
                <a:ea typeface="Nunito"/>
                <a:cs typeface="Nunito"/>
                <a:sym typeface="Nunito"/>
              </a:rPr>
              <a:t> es lo que hace?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25" y="1885525"/>
            <a:ext cx="8142044" cy="27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5"/>
          <p:cNvSpPr txBox="1"/>
          <p:nvPr/>
        </p:nvSpPr>
        <p:spPr>
          <a:xfrm>
            <a:off x="718200" y="4807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Principio 6: Profesión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0" name="Google Shape;150;p35"/>
          <p:cNvSpPr txBox="1"/>
          <p:nvPr/>
        </p:nvSpPr>
        <p:spPr>
          <a:xfrm>
            <a:off x="718200" y="1171225"/>
            <a:ext cx="76584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Los profesionales incrementarán la integridad y reputación de la profesión congruentemente con el interés social.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35"/>
          <p:cNvSpPr/>
          <p:nvPr/>
        </p:nvSpPr>
        <p:spPr>
          <a:xfrm>
            <a:off x="810350" y="2190300"/>
            <a:ext cx="2119800" cy="960600"/>
          </a:xfrm>
          <a:prstGeom prst="wedgeRoundRectCallout">
            <a:avLst>
              <a:gd fmla="val -20337" name="adj1"/>
              <a:gd fmla="val 50003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Nunito"/>
                <a:ea typeface="Nunito"/>
                <a:cs typeface="Nunito"/>
                <a:sym typeface="Nunito"/>
              </a:rPr>
              <a:t>Los clientes se están quejando que vendimos sus datos personales.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2" name="Google Shape;152;p35"/>
          <p:cNvSpPr/>
          <p:nvPr/>
        </p:nvSpPr>
        <p:spPr>
          <a:xfrm>
            <a:off x="3487500" y="2091450"/>
            <a:ext cx="2119800" cy="960600"/>
          </a:xfrm>
          <a:prstGeom prst="wedgeRoundRectCallout">
            <a:avLst>
              <a:gd fmla="val -7877" name="adj1"/>
              <a:gd fmla="val 500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Nunito"/>
                <a:ea typeface="Nunito"/>
                <a:cs typeface="Nunito"/>
                <a:sym typeface="Nunito"/>
              </a:rPr>
              <a:t>Y aparentemente todos los compradores eran ladrones de identidad.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3" name="Google Shape;153;p35"/>
          <p:cNvSpPr/>
          <p:nvPr/>
        </p:nvSpPr>
        <p:spPr>
          <a:xfrm>
            <a:off x="7009800" y="3004025"/>
            <a:ext cx="540300" cy="360300"/>
          </a:xfrm>
          <a:prstGeom prst="wedgeRoundRectCallout">
            <a:avLst>
              <a:gd fmla="val -7877" name="adj1"/>
              <a:gd fmla="val 500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Nunito"/>
                <a:ea typeface="Nunito"/>
                <a:cs typeface="Nunito"/>
                <a:sym typeface="Nunito"/>
              </a:rPr>
              <a:t>Oh.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4" name="Google Shape;154;p35"/>
          <p:cNvSpPr/>
          <p:nvPr/>
        </p:nvSpPr>
        <p:spPr>
          <a:xfrm>
            <a:off x="6164650" y="2091450"/>
            <a:ext cx="2119800" cy="783900"/>
          </a:xfrm>
          <a:prstGeom prst="wedgeRoundRectCallout">
            <a:avLst>
              <a:gd fmla="val -7877" name="adj1"/>
              <a:gd fmla="val 500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Nunito"/>
                <a:ea typeface="Nunito"/>
                <a:cs typeface="Nunito"/>
                <a:sym typeface="Nunito"/>
              </a:rPr>
              <a:t>Eso es imposible. Comprobamos la identidad de todos los comprad...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75" y="1730019"/>
            <a:ext cx="8142051" cy="278753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6"/>
          <p:cNvSpPr txBox="1"/>
          <p:nvPr/>
        </p:nvSpPr>
        <p:spPr>
          <a:xfrm>
            <a:off x="718200" y="4807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Principio 7: Colegas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1" name="Google Shape;161;p36"/>
          <p:cNvSpPr txBox="1"/>
          <p:nvPr/>
        </p:nvSpPr>
        <p:spPr>
          <a:xfrm>
            <a:off x="718200" y="1171225"/>
            <a:ext cx="765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Los profesionales apoyarán y serán justos con sus colegas.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36"/>
          <p:cNvSpPr/>
          <p:nvPr/>
        </p:nvSpPr>
        <p:spPr>
          <a:xfrm>
            <a:off x="762500" y="2003100"/>
            <a:ext cx="2167800" cy="960600"/>
          </a:xfrm>
          <a:prstGeom prst="wedgeRoundRectCallout">
            <a:avLst>
              <a:gd fmla="val -20337" name="adj1"/>
              <a:gd fmla="val 50003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Nunito"/>
                <a:ea typeface="Nunito"/>
                <a:cs typeface="Nunito"/>
                <a:sym typeface="Nunito"/>
              </a:rPr>
              <a:t>Eres el primer empleado de la historia que no aprobó el curso de ética online.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3" name="Google Shape;163;p36"/>
          <p:cNvSpPr/>
          <p:nvPr/>
        </p:nvSpPr>
        <p:spPr>
          <a:xfrm>
            <a:off x="3487575" y="1914750"/>
            <a:ext cx="2119800" cy="1089300"/>
          </a:xfrm>
          <a:prstGeom prst="wedgeRoundRectCallout">
            <a:avLst>
              <a:gd fmla="val -7877" name="adj1"/>
              <a:gd fmla="val 500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Nunito"/>
                <a:ea typeface="Nunito"/>
                <a:cs typeface="Nunito"/>
                <a:sym typeface="Nunito"/>
              </a:rPr>
              <a:t>¡Protesto por el sistema de calificación! La ética es subjetiva. No hay respuestas correctas.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4" name="Google Shape;164;p36"/>
          <p:cNvSpPr/>
          <p:nvPr/>
        </p:nvSpPr>
        <p:spPr>
          <a:xfrm>
            <a:off x="7191975" y="2003100"/>
            <a:ext cx="1157400" cy="1304100"/>
          </a:xfrm>
          <a:prstGeom prst="wedgeRoundRectCallout">
            <a:avLst>
              <a:gd fmla="val -7877" name="adj1"/>
              <a:gd fmla="val 500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Nunito"/>
                <a:ea typeface="Nunito"/>
                <a:cs typeface="Nunito"/>
                <a:sym typeface="Nunito"/>
              </a:rPr>
              <a:t>Era difícil saber qué respuestas buscaban.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5" name="Google Shape;165;p36"/>
          <p:cNvSpPr/>
          <p:nvPr/>
        </p:nvSpPr>
        <p:spPr>
          <a:xfrm>
            <a:off x="6034575" y="1960675"/>
            <a:ext cx="1157400" cy="1612800"/>
          </a:xfrm>
          <a:prstGeom prst="wedgeRoundRectCallout">
            <a:avLst>
              <a:gd fmla="val -7877" name="adj1"/>
              <a:gd fmla="val 500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Nunito"/>
                <a:ea typeface="Nunito"/>
                <a:cs typeface="Nunito"/>
                <a:sym typeface="Nunito"/>
              </a:rPr>
              <a:t>Dijiste que matarías a un compañero de trabajo si supieras que no te pillarían.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200" y="2081850"/>
            <a:ext cx="8007300" cy="269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7"/>
          <p:cNvSpPr txBox="1"/>
          <p:nvPr/>
        </p:nvSpPr>
        <p:spPr>
          <a:xfrm>
            <a:off x="718200" y="4807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Principio 8: Personal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2" name="Google Shape;172;p37"/>
          <p:cNvSpPr txBox="1"/>
          <p:nvPr/>
        </p:nvSpPr>
        <p:spPr>
          <a:xfrm>
            <a:off x="718200" y="1171225"/>
            <a:ext cx="76584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Los profesionales participarán toda su vida en el aprendizaje relacionado con la práctica de su profesión y promoverán un enfoque ético en el desarrollo de ella.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37"/>
          <p:cNvSpPr/>
          <p:nvPr/>
        </p:nvSpPr>
        <p:spPr>
          <a:xfrm>
            <a:off x="817625" y="2286775"/>
            <a:ext cx="2314500" cy="855000"/>
          </a:xfrm>
          <a:prstGeom prst="wedgeRoundRectCallout">
            <a:avLst>
              <a:gd fmla="val -20337" name="adj1"/>
              <a:gd fmla="val 50003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Nunito"/>
                <a:ea typeface="Nunito"/>
                <a:cs typeface="Nunito"/>
                <a:sym typeface="Nunito"/>
              </a:rPr>
              <a:t>Añadimos un nuevo test de rendimiento, pero nos enteramos de que el propio test es defectuoso.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4" name="Google Shape;174;p37"/>
          <p:cNvSpPr/>
          <p:nvPr/>
        </p:nvSpPr>
        <p:spPr>
          <a:xfrm>
            <a:off x="3523450" y="2286775"/>
            <a:ext cx="2119800" cy="1167300"/>
          </a:xfrm>
          <a:prstGeom prst="wedgeRoundRectCallout">
            <a:avLst>
              <a:gd fmla="val -7877" name="adj1"/>
              <a:gd fmla="val 500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Nunito"/>
                <a:ea typeface="Nunito"/>
                <a:cs typeface="Nunito"/>
                <a:sym typeface="Nunito"/>
              </a:rPr>
              <a:t>Ahora nuestro producto no pasa nuestro propio test y nuestros clientes piden ver los resultados del test.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5" name="Google Shape;175;p37"/>
          <p:cNvSpPr/>
          <p:nvPr/>
        </p:nvSpPr>
        <p:spPr>
          <a:xfrm>
            <a:off x="7384875" y="2286775"/>
            <a:ext cx="991800" cy="1304100"/>
          </a:xfrm>
          <a:prstGeom prst="wedgeRoundRectCallout">
            <a:avLst>
              <a:gd fmla="val -7877" name="adj1"/>
              <a:gd fmla="val 500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Nunito"/>
                <a:ea typeface="Nunito"/>
                <a:cs typeface="Nunito"/>
                <a:sym typeface="Nunito"/>
              </a:rPr>
              <a:t>Ni siquiera sabía que los datos podían ser reales.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6" name="Google Shape;176;p37"/>
          <p:cNvSpPr/>
          <p:nvPr/>
        </p:nvSpPr>
        <p:spPr>
          <a:xfrm>
            <a:off x="6080475" y="2346425"/>
            <a:ext cx="1249200" cy="896400"/>
          </a:xfrm>
          <a:prstGeom prst="wedgeRoundRectCallout">
            <a:avLst>
              <a:gd fmla="val -7877" name="adj1"/>
              <a:gd fmla="val 500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Nunito"/>
                <a:ea typeface="Nunito"/>
                <a:cs typeface="Nunito"/>
                <a:sym typeface="Nunito"/>
              </a:rPr>
              <a:t>¿Tengo permiso para falsear los datos del test?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