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media/image29.png" ContentType="image/png"/>
  <Override PartName="/ppt/media/image24.png" ContentType="image/png"/>
  <Override PartName="/ppt/media/image3.png" ContentType="image/png"/>
  <Override PartName="/ppt/media/image26.png" ContentType="image/png"/>
  <Override PartName="/ppt/media/image27.png" ContentType="image/png"/>
  <Override PartName="/ppt/media/image4.png" ContentType="image/png"/>
  <Override PartName="/ppt/media/image10.png" ContentType="image/png"/>
  <Override PartName="/ppt/media/image1.jpeg" ContentType="image/jpeg"/>
  <Override PartName="/ppt/media/image7.png" ContentType="image/png"/>
  <Override PartName="/ppt/media/image8.png" ContentType="image/png"/>
  <Override PartName="/ppt/media/image13.png" ContentType="image/png"/>
  <Override PartName="/ppt/media/image12.png" ContentType="image/png"/>
  <Override PartName="/ppt/media/image9.png" ContentType="image/png"/>
  <Override PartName="/ppt/media/image11.png" ContentType="image/png"/>
  <Override PartName="/ppt/media/image30.png" ContentType="image/png"/>
  <Override PartName="/ppt/media/image5.png" ContentType="image/png"/>
  <Override PartName="/ppt/media/image28.png" ContentType="image/png"/>
  <Override PartName="/ppt/media/image31.png" ContentType="image/png"/>
  <Override PartName="/ppt/media/image2.png" ContentType="image/png"/>
  <Override PartName="/ppt/media/image25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6.jpeg" ContentType="image/jpeg"/>
  <Override PartName="/ppt/media/image18.png" ContentType="image/png"/>
  <Override PartName="/ppt/media/image20.png" ContentType="image/png"/>
  <Override PartName="/ppt/media/image19.png" ContentType="image/png"/>
  <Override PartName="/ppt/media/image21.png" ContentType="image/png"/>
  <Override PartName="/ppt/media/image22.png" ContentType="image/png"/>
  <Override PartName="/ppt/media/image23.png" ContentType="image/png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9144000" cy="51435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519360" y="988560"/>
            <a:ext cx="5237280" cy="28598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r>
              <a:rPr b="0" lang="es-AR" sz="50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AR" sz="5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" name="Google Shape;82;p28" descr=""/>
          <p:cNvPicPr/>
          <p:nvPr/>
        </p:nvPicPr>
        <p:blipFill>
          <a:blip r:embed="rId3"/>
          <a:srcRect l="5657" t="0" r="5648" b="0"/>
          <a:stretch/>
        </p:blipFill>
        <p:spPr>
          <a:xfrm>
            <a:off x="5888880" y="3624480"/>
            <a:ext cx="2675520" cy="1117440"/>
          </a:xfrm>
          <a:prstGeom prst="rect">
            <a:avLst/>
          </a:prstGeom>
          <a:ln w="0">
            <a:noFill/>
          </a:ln>
        </p:spPr>
      </p:pic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AR" sz="14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AR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AR" sz="14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AR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AR" sz="14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AR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AR" sz="14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AR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A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A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A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6;p1"/>
          <p:cNvSpPr/>
          <p:nvPr/>
        </p:nvSpPr>
        <p:spPr>
          <a:xfrm flipH="1" rot="10800000">
            <a:off x="-15480" y="4861080"/>
            <a:ext cx="9174960" cy="5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fcd8d6"/>
            </a:solidFill>
            <a:prstDash val="dot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Google Shape;7;p1"/>
          <p:cNvSpPr/>
          <p:nvPr/>
        </p:nvSpPr>
        <p:spPr>
          <a:xfrm>
            <a:off x="-15480" y="4856040"/>
            <a:ext cx="9174960" cy="331920"/>
          </a:xfrm>
          <a:prstGeom prst="rect">
            <a:avLst/>
          </a:prstGeom>
          <a:solidFill>
            <a:srgbClr val="ec183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Google Shape;8;p1"/>
          <p:cNvSpPr/>
          <p:nvPr/>
        </p:nvSpPr>
        <p:spPr>
          <a:xfrm>
            <a:off x="111600" y="4953600"/>
            <a:ext cx="2187720" cy="13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22680" bIns="2268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" sz="900" spc="-1" strike="noStrike">
                <a:solidFill>
                  <a:srgbClr val="ffffff"/>
                </a:solidFill>
                <a:latin typeface="Open Sans"/>
                <a:ea typeface="Open Sans"/>
              </a:rPr>
              <a:t>Actividad integradora</a:t>
            </a:r>
            <a:endParaRPr b="0" lang="es-AR" sz="900" spc="-1" strike="noStrike">
              <a:latin typeface="Arial"/>
            </a:endParaRPr>
          </a:p>
        </p:txBody>
      </p:sp>
      <p:pic>
        <p:nvPicPr>
          <p:cNvPr id="42" name="Google Shape;9;p1" descr=""/>
          <p:cNvPicPr/>
          <p:nvPr/>
        </p:nvPicPr>
        <p:blipFill>
          <a:blip r:embed="rId2"/>
          <a:stretch/>
        </p:blipFill>
        <p:spPr>
          <a:xfrm>
            <a:off x="8074080" y="4930920"/>
            <a:ext cx="764280" cy="181800"/>
          </a:xfrm>
          <a:prstGeom prst="rect">
            <a:avLst/>
          </a:prstGeom>
          <a:ln w="0">
            <a:noFill/>
          </a:ln>
        </p:spPr>
      </p:pic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r>
              <a:rPr b="0" lang="es-AR" sz="14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4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AR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4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AR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4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AR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4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AR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4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AR" sz="14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4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AR" sz="14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4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6;p1"/>
          <p:cNvSpPr/>
          <p:nvPr/>
        </p:nvSpPr>
        <p:spPr>
          <a:xfrm flipH="1" rot="10800000">
            <a:off x="-15480" y="4861080"/>
            <a:ext cx="9174960" cy="5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fcd8d6"/>
            </a:solidFill>
            <a:prstDash val="dot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Google Shape;7;p1"/>
          <p:cNvSpPr/>
          <p:nvPr/>
        </p:nvSpPr>
        <p:spPr>
          <a:xfrm>
            <a:off x="-15480" y="4856040"/>
            <a:ext cx="9174960" cy="331920"/>
          </a:xfrm>
          <a:prstGeom prst="rect">
            <a:avLst/>
          </a:prstGeom>
          <a:solidFill>
            <a:srgbClr val="ec183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Google Shape;8;p1"/>
          <p:cNvSpPr/>
          <p:nvPr/>
        </p:nvSpPr>
        <p:spPr>
          <a:xfrm>
            <a:off x="111600" y="4953600"/>
            <a:ext cx="2187720" cy="13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22680" bIns="2268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" sz="900" spc="-1" strike="noStrike">
                <a:solidFill>
                  <a:srgbClr val="ffffff"/>
                </a:solidFill>
                <a:latin typeface="Open Sans"/>
                <a:ea typeface="Open Sans"/>
              </a:rPr>
              <a:t>Actividad integradora</a:t>
            </a:r>
            <a:endParaRPr b="0" lang="es-AR" sz="900" spc="-1" strike="noStrike">
              <a:latin typeface="Arial"/>
            </a:endParaRPr>
          </a:p>
        </p:txBody>
      </p:sp>
      <p:pic>
        <p:nvPicPr>
          <p:cNvPr id="84" name="Google Shape;9;p1" descr=""/>
          <p:cNvPicPr/>
          <p:nvPr/>
        </p:nvPicPr>
        <p:blipFill>
          <a:blip r:embed="rId2"/>
          <a:stretch/>
        </p:blipFill>
        <p:spPr>
          <a:xfrm>
            <a:off x="8074080" y="4930920"/>
            <a:ext cx="764280" cy="181800"/>
          </a:xfrm>
          <a:prstGeom prst="rect">
            <a:avLst/>
          </a:prstGeom>
          <a:ln w="0">
            <a:noFill/>
          </a:ln>
        </p:spPr>
      </p:pic>
      <p:sp>
        <p:nvSpPr>
          <p:cNvPr id="85" name="Google Shape;41;p13"/>
          <p:cNvSpPr/>
          <p:nvPr/>
        </p:nvSpPr>
        <p:spPr>
          <a:xfrm>
            <a:off x="-149040" y="-94680"/>
            <a:ext cx="9488160" cy="5359680"/>
          </a:xfrm>
          <a:prstGeom prst="rect">
            <a:avLst/>
          </a:prstGeom>
          <a:solidFill>
            <a:srgbClr val="33383c"/>
          </a:solidFill>
          <a:ln w="9525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86" name="Google Shape;42;p13" descr=""/>
          <p:cNvPicPr/>
          <p:nvPr/>
        </p:nvPicPr>
        <p:blipFill>
          <a:blip r:embed="rId3"/>
          <a:stretch/>
        </p:blipFill>
        <p:spPr>
          <a:xfrm>
            <a:off x="3241800" y="2367360"/>
            <a:ext cx="2355480" cy="561240"/>
          </a:xfrm>
          <a:prstGeom prst="rect">
            <a:avLst/>
          </a:prstGeom>
          <a:ln w="0">
            <a:noFill/>
          </a:ln>
        </p:spPr>
      </p:pic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s-AR" sz="14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4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AR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4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AR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4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AR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4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AR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A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A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A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4.png"/><Relationship Id="rId3" Type="http://schemas.openxmlformats.org/officeDocument/2006/relationships/image" Target="../media/image25.png"/><Relationship Id="rId4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image" Target="../media/image27.png"/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Relationship Id="rId6" Type="http://schemas.openxmlformats.org/officeDocument/2006/relationships/image" Target="../media/image31.png"/><Relationship Id="rId7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87;p29"/>
          <p:cNvSpPr/>
          <p:nvPr/>
        </p:nvSpPr>
        <p:spPr>
          <a:xfrm>
            <a:off x="1638720" y="1536120"/>
            <a:ext cx="7031160" cy="1585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s" sz="4600" spc="-1" strike="noStrike">
                <a:solidFill>
                  <a:srgbClr val="ffffff"/>
                </a:solidFill>
                <a:latin typeface="Rajdhani"/>
                <a:ea typeface="Rajdhani"/>
              </a:rPr>
              <a:t>Actividad</a:t>
            </a:r>
            <a:endParaRPr b="0" lang="es-AR" sz="4600" spc="-1" strike="noStrike">
              <a:latin typeface="Arial"/>
            </a:endParaRPr>
          </a:p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s" sz="4600" spc="-1" strike="noStrike">
                <a:solidFill>
                  <a:srgbClr val="ffffff"/>
                </a:solidFill>
                <a:latin typeface="Rajdhani"/>
                <a:ea typeface="Rajdhani"/>
              </a:rPr>
              <a:t>integradora</a:t>
            </a:r>
            <a:endParaRPr b="0" lang="es-AR" sz="4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92;p30"/>
          <p:cNvSpPr/>
          <p:nvPr/>
        </p:nvSpPr>
        <p:spPr>
          <a:xfrm>
            <a:off x="757800" y="1326960"/>
            <a:ext cx="3932640" cy="330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>
              <a:lnSpc>
                <a:spcPct val="115000"/>
              </a:lnSpc>
              <a:spcBef>
                <a:spcPts val="601"/>
              </a:spcBef>
              <a:buNone/>
              <a:tabLst>
                <a:tab algn="l" pos="0"/>
              </a:tabLst>
            </a:pPr>
            <a:endParaRPr b="0" lang="es-AR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s" sz="1500" spc="-1" strike="noStrike">
                <a:solidFill>
                  <a:srgbClr val="000000"/>
                </a:solidFill>
                <a:latin typeface="Open Sans SemiBold"/>
                <a:ea typeface="Open Sans SemiBold"/>
              </a:rPr>
              <a:t>Vamos a aplicar mucho de lo aprendido en esta semana.</a:t>
            </a:r>
            <a:endParaRPr b="0" lang="es-AR" sz="1500" spc="-1" strike="noStrike"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endParaRPr b="0" lang="es-AR" sz="1500" spc="-1" strike="noStrike"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s" sz="1500" spc="-1" strike="noStrike">
                <a:solidFill>
                  <a:srgbClr val="000000"/>
                </a:solidFill>
                <a:latin typeface="Open Sans Light"/>
                <a:ea typeface="Open Sans Light"/>
              </a:rPr>
              <a:t>Para esto cada mesa de trabajo deberá investigar qué puerto —o puertos— utilizan las siguientes aplicaciones. Además, deberán agregar tres aplicaciones más.</a:t>
            </a:r>
            <a:br/>
            <a:endParaRPr b="0" lang="es-AR" sz="1500" spc="-1" strike="noStrike"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endParaRPr b="0" lang="es-AR" sz="1500" spc="-1" strike="noStrike"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endParaRPr b="0" lang="es-AR" sz="1500" spc="-1" strike="noStrike"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endParaRPr b="0" lang="es-AR" sz="1500" spc="-1" strike="noStrike"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endParaRPr b="0" lang="es-AR" sz="1500" spc="-1" strike="noStrike">
              <a:latin typeface="Arial"/>
            </a:endParaRPr>
          </a:p>
        </p:txBody>
      </p:sp>
      <p:sp>
        <p:nvSpPr>
          <p:cNvPr id="127" name="Google Shape;93;p30"/>
          <p:cNvSpPr/>
          <p:nvPr/>
        </p:nvSpPr>
        <p:spPr>
          <a:xfrm>
            <a:off x="757800" y="607320"/>
            <a:ext cx="5451120" cy="62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b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s" sz="3000" spc="-1" strike="noStrike">
                <a:solidFill>
                  <a:srgbClr val="ec183f"/>
                </a:solidFill>
                <a:latin typeface="Rajdhani"/>
                <a:ea typeface="Rajdhani"/>
              </a:rPr>
              <a:t>Consigna para trabajo en clase</a:t>
            </a:r>
            <a:endParaRPr b="0" lang="es-AR" sz="3000" spc="-1" strike="noStrike">
              <a:latin typeface="Arial"/>
            </a:endParaRPr>
          </a:p>
        </p:txBody>
      </p:sp>
      <p:pic>
        <p:nvPicPr>
          <p:cNvPr id="128" name="Google Shape;94;p30" descr=""/>
          <p:cNvPicPr/>
          <p:nvPr/>
        </p:nvPicPr>
        <p:blipFill>
          <a:blip r:embed="rId1"/>
          <a:stretch/>
        </p:blipFill>
        <p:spPr>
          <a:xfrm>
            <a:off x="5143680" y="1442880"/>
            <a:ext cx="2975040" cy="2975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9" name="Google Shape;99;p31"/>
          <p:cNvGraphicFramePr/>
          <p:nvPr/>
        </p:nvGraphicFramePr>
        <p:xfrm>
          <a:off x="897480" y="1560960"/>
          <a:ext cx="7238520" cy="2748960"/>
        </p:xfrm>
        <a:graphic>
          <a:graphicData uri="http://schemas.openxmlformats.org/drawingml/2006/table">
            <a:tbl>
              <a:tblPr/>
              <a:tblGrid>
                <a:gridCol w="1809720"/>
                <a:gridCol w="1809720"/>
                <a:gridCol w="1809720"/>
                <a:gridCol w="1809720"/>
              </a:tblGrid>
              <a:tr h="1374480">
                <a:tc>
                  <a:tcPr anchor="t" marL="91080" marR="91080">
                    <a:lnL w="38160">
                      <a:solidFill>
                        <a:srgbClr val="434343"/>
                      </a:solidFill>
                    </a:lnL>
                    <a:lnR w="38160">
                      <a:solidFill>
                        <a:srgbClr val="9e9e9e"/>
                      </a:solidFill>
                    </a:lnR>
                    <a:lnT w="76320">
                      <a:solidFill>
                        <a:srgbClr val="434343"/>
                      </a:solidFill>
                    </a:lnT>
                    <a:lnB w="38160">
                      <a:solidFill>
                        <a:srgbClr val="434343"/>
                      </a:solidFill>
                    </a:lnB>
                    <a:noFill/>
                  </a:tcPr>
                </a:tc>
                <a:tc>
                  <a:tcPr anchor="t" marL="91080" marR="91080">
                    <a:lnL w="38160">
                      <a:solidFill>
                        <a:srgbClr val="9e9e9e"/>
                      </a:solidFill>
                    </a:lnL>
                    <a:lnR w="38160">
                      <a:solidFill>
                        <a:srgbClr val="9e9e9e"/>
                      </a:solidFill>
                    </a:lnR>
                    <a:lnT w="76320">
                      <a:solidFill>
                        <a:srgbClr val="434343"/>
                      </a:solidFill>
                    </a:lnT>
                    <a:lnB w="38160">
                      <a:solidFill>
                        <a:srgbClr val="434343"/>
                      </a:solidFill>
                    </a:lnB>
                    <a:noFill/>
                  </a:tcPr>
                </a:tc>
                <a:tc>
                  <a:tcPr anchor="t" marL="91080" marR="91080">
                    <a:lnL w="38160">
                      <a:solidFill>
                        <a:srgbClr val="9e9e9e"/>
                      </a:solidFill>
                    </a:lnL>
                    <a:lnR w="38160">
                      <a:solidFill>
                        <a:srgbClr val="9e9e9e"/>
                      </a:solidFill>
                    </a:lnR>
                    <a:lnT w="76320">
                      <a:solidFill>
                        <a:srgbClr val="434343"/>
                      </a:solidFill>
                    </a:lnT>
                    <a:lnB w="38160">
                      <a:solidFill>
                        <a:srgbClr val="434343"/>
                      </a:solidFill>
                    </a:lnB>
                    <a:noFill/>
                  </a:tcPr>
                </a:tc>
                <a:tc>
                  <a:tcPr anchor="t" marL="91080" marR="91080">
                    <a:lnL w="38160">
                      <a:solidFill>
                        <a:srgbClr val="9e9e9e"/>
                      </a:solidFill>
                    </a:lnL>
                    <a:lnR w="38160">
                      <a:solidFill>
                        <a:srgbClr val="434343"/>
                      </a:solidFill>
                    </a:lnR>
                    <a:lnT w="76320">
                      <a:solidFill>
                        <a:srgbClr val="434343"/>
                      </a:solidFill>
                    </a:lnT>
                    <a:lnB w="38160">
                      <a:solidFill>
                        <a:srgbClr val="434343"/>
                      </a:solidFill>
                    </a:lnB>
                    <a:noFill/>
                  </a:tcPr>
                </a:tc>
              </a:tr>
              <a:tr h="1374480">
                <a:tc>
                  <a:txBody>
                    <a:bodyPr lIns="91080" rIns="91080" tIns="91080" bIns="910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s" sz="1600" spc="-1" strike="noStrike">
                          <a:solidFill>
                            <a:srgbClr val="434343"/>
                          </a:solidFill>
                          <a:latin typeface="Rajdhani"/>
                          <a:ea typeface="Rajdhani"/>
                        </a:rPr>
                        <a:t>Zoom</a:t>
                      </a:r>
                      <a:endParaRPr b="0" lang="es-AR" sz="16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s-AR" sz="16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s" sz="1600" spc="-1" strike="noStrike">
                          <a:solidFill>
                            <a:srgbClr val="434343"/>
                          </a:solidFill>
                          <a:latin typeface="Rajdhani"/>
                          <a:ea typeface="Rajdhani"/>
                        </a:rPr>
                        <a:t>TCP 80, 443, 8801, 8802</a:t>
                      </a:r>
                      <a:endParaRPr b="0" lang="es-AR" sz="16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s" sz="1600" spc="-1" strike="noStrike">
                          <a:solidFill>
                            <a:srgbClr val="434343"/>
                          </a:solidFill>
                          <a:latin typeface="Rajdhani"/>
                          <a:ea typeface="Rajdhani"/>
                        </a:rPr>
                        <a:t>UDP 3478, 3479, 8801, 8802</a:t>
                      </a:r>
                      <a:endParaRPr b="0" lang="es-AR" sz="1600" spc="-1" strike="noStrike">
                        <a:latin typeface="Arial"/>
                      </a:endParaRPr>
                    </a:p>
                  </a:txBody>
                  <a:tcPr anchor="t" marL="91080" marR="91080">
                    <a:lnL w="38160">
                      <a:solidFill>
                        <a:srgbClr val="434343"/>
                      </a:solidFill>
                    </a:lnL>
                    <a:lnR w="38160">
                      <a:solidFill>
                        <a:srgbClr val="9e9e9e"/>
                      </a:solidFill>
                    </a:lnR>
                    <a:lnT w="38160">
                      <a:solidFill>
                        <a:srgbClr val="434343"/>
                      </a:solidFill>
                    </a:lnT>
                    <a:lnB w="76320">
                      <a:solidFill>
                        <a:srgbClr val="434343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s" sz="1600" spc="-1" strike="noStrike">
                          <a:solidFill>
                            <a:srgbClr val="434343"/>
                          </a:solidFill>
                          <a:latin typeface="Rajdhani"/>
                          <a:ea typeface="Rajdhani"/>
                        </a:rPr>
                        <a:t>Discord</a:t>
                      </a:r>
                      <a:endParaRPr b="0" lang="es-AR" sz="16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s-AR" sz="16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s" sz="1600" spc="-1" strike="noStrike">
                          <a:solidFill>
                            <a:srgbClr val="434343"/>
                          </a:solidFill>
                          <a:latin typeface="Rajdhani"/>
                          <a:ea typeface="Rajdhani"/>
                        </a:rPr>
                        <a:t>TCP 443, 6463</a:t>
                      </a:r>
                      <a:endParaRPr b="0" lang="es-AR" sz="16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s" sz="1600" spc="-1" strike="noStrike">
                          <a:solidFill>
                            <a:srgbClr val="434343"/>
                          </a:solidFill>
                          <a:latin typeface="Rajdhani"/>
                          <a:ea typeface="Rajdhani"/>
                        </a:rPr>
                        <a:t>UPD 6457-6453 </a:t>
                      </a:r>
                      <a:endParaRPr b="0" lang="es-AR" sz="1600" spc="-1" strike="noStrike">
                        <a:latin typeface="Arial"/>
                      </a:endParaRPr>
                    </a:p>
                  </a:txBody>
                  <a:tcPr anchor="t" marL="91080" marR="91080">
                    <a:lnL w="38160">
                      <a:solidFill>
                        <a:srgbClr val="9e9e9e"/>
                      </a:solidFill>
                    </a:lnL>
                    <a:lnR w="38160">
                      <a:solidFill>
                        <a:srgbClr val="9e9e9e"/>
                      </a:solidFill>
                    </a:lnR>
                    <a:lnT w="38160">
                      <a:solidFill>
                        <a:srgbClr val="434343"/>
                      </a:solidFill>
                    </a:lnT>
                    <a:lnB w="76320">
                      <a:solidFill>
                        <a:srgbClr val="434343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s" sz="1600" spc="-1" strike="noStrike">
                          <a:solidFill>
                            <a:srgbClr val="434343"/>
                          </a:solidFill>
                          <a:latin typeface="Rajdhani"/>
                          <a:ea typeface="Rajdhani"/>
                        </a:rPr>
                        <a:t>Google Meet</a:t>
                      </a:r>
                      <a:endParaRPr b="0" lang="es-AR" sz="16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s-AR" sz="16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s" sz="1600" spc="-1" strike="noStrike">
                          <a:solidFill>
                            <a:srgbClr val="434343"/>
                          </a:solidFill>
                          <a:latin typeface="Rajdhani"/>
                          <a:ea typeface="Rajdhani"/>
                        </a:rPr>
                        <a:t>UDP / TCP 443</a:t>
                      </a:r>
                      <a:endParaRPr b="0" lang="es-AR" sz="1600" spc="-1" strike="noStrike">
                        <a:latin typeface="Arial"/>
                      </a:endParaRPr>
                    </a:p>
                  </a:txBody>
                  <a:tcPr anchor="t" marL="91080" marR="91080">
                    <a:lnL w="38160">
                      <a:solidFill>
                        <a:srgbClr val="9e9e9e"/>
                      </a:solidFill>
                    </a:lnL>
                    <a:lnR w="38160">
                      <a:solidFill>
                        <a:srgbClr val="9e9e9e"/>
                      </a:solidFill>
                    </a:lnR>
                    <a:lnT w="38160">
                      <a:solidFill>
                        <a:srgbClr val="434343"/>
                      </a:solidFill>
                    </a:lnT>
                    <a:lnB w="76320">
                      <a:solidFill>
                        <a:srgbClr val="434343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s" sz="1600" spc="-1" strike="noStrike">
                          <a:solidFill>
                            <a:srgbClr val="434343"/>
                          </a:solidFill>
                          <a:latin typeface="Rajdhani"/>
                          <a:ea typeface="Rajdhani"/>
                        </a:rPr>
                        <a:t>WhatsApp Web</a:t>
                      </a:r>
                      <a:endParaRPr b="0" lang="es-AR" sz="16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s-AR" sz="16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s" sz="1600" spc="-1" strike="noStrike">
                          <a:solidFill>
                            <a:srgbClr val="434343"/>
                          </a:solidFill>
                          <a:latin typeface="Rajdhani"/>
                          <a:ea typeface="Rajdhani"/>
                        </a:rPr>
                        <a:t>TCP 5222, 5223,5228,5242 </a:t>
                      </a:r>
                      <a:endParaRPr b="0" lang="es-AR" sz="16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s-AR" sz="1600" spc="-1" strike="noStrike">
                        <a:latin typeface="Arial"/>
                      </a:endParaRPr>
                    </a:p>
                  </a:txBody>
                  <a:tcPr anchor="t" marL="91080" marR="91080">
                    <a:lnL w="38160">
                      <a:solidFill>
                        <a:srgbClr val="9e9e9e"/>
                      </a:solidFill>
                    </a:lnL>
                    <a:lnR w="38160">
                      <a:solidFill>
                        <a:srgbClr val="434343"/>
                      </a:solidFill>
                    </a:lnR>
                    <a:lnT w="38160">
                      <a:solidFill>
                        <a:srgbClr val="434343"/>
                      </a:solidFill>
                    </a:lnT>
                    <a:lnB w="76320">
                      <a:solidFill>
                        <a:srgbClr val="434343"/>
                      </a:solidFill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pic>
        <p:nvPicPr>
          <p:cNvPr id="130" name="Google Shape;100;p31" descr=""/>
          <p:cNvPicPr/>
          <p:nvPr/>
        </p:nvPicPr>
        <p:blipFill>
          <a:blip r:embed="rId1"/>
          <a:stretch/>
        </p:blipFill>
        <p:spPr>
          <a:xfrm>
            <a:off x="1332720" y="1810440"/>
            <a:ext cx="924480" cy="924480"/>
          </a:xfrm>
          <a:prstGeom prst="rect">
            <a:avLst/>
          </a:prstGeom>
          <a:ln w="0">
            <a:noFill/>
          </a:ln>
        </p:spPr>
      </p:pic>
      <p:pic>
        <p:nvPicPr>
          <p:cNvPr id="131" name="Google Shape;101;p31" descr=""/>
          <p:cNvPicPr/>
          <p:nvPr/>
        </p:nvPicPr>
        <p:blipFill>
          <a:blip r:embed="rId2"/>
          <a:stretch/>
        </p:blipFill>
        <p:spPr>
          <a:xfrm>
            <a:off x="3210120" y="1857600"/>
            <a:ext cx="829800" cy="829800"/>
          </a:xfrm>
          <a:prstGeom prst="rect">
            <a:avLst/>
          </a:prstGeom>
          <a:ln w="0">
            <a:noFill/>
          </a:ln>
        </p:spPr>
      </p:pic>
      <p:pic>
        <p:nvPicPr>
          <p:cNvPr id="132" name="Google Shape;102;p31" descr=""/>
          <p:cNvPicPr/>
          <p:nvPr/>
        </p:nvPicPr>
        <p:blipFill>
          <a:blip r:embed="rId3"/>
          <a:stretch/>
        </p:blipFill>
        <p:spPr>
          <a:xfrm>
            <a:off x="4947480" y="1810440"/>
            <a:ext cx="924480" cy="924480"/>
          </a:xfrm>
          <a:prstGeom prst="rect">
            <a:avLst/>
          </a:prstGeom>
          <a:ln w="0">
            <a:noFill/>
          </a:ln>
        </p:spPr>
      </p:pic>
      <p:pic>
        <p:nvPicPr>
          <p:cNvPr id="133" name="Google Shape;103;p31" descr=""/>
          <p:cNvPicPr/>
          <p:nvPr/>
        </p:nvPicPr>
        <p:blipFill>
          <a:blip r:embed="rId4"/>
          <a:stretch/>
        </p:blipFill>
        <p:spPr>
          <a:xfrm>
            <a:off x="6778800" y="1768680"/>
            <a:ext cx="1004760" cy="1008360"/>
          </a:xfrm>
          <a:prstGeom prst="rect">
            <a:avLst/>
          </a:prstGeom>
          <a:ln w="0">
            <a:noFill/>
          </a:ln>
        </p:spPr>
      </p:pic>
      <p:sp>
        <p:nvSpPr>
          <p:cNvPr id="134" name="Google Shape;104;p31"/>
          <p:cNvSpPr/>
          <p:nvPr/>
        </p:nvSpPr>
        <p:spPr>
          <a:xfrm>
            <a:off x="757800" y="607320"/>
            <a:ext cx="5451120" cy="62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b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s" sz="3000" spc="-1" strike="noStrike">
                <a:solidFill>
                  <a:srgbClr val="ec183f"/>
                </a:solidFill>
                <a:latin typeface="Rajdhani"/>
                <a:ea typeface="Rajdhani"/>
              </a:rPr>
              <a:t>Aplicaciones a investigar</a:t>
            </a:r>
            <a:endParaRPr b="0" lang="es-AR" sz="3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09;p32" descr=""/>
          <p:cNvPicPr/>
          <p:nvPr/>
        </p:nvPicPr>
        <p:blipFill>
          <a:blip r:embed="rId1"/>
          <a:stretch/>
        </p:blipFill>
        <p:spPr>
          <a:xfrm>
            <a:off x="1090080" y="1959120"/>
            <a:ext cx="1409760" cy="627120"/>
          </a:xfrm>
          <a:prstGeom prst="rect">
            <a:avLst/>
          </a:prstGeom>
          <a:ln w="0">
            <a:noFill/>
          </a:ln>
        </p:spPr>
      </p:pic>
      <p:pic>
        <p:nvPicPr>
          <p:cNvPr id="136" name="Google Shape;110;p32" descr=""/>
          <p:cNvPicPr/>
          <p:nvPr/>
        </p:nvPicPr>
        <p:blipFill>
          <a:blip r:embed="rId2"/>
          <a:stretch/>
        </p:blipFill>
        <p:spPr>
          <a:xfrm>
            <a:off x="2919960" y="1816200"/>
            <a:ext cx="1409760" cy="911880"/>
          </a:xfrm>
          <a:prstGeom prst="rect">
            <a:avLst/>
          </a:prstGeom>
          <a:ln w="0">
            <a:noFill/>
          </a:ln>
        </p:spPr>
      </p:pic>
      <p:pic>
        <p:nvPicPr>
          <p:cNvPr id="137" name="Google Shape;111;p32" descr=""/>
          <p:cNvPicPr/>
          <p:nvPr/>
        </p:nvPicPr>
        <p:blipFill>
          <a:blip r:embed="rId3"/>
          <a:stretch/>
        </p:blipFill>
        <p:spPr>
          <a:xfrm>
            <a:off x="4706280" y="1779840"/>
            <a:ext cx="1409760" cy="985680"/>
          </a:xfrm>
          <a:prstGeom prst="rect">
            <a:avLst/>
          </a:prstGeom>
          <a:ln w="0">
            <a:noFill/>
          </a:ln>
        </p:spPr>
      </p:pic>
      <p:pic>
        <p:nvPicPr>
          <p:cNvPr id="138" name="Google Shape;112;p32" descr=""/>
          <p:cNvPicPr/>
          <p:nvPr/>
        </p:nvPicPr>
        <p:blipFill>
          <a:blip r:embed="rId4"/>
          <a:stretch/>
        </p:blipFill>
        <p:spPr>
          <a:xfrm>
            <a:off x="6579720" y="1707840"/>
            <a:ext cx="1324800" cy="1129680"/>
          </a:xfrm>
          <a:prstGeom prst="rect">
            <a:avLst/>
          </a:prstGeom>
          <a:ln w="0">
            <a:noFill/>
          </a:ln>
        </p:spPr>
      </p:pic>
      <p:graphicFrame>
        <p:nvGraphicFramePr>
          <p:cNvPr id="139" name="Google Shape;113;p32"/>
          <p:cNvGraphicFramePr/>
          <p:nvPr/>
        </p:nvGraphicFramePr>
        <p:xfrm>
          <a:off x="897480" y="1560960"/>
          <a:ext cx="7238520" cy="2748960"/>
        </p:xfrm>
        <a:graphic>
          <a:graphicData uri="http://schemas.openxmlformats.org/drawingml/2006/table">
            <a:tbl>
              <a:tblPr/>
              <a:tblGrid>
                <a:gridCol w="1809720"/>
                <a:gridCol w="1809720"/>
                <a:gridCol w="1809720"/>
                <a:gridCol w="1809720"/>
              </a:tblGrid>
              <a:tr h="1374480">
                <a:tc>
                  <a:tcPr anchor="t" marL="91080" marR="91080">
                    <a:lnL w="38160">
                      <a:solidFill>
                        <a:srgbClr val="434343"/>
                      </a:solidFill>
                    </a:lnL>
                    <a:lnR w="38160">
                      <a:solidFill>
                        <a:srgbClr val="9e9e9e"/>
                      </a:solidFill>
                    </a:lnR>
                    <a:lnT w="76320">
                      <a:solidFill>
                        <a:srgbClr val="434343"/>
                      </a:solidFill>
                    </a:lnT>
                    <a:lnB w="38160">
                      <a:solidFill>
                        <a:srgbClr val="434343"/>
                      </a:solidFill>
                    </a:lnB>
                    <a:noFill/>
                  </a:tcPr>
                </a:tc>
                <a:tc>
                  <a:tcPr anchor="t" marL="91080" marR="91080">
                    <a:lnL w="38160">
                      <a:solidFill>
                        <a:srgbClr val="9e9e9e"/>
                      </a:solidFill>
                    </a:lnL>
                    <a:lnR w="38160">
                      <a:solidFill>
                        <a:srgbClr val="9e9e9e"/>
                      </a:solidFill>
                    </a:lnR>
                    <a:lnT w="76320">
                      <a:solidFill>
                        <a:srgbClr val="434343"/>
                      </a:solidFill>
                    </a:lnT>
                    <a:lnB w="38160">
                      <a:solidFill>
                        <a:srgbClr val="434343"/>
                      </a:solidFill>
                    </a:lnB>
                    <a:noFill/>
                  </a:tcPr>
                </a:tc>
                <a:tc>
                  <a:tcPr anchor="t" marL="91080" marR="91080">
                    <a:lnL w="38160">
                      <a:solidFill>
                        <a:srgbClr val="9e9e9e"/>
                      </a:solidFill>
                    </a:lnL>
                    <a:lnR w="38160">
                      <a:solidFill>
                        <a:srgbClr val="9e9e9e"/>
                      </a:solidFill>
                    </a:lnR>
                    <a:lnT w="76320">
                      <a:solidFill>
                        <a:srgbClr val="434343"/>
                      </a:solidFill>
                    </a:lnT>
                    <a:lnB w="38160">
                      <a:solidFill>
                        <a:srgbClr val="434343"/>
                      </a:solidFill>
                    </a:lnB>
                    <a:noFill/>
                  </a:tcPr>
                </a:tc>
                <a:tc>
                  <a:tcPr anchor="t" marL="91080" marR="91080">
                    <a:lnL w="38160">
                      <a:solidFill>
                        <a:srgbClr val="9e9e9e"/>
                      </a:solidFill>
                    </a:lnL>
                    <a:lnR w="38160">
                      <a:solidFill>
                        <a:srgbClr val="434343"/>
                      </a:solidFill>
                    </a:lnR>
                    <a:lnT w="76320">
                      <a:solidFill>
                        <a:srgbClr val="434343"/>
                      </a:solidFill>
                    </a:lnT>
                    <a:lnB w="38160">
                      <a:solidFill>
                        <a:srgbClr val="434343"/>
                      </a:solidFill>
                    </a:lnB>
                    <a:noFill/>
                  </a:tcPr>
                </a:tc>
              </a:tr>
              <a:tr h="1374480">
                <a:tc>
                  <a:txBody>
                    <a:bodyPr lIns="91080" rIns="91080" tIns="91080" bIns="910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s" sz="1600" spc="-1" strike="noStrike">
                          <a:solidFill>
                            <a:srgbClr val="434343"/>
                          </a:solidFill>
                          <a:latin typeface="Rajdhani"/>
                          <a:ea typeface="Rajdhani"/>
                        </a:rPr>
                        <a:t>MySQL</a:t>
                      </a:r>
                      <a:endParaRPr b="0" lang="es-AR" sz="16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s-AR" sz="16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s" sz="1600" spc="-1" strike="noStrike">
                          <a:solidFill>
                            <a:srgbClr val="434343"/>
                          </a:solidFill>
                          <a:latin typeface="Rajdhani"/>
                          <a:ea typeface="Rajdhani"/>
                        </a:rPr>
                        <a:t>TCP 3306</a:t>
                      </a:r>
                      <a:endParaRPr b="0" lang="es-AR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15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s-AR" sz="1600" spc="-1" strike="noStrike">
                        <a:latin typeface="Arial"/>
                      </a:endParaRPr>
                    </a:p>
                  </a:txBody>
                  <a:tcPr anchor="t" marL="91080" marR="91080">
                    <a:lnL w="38160">
                      <a:solidFill>
                        <a:srgbClr val="434343"/>
                      </a:solidFill>
                    </a:lnL>
                    <a:lnR w="38160">
                      <a:solidFill>
                        <a:srgbClr val="9e9e9e"/>
                      </a:solidFill>
                    </a:lnR>
                    <a:lnT w="38160">
                      <a:solidFill>
                        <a:srgbClr val="434343"/>
                      </a:solidFill>
                    </a:lnT>
                    <a:lnB w="76320">
                      <a:solidFill>
                        <a:srgbClr val="434343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s" sz="1600" spc="-1" strike="noStrike">
                          <a:solidFill>
                            <a:srgbClr val="434343"/>
                          </a:solidFill>
                          <a:latin typeface="Rajdhani"/>
                          <a:ea typeface="Rajdhani"/>
                        </a:rPr>
                        <a:t>Git</a:t>
                      </a:r>
                      <a:endParaRPr b="0" lang="es-AR" sz="16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s-AR" sz="16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s" sz="1600" spc="-1" strike="noStrike">
                          <a:solidFill>
                            <a:srgbClr val="434343"/>
                          </a:solidFill>
                          <a:latin typeface="Rajdhani"/>
                          <a:ea typeface="Rajdhani"/>
                        </a:rPr>
                        <a:t>9418</a:t>
                      </a:r>
                      <a:endParaRPr b="0" lang="es-AR" sz="1600" spc="-1" strike="noStrike">
                        <a:latin typeface="Arial"/>
                      </a:endParaRPr>
                    </a:p>
                  </a:txBody>
                  <a:tcPr anchor="t" marL="91080" marR="91080">
                    <a:lnL w="38160">
                      <a:solidFill>
                        <a:srgbClr val="9e9e9e"/>
                      </a:solidFill>
                    </a:lnL>
                    <a:lnR w="38160">
                      <a:solidFill>
                        <a:srgbClr val="9e9e9e"/>
                      </a:solidFill>
                    </a:lnR>
                    <a:lnT w="38160">
                      <a:solidFill>
                        <a:srgbClr val="434343"/>
                      </a:solidFill>
                    </a:lnT>
                    <a:lnB w="76320">
                      <a:solidFill>
                        <a:srgbClr val="434343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s" sz="1600" spc="-1" strike="noStrike">
                          <a:solidFill>
                            <a:srgbClr val="000000"/>
                          </a:solidFill>
                          <a:latin typeface="Rajdhani"/>
                          <a:ea typeface="Rajdhani"/>
                        </a:rPr>
                        <a:t>Secure Sockets Layer (SSL)</a:t>
                      </a:r>
                      <a:endParaRPr b="0" lang="es-AR" sz="16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s-AR" sz="16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s" sz="1600" spc="-1" strike="noStrike">
                          <a:solidFill>
                            <a:srgbClr val="434343"/>
                          </a:solidFill>
                          <a:latin typeface="Rajdhani"/>
                          <a:ea typeface="Rajdhani"/>
                        </a:rPr>
                        <a:t>443</a:t>
                      </a:r>
                      <a:endParaRPr b="0" lang="es-AR" sz="16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s-AR" sz="1600" spc="-1" strike="noStrike">
                        <a:latin typeface="Arial"/>
                      </a:endParaRPr>
                    </a:p>
                  </a:txBody>
                  <a:tcPr anchor="t" marL="91080" marR="91080">
                    <a:lnL w="38160">
                      <a:solidFill>
                        <a:srgbClr val="9e9e9e"/>
                      </a:solidFill>
                    </a:lnL>
                    <a:lnR w="38160">
                      <a:solidFill>
                        <a:srgbClr val="9e9e9e"/>
                      </a:solidFill>
                    </a:lnR>
                    <a:lnT w="38160">
                      <a:solidFill>
                        <a:srgbClr val="434343"/>
                      </a:solidFill>
                    </a:lnT>
                    <a:lnB w="76320">
                      <a:solidFill>
                        <a:srgbClr val="434343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s" sz="1600" spc="-1" strike="noStrike">
                          <a:solidFill>
                            <a:srgbClr val="434343"/>
                          </a:solidFill>
                          <a:latin typeface="Rajdhani"/>
                          <a:ea typeface="Rajdhani"/>
                        </a:rPr>
                        <a:t>HTTP</a:t>
                      </a:r>
                      <a:endParaRPr b="0" lang="es-AR" sz="16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s-AR" sz="16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s" sz="1600" spc="-1" strike="noStrike">
                          <a:solidFill>
                            <a:srgbClr val="434343"/>
                          </a:solidFill>
                          <a:latin typeface="Rajdhani"/>
                          <a:ea typeface="Rajdhani"/>
                        </a:rPr>
                        <a:t>80</a:t>
                      </a:r>
                      <a:endParaRPr b="0" lang="es-AR" sz="16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s-AR" sz="1600" spc="-1" strike="noStrike">
                        <a:latin typeface="Arial"/>
                      </a:endParaRPr>
                    </a:p>
                  </a:txBody>
                  <a:tcPr anchor="t" marL="91080" marR="91080">
                    <a:lnL w="38160">
                      <a:solidFill>
                        <a:srgbClr val="9e9e9e"/>
                      </a:solidFill>
                    </a:lnL>
                    <a:lnR w="38160">
                      <a:solidFill>
                        <a:srgbClr val="434343"/>
                      </a:solidFill>
                    </a:lnR>
                    <a:lnT w="38160">
                      <a:solidFill>
                        <a:srgbClr val="434343"/>
                      </a:solidFill>
                    </a:lnT>
                    <a:lnB w="76320">
                      <a:solidFill>
                        <a:srgbClr val="434343"/>
                      </a:solidFill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sp>
        <p:nvSpPr>
          <p:cNvPr id="140" name="Google Shape;114;p32"/>
          <p:cNvSpPr/>
          <p:nvPr/>
        </p:nvSpPr>
        <p:spPr>
          <a:xfrm>
            <a:off x="757800" y="607320"/>
            <a:ext cx="5451120" cy="62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b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s" sz="3000" spc="-1" strike="noStrike">
                <a:solidFill>
                  <a:srgbClr val="ec183f"/>
                </a:solidFill>
                <a:latin typeface="Rajdhani"/>
                <a:ea typeface="Rajdhani"/>
              </a:rPr>
              <a:t>Aplicaciones a investigar</a:t>
            </a:r>
            <a:endParaRPr b="0" lang="es-AR" sz="3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19;p33" descr=""/>
          <p:cNvPicPr/>
          <p:nvPr/>
        </p:nvPicPr>
        <p:blipFill>
          <a:blip r:embed="rId1"/>
          <a:stretch/>
        </p:blipFill>
        <p:spPr>
          <a:xfrm>
            <a:off x="1331280" y="1810440"/>
            <a:ext cx="924480" cy="924480"/>
          </a:xfrm>
          <a:prstGeom prst="rect">
            <a:avLst/>
          </a:prstGeom>
          <a:ln w="0">
            <a:noFill/>
          </a:ln>
        </p:spPr>
      </p:pic>
      <p:pic>
        <p:nvPicPr>
          <p:cNvPr id="142" name="Google Shape;120;p33" descr=""/>
          <p:cNvPicPr/>
          <p:nvPr/>
        </p:nvPicPr>
        <p:blipFill>
          <a:blip r:embed="rId2"/>
          <a:stretch/>
        </p:blipFill>
        <p:spPr>
          <a:xfrm>
            <a:off x="3146760" y="1768680"/>
            <a:ext cx="909000" cy="1008360"/>
          </a:xfrm>
          <a:prstGeom prst="rect">
            <a:avLst/>
          </a:prstGeom>
          <a:ln w="0">
            <a:noFill/>
          </a:ln>
        </p:spPr>
      </p:pic>
      <p:pic>
        <p:nvPicPr>
          <p:cNvPr id="143" name="Google Shape;121;p33" descr=""/>
          <p:cNvPicPr/>
          <p:nvPr/>
        </p:nvPicPr>
        <p:blipFill>
          <a:blip r:embed="rId3"/>
          <a:stretch/>
        </p:blipFill>
        <p:spPr>
          <a:xfrm>
            <a:off x="4997880" y="1825920"/>
            <a:ext cx="909000" cy="909000"/>
          </a:xfrm>
          <a:prstGeom prst="rect">
            <a:avLst/>
          </a:prstGeom>
          <a:ln w="0">
            <a:noFill/>
          </a:ln>
        </p:spPr>
      </p:pic>
      <p:pic>
        <p:nvPicPr>
          <p:cNvPr id="144" name="Google Shape;122;p33" descr=""/>
          <p:cNvPicPr/>
          <p:nvPr/>
        </p:nvPicPr>
        <p:blipFill>
          <a:blip r:embed="rId4"/>
          <a:stretch/>
        </p:blipFill>
        <p:spPr>
          <a:xfrm>
            <a:off x="6804000" y="1847520"/>
            <a:ext cx="865440" cy="865440"/>
          </a:xfrm>
          <a:prstGeom prst="rect">
            <a:avLst/>
          </a:prstGeom>
          <a:ln w="0">
            <a:noFill/>
          </a:ln>
        </p:spPr>
      </p:pic>
      <p:sp>
        <p:nvSpPr>
          <p:cNvPr id="145" name="Google Shape;123;p33"/>
          <p:cNvSpPr/>
          <p:nvPr/>
        </p:nvSpPr>
        <p:spPr>
          <a:xfrm>
            <a:off x="757800" y="607320"/>
            <a:ext cx="5451120" cy="62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b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s" sz="3000" spc="-1" strike="noStrike">
                <a:solidFill>
                  <a:srgbClr val="ec183f"/>
                </a:solidFill>
                <a:latin typeface="Rajdhani"/>
                <a:ea typeface="Rajdhani"/>
              </a:rPr>
              <a:t>Aplicaciones a investigar</a:t>
            </a:r>
            <a:endParaRPr b="0" lang="es-AR" sz="3000" spc="-1" strike="noStrike">
              <a:latin typeface="Arial"/>
            </a:endParaRPr>
          </a:p>
        </p:txBody>
      </p:sp>
      <p:graphicFrame>
        <p:nvGraphicFramePr>
          <p:cNvPr id="146" name="Google Shape;124;p33"/>
          <p:cNvGraphicFramePr/>
          <p:nvPr/>
        </p:nvGraphicFramePr>
        <p:xfrm>
          <a:off x="897480" y="1560960"/>
          <a:ext cx="7238520" cy="2748960"/>
        </p:xfrm>
        <a:graphic>
          <a:graphicData uri="http://schemas.openxmlformats.org/drawingml/2006/table">
            <a:tbl>
              <a:tblPr/>
              <a:tblGrid>
                <a:gridCol w="1809720"/>
                <a:gridCol w="1809720"/>
                <a:gridCol w="1809720"/>
                <a:gridCol w="1809720"/>
              </a:tblGrid>
              <a:tr h="1374480">
                <a:tc>
                  <a:tcPr anchor="t" marL="91080" marR="91080">
                    <a:lnL w="38160">
                      <a:solidFill>
                        <a:srgbClr val="434343"/>
                      </a:solidFill>
                    </a:lnL>
                    <a:lnR w="38160">
                      <a:solidFill>
                        <a:srgbClr val="9e9e9e"/>
                      </a:solidFill>
                    </a:lnR>
                    <a:lnT w="76320">
                      <a:solidFill>
                        <a:srgbClr val="434343"/>
                      </a:solidFill>
                    </a:lnT>
                    <a:lnB w="38160">
                      <a:solidFill>
                        <a:srgbClr val="434343"/>
                      </a:solidFill>
                    </a:lnB>
                    <a:noFill/>
                  </a:tcPr>
                </a:tc>
                <a:tc>
                  <a:tcPr anchor="t" marL="91080" marR="91080">
                    <a:lnL w="38160">
                      <a:solidFill>
                        <a:srgbClr val="9e9e9e"/>
                      </a:solidFill>
                    </a:lnL>
                    <a:lnR w="38160">
                      <a:solidFill>
                        <a:srgbClr val="9e9e9e"/>
                      </a:solidFill>
                    </a:lnR>
                    <a:lnT w="76320">
                      <a:solidFill>
                        <a:srgbClr val="434343"/>
                      </a:solidFill>
                    </a:lnT>
                    <a:lnB w="38160">
                      <a:solidFill>
                        <a:srgbClr val="434343"/>
                      </a:solidFill>
                    </a:lnB>
                    <a:noFill/>
                  </a:tcPr>
                </a:tc>
                <a:tc>
                  <a:tcPr anchor="t" marL="91080" marR="91080">
                    <a:lnL w="38160">
                      <a:solidFill>
                        <a:srgbClr val="9e9e9e"/>
                      </a:solidFill>
                    </a:lnL>
                    <a:lnR w="38160">
                      <a:solidFill>
                        <a:srgbClr val="9e9e9e"/>
                      </a:solidFill>
                    </a:lnR>
                    <a:lnT w="76320">
                      <a:solidFill>
                        <a:srgbClr val="434343"/>
                      </a:solidFill>
                    </a:lnT>
                    <a:lnB w="38160">
                      <a:solidFill>
                        <a:srgbClr val="434343"/>
                      </a:solidFill>
                    </a:lnB>
                    <a:noFill/>
                  </a:tcPr>
                </a:tc>
                <a:tc>
                  <a:tcPr anchor="t" marL="91080" marR="91080">
                    <a:lnL w="38160">
                      <a:solidFill>
                        <a:srgbClr val="9e9e9e"/>
                      </a:solidFill>
                    </a:lnL>
                    <a:lnR w="38160">
                      <a:solidFill>
                        <a:srgbClr val="434343"/>
                      </a:solidFill>
                    </a:lnR>
                    <a:lnT w="76320">
                      <a:solidFill>
                        <a:srgbClr val="434343"/>
                      </a:solidFill>
                    </a:lnT>
                    <a:lnB w="38160">
                      <a:solidFill>
                        <a:srgbClr val="434343"/>
                      </a:solidFill>
                    </a:lnB>
                    <a:noFill/>
                  </a:tcPr>
                </a:tc>
              </a:tr>
              <a:tr h="1374480">
                <a:tc>
                  <a:txBody>
                    <a:bodyPr lIns="91080" rIns="91080" tIns="91080" bIns="910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s" sz="1600" spc="-1" strike="noStrike">
                          <a:solidFill>
                            <a:srgbClr val="434343"/>
                          </a:solidFill>
                          <a:latin typeface="Rajdhani"/>
                          <a:ea typeface="Rajdhani"/>
                        </a:rPr>
                        <a:t>VirtualBox</a:t>
                      </a:r>
                      <a:endParaRPr b="0" lang="es-AR" sz="16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s-AR" sz="16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s" sz="1600" spc="-1" strike="noStrike">
                          <a:solidFill>
                            <a:srgbClr val="434343"/>
                          </a:solidFill>
                          <a:latin typeface="Rajdhani"/>
                          <a:ea typeface="Rajdhani"/>
                        </a:rPr>
                        <a:t>8080</a:t>
                      </a:r>
                      <a:endParaRPr b="0" lang="es-AR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15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s-AR" sz="1600" spc="-1" strike="noStrike">
                        <a:latin typeface="Arial"/>
                      </a:endParaRPr>
                    </a:p>
                  </a:txBody>
                  <a:tcPr anchor="t" marL="91080" marR="91080">
                    <a:lnL w="38160">
                      <a:solidFill>
                        <a:srgbClr val="434343"/>
                      </a:solidFill>
                    </a:lnL>
                    <a:lnR w="38160">
                      <a:solidFill>
                        <a:srgbClr val="9e9e9e"/>
                      </a:solidFill>
                    </a:lnR>
                    <a:lnT w="38160">
                      <a:solidFill>
                        <a:srgbClr val="434343"/>
                      </a:solidFill>
                    </a:lnT>
                    <a:lnB w="76320">
                      <a:solidFill>
                        <a:srgbClr val="434343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s" sz="1600" spc="-1" strike="noStrike">
                          <a:solidFill>
                            <a:srgbClr val="434343"/>
                          </a:solidFill>
                          <a:latin typeface="Rajdhani"/>
                          <a:ea typeface="Rajdhani"/>
                        </a:rPr>
                        <a:t>VPN</a:t>
                      </a:r>
                      <a:endParaRPr b="0" lang="es-AR" sz="16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s-AR" sz="16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s" sz="1600" spc="-1" strike="noStrike">
                          <a:solidFill>
                            <a:srgbClr val="434343"/>
                          </a:solidFill>
                          <a:latin typeface="Rajdhani"/>
                          <a:ea typeface="Rajdhani"/>
                        </a:rPr>
                        <a:t>TCP 1723 </a:t>
                      </a:r>
                      <a:endParaRPr b="0" lang="es-AR" sz="16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s" sz="1600" spc="-1" strike="noStrike">
                          <a:solidFill>
                            <a:srgbClr val="434343"/>
                          </a:solidFill>
                          <a:latin typeface="Rajdhani"/>
                          <a:ea typeface="Rajdhani"/>
                        </a:rPr>
                        <a:t>UDP 1194 </a:t>
                      </a:r>
                      <a:endParaRPr b="0" lang="es-AR" sz="1600" spc="-1" strike="noStrike">
                        <a:latin typeface="Arial"/>
                      </a:endParaRPr>
                    </a:p>
                  </a:txBody>
                  <a:tcPr anchor="t" marL="91080" marR="91080">
                    <a:lnL w="38160">
                      <a:solidFill>
                        <a:srgbClr val="9e9e9e"/>
                      </a:solidFill>
                    </a:lnL>
                    <a:lnR w="38160">
                      <a:solidFill>
                        <a:srgbClr val="9e9e9e"/>
                      </a:solidFill>
                    </a:lnR>
                    <a:lnT w="38160">
                      <a:solidFill>
                        <a:srgbClr val="434343"/>
                      </a:solidFill>
                    </a:lnT>
                    <a:lnB w="76320">
                      <a:solidFill>
                        <a:srgbClr val="434343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s" sz="1600" spc="-1" strike="noStrike">
                          <a:solidFill>
                            <a:srgbClr val="434343"/>
                          </a:solidFill>
                          <a:latin typeface="Rajdhani"/>
                          <a:ea typeface="Rajdhani"/>
                        </a:rPr>
                        <a:t>Microsoft Outlook</a:t>
                      </a:r>
                      <a:endParaRPr b="0" lang="es-AR" sz="16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s-AR" sz="16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s" sz="1600" spc="-1" strike="noStrike">
                          <a:solidFill>
                            <a:srgbClr val="434343"/>
                          </a:solidFill>
                          <a:latin typeface="Rajdhani"/>
                          <a:ea typeface="Rajdhani"/>
                        </a:rPr>
                        <a:t>587</a:t>
                      </a:r>
                      <a:endParaRPr b="0" lang="es-AR" sz="1600" spc="-1" strike="noStrike">
                        <a:latin typeface="Arial"/>
                      </a:endParaRPr>
                    </a:p>
                  </a:txBody>
                  <a:tcPr anchor="t" marL="91080" marR="91080">
                    <a:lnL w="38160">
                      <a:solidFill>
                        <a:srgbClr val="9e9e9e"/>
                      </a:solidFill>
                    </a:lnL>
                    <a:lnR w="38160">
                      <a:solidFill>
                        <a:srgbClr val="9e9e9e"/>
                      </a:solidFill>
                    </a:lnR>
                    <a:lnT w="38160">
                      <a:solidFill>
                        <a:srgbClr val="434343"/>
                      </a:solidFill>
                    </a:lnT>
                    <a:lnB w="76320">
                      <a:solidFill>
                        <a:srgbClr val="434343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s" sz="1600" spc="-1" strike="noStrike">
                          <a:solidFill>
                            <a:srgbClr val="434343"/>
                          </a:solidFill>
                          <a:latin typeface="Rajdhani"/>
                          <a:ea typeface="Rajdhani"/>
                        </a:rPr>
                        <a:t>File Transfer</a:t>
                      </a:r>
                      <a:endParaRPr b="0" lang="es-AR" sz="16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s" sz="1600" spc="-1" strike="noStrike">
                          <a:solidFill>
                            <a:srgbClr val="434343"/>
                          </a:solidFill>
                          <a:latin typeface="Rajdhani"/>
                          <a:ea typeface="Rajdhani"/>
                        </a:rPr>
                        <a:t>Protocol (FTP)</a:t>
                      </a:r>
                      <a:endParaRPr b="0" lang="es-AR" sz="16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s" sz="1600" spc="-1" strike="noStrike">
                          <a:solidFill>
                            <a:srgbClr val="434343"/>
                          </a:solidFill>
                          <a:latin typeface="Rajdhani"/>
                          <a:ea typeface="Rajdhani"/>
                        </a:rPr>
                        <a:t>21</a:t>
                      </a:r>
                      <a:endParaRPr b="0" lang="es-AR" sz="16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s-AR" sz="1600" spc="-1" strike="noStrike">
                        <a:latin typeface="Arial"/>
                      </a:endParaRPr>
                    </a:p>
                  </a:txBody>
                  <a:tcPr anchor="t" marL="91080" marR="91080">
                    <a:lnL w="38160">
                      <a:solidFill>
                        <a:srgbClr val="9e9e9e"/>
                      </a:solidFill>
                    </a:lnL>
                    <a:lnR w="38160">
                      <a:solidFill>
                        <a:srgbClr val="434343"/>
                      </a:solidFill>
                    </a:lnR>
                    <a:lnT w="38160">
                      <a:solidFill>
                        <a:srgbClr val="434343"/>
                      </a:solidFill>
                    </a:lnT>
                    <a:lnB w="76320">
                      <a:solidFill>
                        <a:srgbClr val="434343"/>
                      </a:solidFill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29;p34" descr=""/>
          <p:cNvPicPr/>
          <p:nvPr/>
        </p:nvPicPr>
        <p:blipFill>
          <a:blip r:embed="rId1"/>
          <a:stretch/>
        </p:blipFill>
        <p:spPr>
          <a:xfrm>
            <a:off x="1297800" y="1846440"/>
            <a:ext cx="1004760" cy="852480"/>
          </a:xfrm>
          <a:prstGeom prst="rect">
            <a:avLst/>
          </a:prstGeom>
          <a:ln w="0">
            <a:noFill/>
          </a:ln>
        </p:spPr>
      </p:pic>
      <p:pic>
        <p:nvPicPr>
          <p:cNvPr id="148" name="Google Shape;130;p34" descr=""/>
          <p:cNvPicPr/>
          <p:nvPr/>
        </p:nvPicPr>
        <p:blipFill>
          <a:blip r:embed="rId2"/>
          <a:stretch/>
        </p:blipFill>
        <p:spPr>
          <a:xfrm>
            <a:off x="2925000" y="1959120"/>
            <a:ext cx="1379160" cy="627120"/>
          </a:xfrm>
          <a:prstGeom prst="rect">
            <a:avLst/>
          </a:prstGeom>
          <a:ln w="0">
            <a:noFill/>
          </a:ln>
        </p:spPr>
      </p:pic>
      <p:pic>
        <p:nvPicPr>
          <p:cNvPr id="149" name="Google Shape;131;p34" descr=""/>
          <p:cNvPicPr/>
          <p:nvPr/>
        </p:nvPicPr>
        <p:blipFill>
          <a:blip r:embed="rId3"/>
          <a:srcRect l="29644" t="0" r="32254" b="9459"/>
          <a:stretch/>
        </p:blipFill>
        <p:spPr>
          <a:xfrm>
            <a:off x="4926600" y="1567080"/>
            <a:ext cx="941400" cy="1258920"/>
          </a:xfrm>
          <a:prstGeom prst="rect">
            <a:avLst/>
          </a:prstGeom>
          <a:ln w="0">
            <a:noFill/>
          </a:ln>
        </p:spPr>
      </p:pic>
      <p:pic>
        <p:nvPicPr>
          <p:cNvPr id="150" name="Google Shape;132;p34" descr=""/>
          <p:cNvPicPr/>
          <p:nvPr/>
        </p:nvPicPr>
        <p:blipFill>
          <a:blip r:embed="rId4"/>
          <a:stretch/>
        </p:blipFill>
        <p:spPr>
          <a:xfrm>
            <a:off x="6577560" y="1797120"/>
            <a:ext cx="1305720" cy="950760"/>
          </a:xfrm>
          <a:prstGeom prst="rect">
            <a:avLst/>
          </a:prstGeom>
          <a:ln w="0">
            <a:noFill/>
          </a:ln>
        </p:spPr>
      </p:pic>
      <p:sp>
        <p:nvSpPr>
          <p:cNvPr id="151" name="Google Shape;133;p34"/>
          <p:cNvSpPr/>
          <p:nvPr/>
        </p:nvSpPr>
        <p:spPr>
          <a:xfrm>
            <a:off x="757800" y="607320"/>
            <a:ext cx="5451120" cy="62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b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s" sz="3000" spc="-1" strike="noStrike">
                <a:solidFill>
                  <a:srgbClr val="ec183f"/>
                </a:solidFill>
                <a:latin typeface="Rajdhani"/>
                <a:ea typeface="Rajdhani"/>
              </a:rPr>
              <a:t>Aplicaciones a investigar</a:t>
            </a:r>
            <a:endParaRPr b="0" lang="es-AR" sz="3000" spc="-1" strike="noStrike">
              <a:latin typeface="Arial"/>
            </a:endParaRPr>
          </a:p>
        </p:txBody>
      </p:sp>
      <p:graphicFrame>
        <p:nvGraphicFramePr>
          <p:cNvPr id="152" name="Google Shape;134;p34"/>
          <p:cNvGraphicFramePr/>
          <p:nvPr/>
        </p:nvGraphicFramePr>
        <p:xfrm>
          <a:off x="897480" y="1560960"/>
          <a:ext cx="7238520" cy="2748960"/>
        </p:xfrm>
        <a:graphic>
          <a:graphicData uri="http://schemas.openxmlformats.org/drawingml/2006/table">
            <a:tbl>
              <a:tblPr/>
              <a:tblGrid>
                <a:gridCol w="1809720"/>
                <a:gridCol w="1809720"/>
                <a:gridCol w="1809720"/>
                <a:gridCol w="1809720"/>
              </a:tblGrid>
              <a:tr h="1374480">
                <a:tc>
                  <a:tcPr anchor="t" marL="91080" marR="91080">
                    <a:lnL w="38160">
                      <a:solidFill>
                        <a:srgbClr val="434343"/>
                      </a:solidFill>
                    </a:lnL>
                    <a:lnR w="38160">
                      <a:solidFill>
                        <a:srgbClr val="9e9e9e"/>
                      </a:solidFill>
                    </a:lnR>
                    <a:lnT w="76320">
                      <a:solidFill>
                        <a:srgbClr val="434343"/>
                      </a:solidFill>
                    </a:lnT>
                    <a:lnB w="38160">
                      <a:solidFill>
                        <a:srgbClr val="434343"/>
                      </a:solidFill>
                    </a:lnB>
                    <a:noFill/>
                  </a:tcPr>
                </a:tc>
                <a:tc>
                  <a:tcPr anchor="t" marL="91080" marR="91080">
                    <a:lnL w="38160">
                      <a:solidFill>
                        <a:srgbClr val="9e9e9e"/>
                      </a:solidFill>
                    </a:lnL>
                    <a:lnR w="38160">
                      <a:solidFill>
                        <a:srgbClr val="9e9e9e"/>
                      </a:solidFill>
                    </a:lnR>
                    <a:lnT w="76320">
                      <a:solidFill>
                        <a:srgbClr val="434343"/>
                      </a:solidFill>
                    </a:lnT>
                    <a:lnB w="38160">
                      <a:solidFill>
                        <a:srgbClr val="434343"/>
                      </a:solidFill>
                    </a:lnB>
                    <a:noFill/>
                  </a:tcPr>
                </a:tc>
                <a:tc>
                  <a:tcPr anchor="t" marL="91080" marR="91080">
                    <a:lnL w="38160">
                      <a:solidFill>
                        <a:srgbClr val="9e9e9e"/>
                      </a:solidFill>
                    </a:lnL>
                    <a:lnR w="38160">
                      <a:solidFill>
                        <a:srgbClr val="9e9e9e"/>
                      </a:solidFill>
                    </a:lnR>
                    <a:lnT w="76320">
                      <a:solidFill>
                        <a:srgbClr val="434343"/>
                      </a:solidFill>
                    </a:lnT>
                    <a:lnB w="38160">
                      <a:solidFill>
                        <a:srgbClr val="434343"/>
                      </a:solidFill>
                    </a:lnB>
                    <a:noFill/>
                  </a:tcPr>
                </a:tc>
                <a:tc>
                  <a:tcPr anchor="t" marL="91080" marR="91080">
                    <a:lnL w="38160">
                      <a:solidFill>
                        <a:srgbClr val="9e9e9e"/>
                      </a:solidFill>
                    </a:lnL>
                    <a:lnR w="38160">
                      <a:solidFill>
                        <a:srgbClr val="434343"/>
                      </a:solidFill>
                    </a:lnR>
                    <a:lnT w="76320">
                      <a:solidFill>
                        <a:srgbClr val="434343"/>
                      </a:solidFill>
                    </a:lnT>
                    <a:lnB w="38160">
                      <a:solidFill>
                        <a:srgbClr val="434343"/>
                      </a:solidFill>
                    </a:lnB>
                    <a:noFill/>
                  </a:tcPr>
                </a:tc>
              </a:tr>
              <a:tr h="1374480">
                <a:tc>
                  <a:txBody>
                    <a:bodyPr lIns="91080" rIns="91080" tIns="91080" bIns="910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s" sz="1600" spc="-1" strike="noStrike">
                          <a:solidFill>
                            <a:srgbClr val="434343"/>
                          </a:solidFill>
                          <a:latin typeface="Rajdhani"/>
                          <a:ea typeface="Rajdhani"/>
                        </a:rPr>
                        <a:t>Microsoft Word</a:t>
                      </a:r>
                      <a:endParaRPr b="0" lang="es-AR" sz="16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s-AR" sz="16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s" sz="1600" spc="-1" strike="noStrike">
                          <a:solidFill>
                            <a:srgbClr val="434343"/>
                          </a:solidFill>
                          <a:latin typeface="Rajdhani"/>
                          <a:ea typeface="Rajdhani"/>
                        </a:rPr>
                        <a:t>TCP 23419</a:t>
                      </a:r>
                      <a:endParaRPr b="0" lang="es-AR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15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s-AR" sz="1600" spc="-1" strike="noStrike">
                        <a:latin typeface="Arial"/>
                      </a:endParaRPr>
                    </a:p>
                  </a:txBody>
                  <a:tcPr anchor="t" marL="91080" marR="91080">
                    <a:lnL w="38160">
                      <a:solidFill>
                        <a:srgbClr val="434343"/>
                      </a:solidFill>
                    </a:lnL>
                    <a:lnR w="38160">
                      <a:solidFill>
                        <a:srgbClr val="9e9e9e"/>
                      </a:solidFill>
                    </a:lnR>
                    <a:lnT w="38160">
                      <a:solidFill>
                        <a:srgbClr val="434343"/>
                      </a:solidFill>
                    </a:lnT>
                    <a:lnB w="76320">
                      <a:solidFill>
                        <a:srgbClr val="434343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s" sz="1600" spc="-1" strike="noStrike">
                          <a:solidFill>
                            <a:srgbClr val="434343"/>
                          </a:solidFill>
                          <a:latin typeface="Rajdhani"/>
                          <a:ea typeface="Rajdhani"/>
                        </a:rPr>
                        <a:t>Skype</a:t>
                      </a:r>
                      <a:endParaRPr b="0" lang="es-AR" sz="16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s-AR" sz="16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s" sz="1600" spc="-1" strike="noStrike">
                          <a:solidFill>
                            <a:srgbClr val="434343"/>
                          </a:solidFill>
                          <a:latin typeface="Rajdhani"/>
                          <a:ea typeface="Rajdhani"/>
                        </a:rPr>
                        <a:t>TCP 443 </a:t>
                      </a:r>
                      <a:endParaRPr b="0" lang="es-AR" sz="16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s" sz="1600" spc="-1" strike="noStrike">
                          <a:solidFill>
                            <a:srgbClr val="434343"/>
                          </a:solidFill>
                          <a:latin typeface="Rajdhani"/>
                          <a:ea typeface="Rajdhani"/>
                        </a:rPr>
                        <a:t>UDP</a:t>
                      </a:r>
                      <a:endParaRPr b="0" lang="es-AR" sz="16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s" sz="1600" spc="-1" strike="noStrike">
                          <a:solidFill>
                            <a:srgbClr val="434343"/>
                          </a:solidFill>
                          <a:latin typeface="Rajdhani"/>
                          <a:ea typeface="Rajdhani"/>
                        </a:rPr>
                        <a:t>3478-3481</a:t>
                      </a:r>
                      <a:endParaRPr b="0" lang="es-AR" sz="16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s" sz="1600" spc="-1" strike="noStrike">
                          <a:solidFill>
                            <a:srgbClr val="434343"/>
                          </a:solidFill>
                          <a:latin typeface="Rajdhani"/>
                          <a:ea typeface="Rajdhani"/>
                        </a:rPr>
                        <a:t>50000-60000</a:t>
                      </a:r>
                      <a:endParaRPr b="0" lang="es-AR" sz="1600" spc="-1" strike="noStrike">
                        <a:latin typeface="Arial"/>
                      </a:endParaRPr>
                    </a:p>
                  </a:txBody>
                  <a:tcPr anchor="t" marL="91080" marR="91080">
                    <a:lnL w="38160">
                      <a:solidFill>
                        <a:srgbClr val="9e9e9e"/>
                      </a:solidFill>
                    </a:lnL>
                    <a:lnR w="38160">
                      <a:solidFill>
                        <a:srgbClr val="9e9e9e"/>
                      </a:solidFill>
                    </a:lnR>
                    <a:lnT w="38160">
                      <a:solidFill>
                        <a:srgbClr val="434343"/>
                      </a:solidFill>
                    </a:lnT>
                    <a:lnB w="76320">
                      <a:solidFill>
                        <a:srgbClr val="434343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s" sz="1600" spc="-1" strike="noStrike">
                          <a:solidFill>
                            <a:srgbClr val="434343"/>
                          </a:solidFill>
                          <a:latin typeface="Rajdhani"/>
                          <a:ea typeface="Rajdhani"/>
                        </a:rPr>
                        <a:t>Epic Games</a:t>
                      </a:r>
                      <a:endParaRPr b="0" lang="es-AR" sz="16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s-AR" sz="16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s" sz="1600" spc="-1" strike="noStrike">
                          <a:solidFill>
                            <a:srgbClr val="434343"/>
                          </a:solidFill>
                          <a:latin typeface="Rajdhani"/>
                          <a:ea typeface="Rajdhani"/>
                        </a:rPr>
                        <a:t>80, 433, 443, 3478, 3479, 5060, 5062, 5222, 6250, y 12000-65000. </a:t>
                      </a:r>
                      <a:endParaRPr b="0" lang="es-AR" sz="1600" spc="-1" strike="noStrike">
                        <a:latin typeface="Arial"/>
                      </a:endParaRPr>
                    </a:p>
                  </a:txBody>
                  <a:tcPr anchor="t" marL="91080" marR="91080">
                    <a:lnL w="38160">
                      <a:solidFill>
                        <a:srgbClr val="9e9e9e"/>
                      </a:solidFill>
                    </a:lnL>
                    <a:lnR w="38160">
                      <a:solidFill>
                        <a:srgbClr val="9e9e9e"/>
                      </a:solidFill>
                    </a:lnR>
                    <a:lnT w="38160">
                      <a:solidFill>
                        <a:srgbClr val="434343"/>
                      </a:solidFill>
                    </a:lnT>
                    <a:lnB w="76320">
                      <a:solidFill>
                        <a:srgbClr val="434343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s" sz="1600" spc="-1" strike="noStrike">
                          <a:solidFill>
                            <a:srgbClr val="434343"/>
                          </a:solidFill>
                          <a:latin typeface="Rajdhani"/>
                          <a:ea typeface="Rajdhani"/>
                        </a:rPr>
                        <a:t>FIFA 21</a:t>
                      </a:r>
                      <a:endParaRPr b="0" lang="es-AR" sz="16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s-AR" sz="16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s" sz="1600" spc="-1" strike="noStrike">
                          <a:solidFill>
                            <a:srgbClr val="434343"/>
                          </a:solidFill>
                          <a:latin typeface="Rajdhani"/>
                          <a:ea typeface="Rajdhani"/>
                        </a:rPr>
                        <a:t> </a:t>
                      </a:r>
                      <a:r>
                        <a:rPr b="1" lang="es" sz="1600" spc="-1" strike="noStrike">
                          <a:solidFill>
                            <a:srgbClr val="434343"/>
                          </a:solidFill>
                          <a:latin typeface="Rajdhani"/>
                          <a:ea typeface="Rajdhani"/>
                        </a:rPr>
                        <a:t>TCP</a:t>
                      </a:r>
                      <a:endParaRPr b="0" lang="es-AR" sz="16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s" sz="1600" spc="-1" strike="noStrike">
                          <a:solidFill>
                            <a:srgbClr val="434343"/>
                          </a:solidFill>
                          <a:latin typeface="Rajdhani"/>
                          <a:ea typeface="Rajdhani"/>
                        </a:rPr>
                        <a:t>1935, 3478-3480, 3659, 10000-10099, 42127. UDP: 3074, 3478-3479, 3659, 6000. </a:t>
                      </a:r>
                      <a:endParaRPr b="0" lang="es-AR" sz="1600" spc="-1" strike="noStrike">
                        <a:latin typeface="Arial"/>
                      </a:endParaRPr>
                    </a:p>
                  </a:txBody>
                  <a:tcPr anchor="t" marL="91080" marR="91080">
                    <a:lnL w="38160">
                      <a:solidFill>
                        <a:srgbClr val="9e9e9e"/>
                      </a:solidFill>
                    </a:lnL>
                    <a:lnR w="38160">
                      <a:solidFill>
                        <a:srgbClr val="434343"/>
                      </a:solidFill>
                    </a:lnR>
                    <a:lnT w="38160">
                      <a:solidFill>
                        <a:srgbClr val="434343"/>
                      </a:solidFill>
                    </a:lnT>
                    <a:lnB w="76320">
                      <a:solidFill>
                        <a:srgbClr val="434343"/>
                      </a:solidFill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39;p35" descr=""/>
          <p:cNvPicPr/>
          <p:nvPr/>
        </p:nvPicPr>
        <p:blipFill>
          <a:blip r:embed="rId1"/>
          <a:stretch/>
        </p:blipFill>
        <p:spPr>
          <a:xfrm>
            <a:off x="1332720" y="1810440"/>
            <a:ext cx="924480" cy="924480"/>
          </a:xfrm>
          <a:prstGeom prst="rect">
            <a:avLst/>
          </a:prstGeom>
          <a:ln w="0">
            <a:noFill/>
          </a:ln>
        </p:spPr>
      </p:pic>
      <p:pic>
        <p:nvPicPr>
          <p:cNvPr id="154" name="Google Shape;140;p35" descr=""/>
          <p:cNvPicPr/>
          <p:nvPr/>
        </p:nvPicPr>
        <p:blipFill>
          <a:blip r:embed="rId2"/>
          <a:stretch/>
        </p:blipFill>
        <p:spPr>
          <a:xfrm>
            <a:off x="4812840" y="1867680"/>
            <a:ext cx="1212840" cy="809640"/>
          </a:xfrm>
          <a:prstGeom prst="rect">
            <a:avLst/>
          </a:prstGeom>
          <a:ln w="0">
            <a:noFill/>
          </a:ln>
        </p:spPr>
      </p:pic>
      <p:pic>
        <p:nvPicPr>
          <p:cNvPr id="155" name="Google Shape;141;p35" descr=""/>
          <p:cNvPicPr/>
          <p:nvPr/>
        </p:nvPicPr>
        <p:blipFill>
          <a:blip r:embed="rId3"/>
          <a:stretch/>
        </p:blipFill>
        <p:spPr>
          <a:xfrm>
            <a:off x="2823120" y="1761120"/>
            <a:ext cx="1556640" cy="1023120"/>
          </a:xfrm>
          <a:prstGeom prst="rect">
            <a:avLst/>
          </a:prstGeom>
          <a:ln w="0">
            <a:noFill/>
          </a:ln>
        </p:spPr>
      </p:pic>
      <p:sp>
        <p:nvSpPr>
          <p:cNvPr id="156" name="Google Shape;142;p35"/>
          <p:cNvSpPr/>
          <p:nvPr/>
        </p:nvSpPr>
        <p:spPr>
          <a:xfrm>
            <a:off x="757800" y="607320"/>
            <a:ext cx="5451120" cy="62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b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s" sz="3000" spc="-1" strike="noStrike">
                <a:solidFill>
                  <a:srgbClr val="ec183f"/>
                </a:solidFill>
                <a:latin typeface="Rajdhani"/>
                <a:ea typeface="Rajdhani"/>
              </a:rPr>
              <a:t>Aplicaciones a investigar</a:t>
            </a:r>
            <a:endParaRPr b="0" lang="es-AR" sz="3000" spc="-1" strike="noStrike">
              <a:latin typeface="Arial"/>
            </a:endParaRPr>
          </a:p>
        </p:txBody>
      </p:sp>
      <p:graphicFrame>
        <p:nvGraphicFramePr>
          <p:cNvPr id="157" name="Google Shape;143;p35"/>
          <p:cNvGraphicFramePr/>
          <p:nvPr/>
        </p:nvGraphicFramePr>
        <p:xfrm>
          <a:off x="897480" y="1560960"/>
          <a:ext cx="7238520" cy="2748960"/>
        </p:xfrm>
        <a:graphic>
          <a:graphicData uri="http://schemas.openxmlformats.org/drawingml/2006/table">
            <a:tbl>
              <a:tblPr/>
              <a:tblGrid>
                <a:gridCol w="1809720"/>
                <a:gridCol w="1809720"/>
                <a:gridCol w="1809720"/>
                <a:gridCol w="1809720"/>
              </a:tblGrid>
              <a:tr h="1374480">
                <a:tc>
                  <a:tcPr anchor="t" marL="91080" marR="91080">
                    <a:lnL w="38160">
                      <a:solidFill>
                        <a:srgbClr val="434343"/>
                      </a:solidFill>
                    </a:lnL>
                    <a:lnR w="38160">
                      <a:solidFill>
                        <a:srgbClr val="9e9e9e"/>
                      </a:solidFill>
                    </a:lnR>
                    <a:lnT w="76320">
                      <a:solidFill>
                        <a:srgbClr val="434343"/>
                      </a:solidFill>
                    </a:lnT>
                    <a:lnB w="38160">
                      <a:solidFill>
                        <a:srgbClr val="434343"/>
                      </a:solidFill>
                    </a:lnB>
                    <a:noFill/>
                  </a:tcPr>
                </a:tc>
                <a:tc>
                  <a:tcPr anchor="t" marL="91080" marR="91080">
                    <a:lnL w="38160">
                      <a:solidFill>
                        <a:srgbClr val="9e9e9e"/>
                      </a:solidFill>
                    </a:lnL>
                    <a:lnR w="38160">
                      <a:solidFill>
                        <a:srgbClr val="9e9e9e"/>
                      </a:solidFill>
                    </a:lnR>
                    <a:lnT w="76320">
                      <a:solidFill>
                        <a:srgbClr val="434343"/>
                      </a:solidFill>
                    </a:lnT>
                    <a:lnB w="38160">
                      <a:solidFill>
                        <a:srgbClr val="434343"/>
                      </a:solidFill>
                    </a:lnB>
                    <a:noFill/>
                  </a:tcPr>
                </a:tc>
                <a:tc>
                  <a:tcPr anchor="t" marL="91080" marR="91080">
                    <a:lnL w="38160">
                      <a:solidFill>
                        <a:srgbClr val="9e9e9e"/>
                      </a:solidFill>
                    </a:lnL>
                    <a:lnR w="38160">
                      <a:solidFill>
                        <a:srgbClr val="9e9e9e"/>
                      </a:solidFill>
                    </a:lnR>
                    <a:lnT w="76320">
                      <a:solidFill>
                        <a:srgbClr val="434343"/>
                      </a:solidFill>
                    </a:lnT>
                    <a:lnB w="38160">
                      <a:solidFill>
                        <a:srgbClr val="434343"/>
                      </a:solidFill>
                    </a:lnB>
                    <a:noFill/>
                  </a:tcPr>
                </a:tc>
                <a:tc>
                  <a:tcPr anchor="t" marL="91080" marR="91080">
                    <a:lnL w="38160">
                      <a:solidFill>
                        <a:srgbClr val="9e9e9e"/>
                      </a:solidFill>
                    </a:lnL>
                    <a:lnR w="38160">
                      <a:solidFill>
                        <a:srgbClr val="434343"/>
                      </a:solidFill>
                    </a:lnR>
                    <a:lnT w="76320">
                      <a:solidFill>
                        <a:srgbClr val="434343"/>
                      </a:solidFill>
                    </a:lnT>
                    <a:lnB w="38160">
                      <a:solidFill>
                        <a:srgbClr val="434343"/>
                      </a:solidFill>
                    </a:lnB>
                    <a:noFill/>
                  </a:tcPr>
                </a:tc>
              </a:tr>
              <a:tr h="1374480">
                <a:tc>
                  <a:txBody>
                    <a:bodyPr lIns="91080" rIns="91080" tIns="91080" bIns="910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s" sz="1600" spc="-1" strike="noStrike">
                          <a:solidFill>
                            <a:srgbClr val="434343"/>
                          </a:solidFill>
                          <a:latin typeface="Rajdhani"/>
                          <a:ea typeface="Rajdhani"/>
                        </a:rPr>
                        <a:t>Spotify</a:t>
                      </a:r>
                      <a:endParaRPr b="0" lang="es-AR" sz="16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s-AR" sz="16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s" sz="1600" spc="-1" strike="noStrike">
                          <a:solidFill>
                            <a:srgbClr val="434343"/>
                          </a:solidFill>
                          <a:latin typeface="Rajdhani"/>
                          <a:ea typeface="Rajdhani"/>
                        </a:rPr>
                        <a:t>(TCP) 445 y 3445</a:t>
                      </a:r>
                      <a:endParaRPr b="0" lang="es-AR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15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s-AR" sz="1600" spc="-1" strike="noStrike">
                        <a:latin typeface="Arial"/>
                      </a:endParaRPr>
                    </a:p>
                  </a:txBody>
                  <a:tcPr anchor="t" marL="91080" marR="91080">
                    <a:lnL w="38160">
                      <a:solidFill>
                        <a:srgbClr val="434343"/>
                      </a:solidFill>
                    </a:lnL>
                    <a:lnR w="38160">
                      <a:solidFill>
                        <a:srgbClr val="9e9e9e"/>
                      </a:solidFill>
                    </a:lnR>
                    <a:lnT w="38160">
                      <a:solidFill>
                        <a:srgbClr val="434343"/>
                      </a:solidFill>
                    </a:lnT>
                    <a:lnB w="76320">
                      <a:solidFill>
                        <a:srgbClr val="434343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s" sz="1600" spc="-1" strike="noStrike">
                          <a:solidFill>
                            <a:srgbClr val="434343"/>
                          </a:solidFill>
                          <a:latin typeface="Rajdhani"/>
                          <a:ea typeface="Rajdhani"/>
                        </a:rPr>
                        <a:t>TeamViewer</a:t>
                      </a:r>
                      <a:endParaRPr b="0" lang="es-AR" sz="16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s-AR" sz="16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s" sz="1600" spc="-1" strike="noStrike">
                          <a:solidFill>
                            <a:srgbClr val="434343"/>
                          </a:solidFill>
                          <a:latin typeface="Rajdhani"/>
                          <a:ea typeface="Rajdhani"/>
                        </a:rPr>
                        <a:t>5938 TCP/UDP.</a:t>
                      </a:r>
                      <a:endParaRPr b="0" lang="es-AR" sz="1600" spc="-1" strike="noStrike">
                        <a:latin typeface="Arial"/>
                      </a:endParaRPr>
                    </a:p>
                  </a:txBody>
                  <a:tcPr anchor="t" marL="91080" marR="91080">
                    <a:lnL w="38160">
                      <a:solidFill>
                        <a:srgbClr val="9e9e9e"/>
                      </a:solidFill>
                    </a:lnL>
                    <a:lnR w="38160">
                      <a:solidFill>
                        <a:srgbClr val="9e9e9e"/>
                      </a:solidFill>
                    </a:lnR>
                    <a:lnT w="38160">
                      <a:solidFill>
                        <a:srgbClr val="434343"/>
                      </a:solidFill>
                    </a:lnT>
                    <a:lnB w="76320">
                      <a:solidFill>
                        <a:srgbClr val="434343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s" sz="1600" spc="-1" strike="noStrike">
                          <a:solidFill>
                            <a:srgbClr val="434343"/>
                          </a:solidFill>
                          <a:latin typeface="Rajdhani"/>
                          <a:ea typeface="Rajdhani"/>
                        </a:rPr>
                        <a:t>Netflix</a:t>
                      </a:r>
                      <a:endParaRPr b="0" lang="es-AR" sz="16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s-AR" sz="16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s" sz="1600" spc="-1" strike="noStrike">
                          <a:solidFill>
                            <a:srgbClr val="434343"/>
                          </a:solidFill>
                          <a:latin typeface="Rajdhani"/>
                          <a:ea typeface="Rajdhani"/>
                        </a:rPr>
                        <a:t>TCP: 443</a:t>
                      </a:r>
                      <a:endParaRPr b="0" lang="es-AR" sz="1600" spc="-1" strike="noStrike">
                        <a:latin typeface="Arial"/>
                      </a:endParaRPr>
                    </a:p>
                  </a:txBody>
                  <a:tcPr anchor="t" marL="91080" marR="91080">
                    <a:lnL w="38160">
                      <a:solidFill>
                        <a:srgbClr val="9e9e9e"/>
                      </a:solidFill>
                    </a:lnL>
                    <a:lnR w="38160">
                      <a:solidFill>
                        <a:srgbClr val="9e9e9e"/>
                      </a:solidFill>
                    </a:lnR>
                    <a:lnT w="38160">
                      <a:solidFill>
                        <a:srgbClr val="434343"/>
                      </a:solidFill>
                    </a:lnT>
                    <a:lnB w="76320">
                      <a:solidFill>
                        <a:srgbClr val="434343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s-AR" sz="1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s-AR" sz="1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s-AR" sz="1800" spc="-1" strike="noStrike">
                        <a:latin typeface="Arial"/>
                      </a:endParaRPr>
                    </a:p>
                  </a:txBody>
                  <a:tcPr anchor="t" marL="91080" marR="91080">
                    <a:lnL w="38160">
                      <a:solidFill>
                        <a:srgbClr val="9e9e9e"/>
                      </a:solidFill>
                    </a:lnL>
                    <a:lnR w="38160">
                      <a:solidFill>
                        <a:srgbClr val="434343"/>
                      </a:solidFill>
                    </a:lnR>
                    <a:lnT w="38160">
                      <a:solidFill>
                        <a:srgbClr val="434343"/>
                      </a:solidFill>
                    </a:lnT>
                    <a:lnB w="76320">
                      <a:solidFill>
                        <a:srgbClr val="434343"/>
                      </a:solidFill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39;p 1" descr=""/>
          <p:cNvPicPr/>
          <p:nvPr/>
        </p:nvPicPr>
        <p:blipFill>
          <a:blip r:embed="rId1"/>
          <a:stretch/>
        </p:blipFill>
        <p:spPr>
          <a:xfrm>
            <a:off x="1332720" y="1810440"/>
            <a:ext cx="924480" cy="924480"/>
          </a:xfrm>
          <a:prstGeom prst="rect">
            <a:avLst/>
          </a:prstGeom>
          <a:ln w="0">
            <a:noFill/>
          </a:ln>
        </p:spPr>
      </p:pic>
      <p:pic>
        <p:nvPicPr>
          <p:cNvPr id="159" name="Google Shape;140;p 1" descr=""/>
          <p:cNvPicPr/>
          <p:nvPr/>
        </p:nvPicPr>
        <p:blipFill>
          <a:blip r:embed="rId2"/>
          <a:stretch/>
        </p:blipFill>
        <p:spPr>
          <a:xfrm>
            <a:off x="4812840" y="1867680"/>
            <a:ext cx="1212840" cy="809640"/>
          </a:xfrm>
          <a:prstGeom prst="rect">
            <a:avLst/>
          </a:prstGeom>
          <a:ln w="0">
            <a:noFill/>
          </a:ln>
        </p:spPr>
      </p:pic>
      <p:pic>
        <p:nvPicPr>
          <p:cNvPr id="160" name="Google Shape;141;p 1" descr=""/>
          <p:cNvPicPr/>
          <p:nvPr/>
        </p:nvPicPr>
        <p:blipFill>
          <a:blip r:embed="rId3"/>
          <a:stretch/>
        </p:blipFill>
        <p:spPr>
          <a:xfrm>
            <a:off x="2823120" y="1761120"/>
            <a:ext cx="1556640" cy="1023120"/>
          </a:xfrm>
          <a:prstGeom prst="rect">
            <a:avLst/>
          </a:prstGeom>
          <a:ln w="0">
            <a:noFill/>
          </a:ln>
        </p:spPr>
      </p:pic>
      <p:sp>
        <p:nvSpPr>
          <p:cNvPr id="161" name="Google Shape;142;p 1"/>
          <p:cNvSpPr/>
          <p:nvPr/>
        </p:nvSpPr>
        <p:spPr>
          <a:xfrm>
            <a:off x="757800" y="607320"/>
            <a:ext cx="5451120" cy="62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b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s" sz="3000" spc="-1" strike="noStrike">
                <a:solidFill>
                  <a:srgbClr val="ec183f"/>
                </a:solidFill>
                <a:latin typeface="Rajdhani"/>
                <a:ea typeface="Rajdhani"/>
              </a:rPr>
              <a:t>Aplicaciones a investigar</a:t>
            </a:r>
            <a:endParaRPr b="0" lang="es-AR" sz="3000" spc="-1" strike="noStrike">
              <a:latin typeface="Arial"/>
            </a:endParaRPr>
          </a:p>
        </p:txBody>
      </p:sp>
      <p:graphicFrame>
        <p:nvGraphicFramePr>
          <p:cNvPr id="162" name="Google Shape;143;p 1"/>
          <p:cNvGraphicFramePr/>
          <p:nvPr/>
        </p:nvGraphicFramePr>
        <p:xfrm>
          <a:off x="897480" y="1560960"/>
          <a:ext cx="7238520" cy="2748960"/>
        </p:xfrm>
        <a:graphic>
          <a:graphicData uri="http://schemas.openxmlformats.org/drawingml/2006/table">
            <a:tbl>
              <a:tblPr/>
              <a:tblGrid>
                <a:gridCol w="1809720"/>
                <a:gridCol w="1809720"/>
                <a:gridCol w="1809720"/>
                <a:gridCol w="1809720"/>
              </a:tblGrid>
              <a:tr h="1374480">
                <a:tc>
                  <a:tcPr anchor="t" marL="91080" marR="91080">
                    <a:lnL w="38160">
                      <a:solidFill>
                        <a:srgbClr val="434343"/>
                      </a:solidFill>
                    </a:lnL>
                    <a:lnR w="38160">
                      <a:solidFill>
                        <a:srgbClr val="9e9e9e"/>
                      </a:solidFill>
                    </a:lnR>
                    <a:lnT w="76320">
                      <a:solidFill>
                        <a:srgbClr val="434343"/>
                      </a:solidFill>
                    </a:lnT>
                    <a:lnB w="38160">
                      <a:solidFill>
                        <a:srgbClr val="434343"/>
                      </a:solidFill>
                    </a:lnB>
                    <a:noFill/>
                  </a:tcPr>
                </a:tc>
                <a:tc>
                  <a:tcPr anchor="t" marL="91080" marR="91080">
                    <a:lnL w="38160">
                      <a:solidFill>
                        <a:srgbClr val="9e9e9e"/>
                      </a:solidFill>
                    </a:lnL>
                    <a:lnR w="38160">
                      <a:solidFill>
                        <a:srgbClr val="9e9e9e"/>
                      </a:solidFill>
                    </a:lnR>
                    <a:lnT w="76320">
                      <a:solidFill>
                        <a:srgbClr val="434343"/>
                      </a:solidFill>
                    </a:lnT>
                    <a:lnB w="38160">
                      <a:solidFill>
                        <a:srgbClr val="434343"/>
                      </a:solidFill>
                    </a:lnB>
                    <a:noFill/>
                  </a:tcPr>
                </a:tc>
                <a:tc>
                  <a:tcPr anchor="t" marL="91080" marR="91080">
                    <a:lnL w="38160">
                      <a:solidFill>
                        <a:srgbClr val="9e9e9e"/>
                      </a:solidFill>
                    </a:lnL>
                    <a:lnR w="38160">
                      <a:solidFill>
                        <a:srgbClr val="9e9e9e"/>
                      </a:solidFill>
                    </a:lnR>
                    <a:lnT w="76320">
                      <a:solidFill>
                        <a:srgbClr val="434343"/>
                      </a:solidFill>
                    </a:lnT>
                    <a:lnB w="38160">
                      <a:solidFill>
                        <a:srgbClr val="434343"/>
                      </a:solidFill>
                    </a:lnB>
                    <a:noFill/>
                  </a:tcPr>
                </a:tc>
                <a:tc>
                  <a:tcPr anchor="t" marL="91080" marR="91080">
                    <a:lnL w="38160">
                      <a:solidFill>
                        <a:srgbClr val="9e9e9e"/>
                      </a:solidFill>
                    </a:lnL>
                    <a:lnR w="38160">
                      <a:solidFill>
                        <a:srgbClr val="434343"/>
                      </a:solidFill>
                    </a:lnR>
                    <a:lnT w="76320">
                      <a:solidFill>
                        <a:srgbClr val="434343"/>
                      </a:solidFill>
                    </a:lnT>
                    <a:lnB w="38160">
                      <a:solidFill>
                        <a:srgbClr val="434343"/>
                      </a:solidFill>
                    </a:lnB>
                    <a:noFill/>
                  </a:tcPr>
                </a:tc>
              </a:tr>
              <a:tr h="1374480">
                <a:tc>
                  <a:txBody>
                    <a:bodyPr lIns="91080" rIns="91080" tIns="91080" bIns="910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s" sz="1600" spc="-1" strike="noStrike">
                          <a:solidFill>
                            <a:srgbClr val="434343"/>
                          </a:solidFill>
                          <a:latin typeface="Rajdhani"/>
                          <a:ea typeface="Rajdhani"/>
                        </a:rPr>
                        <a:t>TLS 1.2</a:t>
                      </a:r>
                      <a:endParaRPr b="0" lang="es-AR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15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s-AR" sz="1600" spc="-1" strike="noStrike">
                        <a:latin typeface="Arial"/>
                      </a:endParaRPr>
                    </a:p>
                  </a:txBody>
                  <a:tcPr anchor="t" marL="91080" marR="91080">
                    <a:lnL w="38160">
                      <a:solidFill>
                        <a:srgbClr val="434343"/>
                      </a:solidFill>
                    </a:lnL>
                    <a:lnR w="38160">
                      <a:solidFill>
                        <a:srgbClr val="9e9e9e"/>
                      </a:solidFill>
                    </a:lnR>
                    <a:lnT w="38160">
                      <a:solidFill>
                        <a:srgbClr val="434343"/>
                      </a:solidFill>
                    </a:lnT>
                    <a:lnB w="76320">
                      <a:solidFill>
                        <a:srgbClr val="434343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s" sz="1600" spc="-1" strike="noStrike">
                          <a:solidFill>
                            <a:srgbClr val="434343"/>
                          </a:solidFill>
                          <a:latin typeface="Rajdhani"/>
                          <a:ea typeface="Rajdhani"/>
                        </a:rPr>
                        <a:t> </a:t>
                      </a:r>
                      <a:r>
                        <a:rPr b="1" lang="es" sz="1600" spc="-1" strike="noStrike">
                          <a:solidFill>
                            <a:srgbClr val="434343"/>
                          </a:solidFill>
                          <a:latin typeface="Rajdhani"/>
                          <a:ea typeface="Rajdhani"/>
                        </a:rPr>
                        <a:t>80 (HTTP) y 443 (HTTPS), y 17600 y 17603 </a:t>
                      </a:r>
                      <a:endParaRPr b="0" lang="es-AR" sz="1600" spc="-1" strike="noStrike">
                        <a:latin typeface="Arial"/>
                      </a:endParaRPr>
                    </a:p>
                  </a:txBody>
                  <a:tcPr anchor="t" marL="91080" marR="91080">
                    <a:lnL w="38160">
                      <a:solidFill>
                        <a:srgbClr val="9e9e9e"/>
                      </a:solidFill>
                    </a:lnL>
                    <a:lnR w="38160">
                      <a:solidFill>
                        <a:srgbClr val="9e9e9e"/>
                      </a:solidFill>
                    </a:lnR>
                    <a:lnT w="38160">
                      <a:solidFill>
                        <a:srgbClr val="434343"/>
                      </a:solidFill>
                    </a:lnT>
                    <a:lnB w="76320">
                      <a:solidFill>
                        <a:srgbClr val="434343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s" sz="1600" spc="-1" strike="noStrike">
                          <a:solidFill>
                            <a:srgbClr val="434343"/>
                          </a:solidFill>
                          <a:latin typeface="Rajdhani"/>
                          <a:ea typeface="Rajdhani"/>
                        </a:rPr>
                        <a:t>POP  110 por defecto y el 995 con soporte SSL </a:t>
                      </a:r>
                      <a:endParaRPr b="0" lang="es-AR" sz="1600" spc="-1" strike="noStrike">
                        <a:latin typeface="Arial"/>
                      </a:endParaRPr>
                    </a:p>
                  </a:txBody>
                  <a:tcPr anchor="t" marL="91080" marR="91080">
                    <a:lnL w="38160">
                      <a:solidFill>
                        <a:srgbClr val="9e9e9e"/>
                      </a:solidFill>
                    </a:lnL>
                    <a:lnR w="38160">
                      <a:solidFill>
                        <a:srgbClr val="9e9e9e"/>
                      </a:solidFill>
                    </a:lnR>
                    <a:lnT w="38160">
                      <a:solidFill>
                        <a:srgbClr val="434343"/>
                      </a:solidFill>
                    </a:lnT>
                    <a:lnB w="76320">
                      <a:solidFill>
                        <a:srgbClr val="434343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s-AR" sz="1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s-AR" sz="1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s-AR" sz="1800" spc="-1" strike="noStrike">
                        <a:latin typeface="Arial"/>
                      </a:endParaRPr>
                    </a:p>
                  </a:txBody>
                  <a:tcPr anchor="t" marL="91080" marR="91080">
                    <a:lnL w="38160">
                      <a:solidFill>
                        <a:srgbClr val="9e9e9e"/>
                      </a:solidFill>
                    </a:lnL>
                    <a:lnR w="38160">
                      <a:solidFill>
                        <a:srgbClr val="434343"/>
                      </a:solidFill>
                    </a:lnR>
                    <a:lnT w="38160">
                      <a:solidFill>
                        <a:srgbClr val="434343"/>
                      </a:solidFill>
                    </a:lnT>
                    <a:lnB w="76320">
                      <a:solidFill>
                        <a:srgbClr val="434343"/>
                      </a:solidFill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pic>
        <p:nvPicPr>
          <p:cNvPr id="163" name="" descr=""/>
          <p:cNvPicPr/>
          <p:nvPr/>
        </p:nvPicPr>
        <p:blipFill>
          <a:blip r:embed="rId4"/>
          <a:stretch/>
        </p:blipFill>
        <p:spPr>
          <a:xfrm>
            <a:off x="1091880" y="1620000"/>
            <a:ext cx="1248120" cy="1260000"/>
          </a:xfrm>
          <a:prstGeom prst="rect">
            <a:avLst/>
          </a:prstGeom>
          <a:ln w="0">
            <a:noFill/>
          </a:ln>
        </p:spPr>
      </p:pic>
      <p:pic>
        <p:nvPicPr>
          <p:cNvPr id="164" name="" descr=""/>
          <p:cNvPicPr/>
          <p:nvPr/>
        </p:nvPicPr>
        <p:blipFill>
          <a:blip r:embed="rId5"/>
          <a:stretch/>
        </p:blipFill>
        <p:spPr>
          <a:xfrm>
            <a:off x="2952000" y="1656000"/>
            <a:ext cx="1251720" cy="1164240"/>
          </a:xfrm>
          <a:prstGeom prst="rect">
            <a:avLst/>
          </a:prstGeom>
          <a:ln w="0">
            <a:noFill/>
          </a:ln>
        </p:spPr>
      </p:pic>
      <p:pic>
        <p:nvPicPr>
          <p:cNvPr id="165" name="" descr=""/>
          <p:cNvPicPr/>
          <p:nvPr/>
        </p:nvPicPr>
        <p:blipFill>
          <a:blip r:embed="rId6"/>
          <a:stretch/>
        </p:blipFill>
        <p:spPr>
          <a:xfrm>
            <a:off x="4769280" y="1620000"/>
            <a:ext cx="1386720" cy="1296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33383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</TotalTime>
  <Application>LibreOffice/7.2.5.2.0$Linux_X86_64 LibreOffice_project/20$Build-2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es-AR</dc:language>
  <cp:lastModifiedBy/>
  <dcterms:modified xsi:type="dcterms:W3CDTF">2022-04-04T22:19:57Z</dcterms:modified>
  <cp:revision>7</cp:revision>
  <dc:subject/>
  <dc:title/>
</cp:coreProperties>
</file>