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Proxima Nova"/>
      <p:regular r:id="rId31"/>
      <p:bold r:id="rId32"/>
      <p:italic r:id="rId33"/>
      <p:boldItalic r:id="rId34"/>
    </p:embeddedFont>
    <p:embeddedFont>
      <p:font typeface="Rajdhani"/>
      <p:regular r:id="rId35"/>
      <p:bold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E19CE62-3883-417A-8027-B74565A1FC37}">
  <a:tblStyle styleId="{0E19CE62-3883-417A-8027-B74565A1FC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ProximaNova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ProximaNova-italic.fntdata"/><Relationship Id="rId10" Type="http://schemas.openxmlformats.org/officeDocument/2006/relationships/slide" Target="slides/slide3.xml"/><Relationship Id="rId32" Type="http://schemas.openxmlformats.org/officeDocument/2006/relationships/font" Target="fonts/ProximaNova-bold.fntdata"/><Relationship Id="rId13" Type="http://schemas.openxmlformats.org/officeDocument/2006/relationships/slide" Target="slides/slide6.xml"/><Relationship Id="rId35" Type="http://schemas.openxmlformats.org/officeDocument/2006/relationships/font" Target="fonts/Rajdhani-regular.fntdata"/><Relationship Id="rId12" Type="http://schemas.openxmlformats.org/officeDocument/2006/relationships/slide" Target="slides/slide5.xml"/><Relationship Id="rId34" Type="http://schemas.openxmlformats.org/officeDocument/2006/relationships/font" Target="fonts/ProximaNova-boldItalic.fntdata"/><Relationship Id="rId15" Type="http://schemas.openxmlformats.org/officeDocument/2006/relationships/slide" Target="slides/slide8.xml"/><Relationship Id="rId37" Type="http://schemas.openxmlformats.org/officeDocument/2006/relationships/font" Target="fonts/OpenSans-regular.fntdata"/><Relationship Id="rId14" Type="http://schemas.openxmlformats.org/officeDocument/2006/relationships/slide" Target="slides/slide7.xml"/><Relationship Id="rId36" Type="http://schemas.openxmlformats.org/officeDocument/2006/relationships/font" Target="fonts/Rajdhani-bold.fntdata"/><Relationship Id="rId17" Type="http://schemas.openxmlformats.org/officeDocument/2006/relationships/slide" Target="slides/slide10.xml"/><Relationship Id="rId39" Type="http://schemas.openxmlformats.org/officeDocument/2006/relationships/font" Target="fonts/OpenSans-italic.fntdata"/><Relationship Id="rId16" Type="http://schemas.openxmlformats.org/officeDocument/2006/relationships/slide" Target="slides/slide9.xml"/><Relationship Id="rId38" Type="http://schemas.openxmlformats.org/officeDocument/2006/relationships/font" Target="fonts/OpenSans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09b52c55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09b52c5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eb3107e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eb3107e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b3107e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b3107e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eb3107ed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eb3107ed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eb3107e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eb3107e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eb3107e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eb3107e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eb3107ed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eb3107ed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eb3107ed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eb3107ed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eb3107ed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eb3107e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eb3107ed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eb3107ed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eb3107e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eb3107e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1fdcf20d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1fdcf20d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eb3107ed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eb3107e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1fdcf20d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1fdcf20d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1fdcf20d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b1fdcf20d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c65a5591a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c65a5591a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1fdcf20d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1fdcf20d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1fdcf20d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1fdcf20d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1fdcf20d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1fdcf20d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1fdcf20d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1fdcf20d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1fdcf20d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1fdcf20d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1fdcf20d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1fdcf20d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fdcf20d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fdcf20d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Armado de computadoras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8.xml"/><Relationship Id="rId5" Type="http://schemas.openxmlformats.org/officeDocument/2006/relationships/slide" Target="/ppt/slides/slide8.xml"/><Relationship Id="rId6" Type="http://schemas.openxmlformats.org/officeDocument/2006/relationships/slide" Target="/ppt/slides/slide2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4037275" y="986400"/>
            <a:ext cx="45258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Armado</a:t>
            </a: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 de  computadoras</a:t>
            </a:r>
            <a:endParaRPr b="1" sz="49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/>
        </p:nvSpPr>
        <p:spPr>
          <a:xfrm>
            <a:off x="626925" y="6174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38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38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p3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{0E19CE62-3883-417A-8027-B74565A1FC37}</a:tableStyleId>
              </a:tblPr>
              <a:tblGrid>
                <a:gridCol w="2013425"/>
                <a:gridCol w="5225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7100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Mother Gigabyte Socket 1151 Ga-h110m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Memoria RAM ValueRAM 4GB 1 Kingston ddr4 2666 mhz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Disco duro interno Western Digital WD5000AAKX 500GB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/>
        </p:nvSpPr>
        <p:spPr>
          <a:xfrm>
            <a:off x="626950" y="608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2" name="Google Shape;162;p39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3" name="Google Shape;163;p3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{0E19CE62-3883-417A-8027-B74565A1FC37}</a:tableStyleId>
              </a:tblPr>
              <a:tblGrid>
                <a:gridCol w="2004025"/>
                <a:gridCol w="5234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2200g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266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Mother Asus Prime A320m-k Am4 Ddr4 A320 Hdmi M2</a:t>
                      </a:r>
                      <a:endParaRPr b="1" sz="16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Memoria RAM ValueRAM 4GB 1 Kingston ddr4 2666 mhz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Disco duro interno Western Digital WD5000AAKX 500GB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0"/>
          <p:cNvSpPr txBox="1"/>
          <p:nvPr/>
        </p:nvSpPr>
        <p:spPr>
          <a:xfrm>
            <a:off x="626950" y="61440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p40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40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1" name="Google Shape;171;p40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{0E19CE62-3883-417A-8027-B74565A1FC37}</a:tableStyleId>
              </a:tblPr>
              <a:tblGrid>
                <a:gridCol w="1938175"/>
                <a:gridCol w="5300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Celeron G5905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266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s" sz="16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Asus H410m E</a:t>
                      </a:r>
                      <a:endParaRPr b="1" sz="16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Memoria RAM ValueRAM 4GB 1 Kingston ddr4 2666 mhz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Disco duro interno Western Digital WD5000AAKX 500GB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2" name="Google Shape;172;p40"/>
          <p:cNvSpPr txBox="1"/>
          <p:nvPr/>
        </p:nvSpPr>
        <p:spPr>
          <a:xfrm>
            <a:off x="6269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1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8" name="Google Shape;178;p41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media son utilizados por personas con requisitos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exigentes que la gama baja. Podríamos poner el ejemplo que se trabaje en desarrollo con herramientas ligeras (VS code, Mysql, etc.) 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también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gaming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con exigencias medias, pueden llevar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9" name="Google Shape;17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850" y="1156575"/>
            <a:ext cx="5098148" cy="28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2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5" name="Google Shape;185;p42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42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7" name="Google Shape;187;p42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{0E19CE62-3883-417A-8027-B74565A1FC37}</a:tableStyleId>
              </a:tblPr>
              <a:tblGrid>
                <a:gridCol w="2051050"/>
                <a:gridCol w="518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intel i5 9400 F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ASUS Prime  B365M-A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 fury ddr4 8gb hyperx 2666 mhz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1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Disco sólido interno Kingston 480GB 450 mb/seg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 1030 2GD4 LP OC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3"/>
          <p:cNvSpPr txBox="1"/>
          <p:nvPr/>
        </p:nvSpPr>
        <p:spPr>
          <a:xfrm>
            <a:off x="6175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3" name="Google Shape;193;p43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5" name="Google Shape;195;p43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{0E19CE62-3883-417A-8027-B74565A1FC37}</a:tableStyleId>
              </a:tblPr>
              <a:tblGrid>
                <a:gridCol w="1891200"/>
                <a:gridCol w="53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5 2600 Six-Core 3.4 GHz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A320M Asrock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 fury ddr4 8gb hyperx 2666 mhz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Disco sólido interno Kingston 480GB 450 mb/seg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Video Msi Nvidia Geforce Gtx 1050 Ti 4gb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/>
          <p:nvPr/>
        </p:nvSpPr>
        <p:spPr>
          <a:xfrm>
            <a:off x="6363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1" name="Google Shape;201;p44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2" name="Google Shape;202;p44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{0E19CE62-3883-417A-8027-B74565A1FC37}</a:tableStyleId>
              </a:tblPr>
              <a:tblGrid>
                <a:gridCol w="1900600"/>
                <a:gridCol w="5338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Microprocesador Intel I5-11400f 12mb 4.4ghz 6 Cores 11va Gen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ASUS Prime  B365M-A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 fury ddr4 8gb hyperx 2666 mhz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Disco sólido interno Kingston 480GB 450 mb/seg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74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Nvidia Zotac Gaming GeForce GTX 16 Series GTX 1660 SUPER ZT-T16620F-10L 6GB</a:t>
                      </a: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3" name="Google Shape;203;p44"/>
          <p:cNvSpPr txBox="1"/>
          <p:nvPr/>
        </p:nvSpPr>
        <p:spPr>
          <a:xfrm>
            <a:off x="6363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5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9" name="Google Shape;209;p45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alta son aquellos que requieren las mejores prestaciones del mercado. Son utilizados para tareas que requieren mucho procesamiento, como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minería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 datos, big data, gaming, entre otras. Generalmente utilizan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0" name="Google Shape;21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636" y="1152101"/>
            <a:ext cx="5357363" cy="30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/>
          <p:nvPr/>
        </p:nvSpPr>
        <p:spPr>
          <a:xfrm>
            <a:off x="63637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6" name="Google Shape;216;p46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46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8" name="Google Shape;218;p4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{0E19CE62-3883-417A-8027-B74565A1FC37}</a:tableStyleId>
              </a:tblPr>
              <a:tblGrid>
                <a:gridCol w="2051025"/>
                <a:gridCol w="5187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i7-10700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ASUS PRIME B560M-A</a:t>
                      </a:r>
                      <a:endParaRPr sz="2400">
                        <a:solidFill>
                          <a:srgbClr val="181818"/>
                        </a:solidFill>
                      </a:endParaRPr>
                    </a:p>
                    <a:p>
                      <a:pPr indent="0" lvl="0" marL="457200" marR="152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Fury DDR4 32GB 1 HyperX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Kingston SA400S37/960G 960GB</a:t>
                      </a:r>
                      <a:endParaRPr sz="16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202124"/>
                          </a:solidFill>
                        </a:rPr>
                        <a:t>NVIDIA GeForce RTX 3090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7"/>
          <p:cNvSpPr txBox="1"/>
          <p:nvPr/>
        </p:nvSpPr>
        <p:spPr>
          <a:xfrm>
            <a:off x="6363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4" name="Google Shape;224;p47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47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6" name="Google Shape;226;p4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{0E19CE62-3883-417A-8027-B74565A1FC37}</a:tableStyleId>
              </a:tblPr>
              <a:tblGrid>
                <a:gridCol w="1919400"/>
                <a:gridCol w="5319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7 3800xt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50">
                          <a:solidFill>
                            <a:srgbClr val="37373F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GIGABYTE B550 AORUS ELITE</a:t>
                      </a:r>
                      <a:endParaRPr sz="1250">
                        <a:solidFill>
                          <a:srgbClr val="37373F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Fury DDR4 32GB 1 HyperX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Disco sólido interno Western Digital WD Black SN750 2TB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202124"/>
                          </a:solidFill>
                        </a:rPr>
                        <a:t>NVIDIA GeForce RTX 3080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3897550" y="1527975"/>
            <a:ext cx="4856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howjump?jump=nextslide"/>
              </a:rPr>
              <a:t>Consigna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3"/>
              </a:rPr>
              <a:t>Detalles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4"/>
              </a:rPr>
              <a:t>Especificaciones</a:t>
            </a: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5"/>
              </a:rPr>
              <a:t> de equipos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6"/>
              </a:rPr>
              <a:t>Entrega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94" name="Google Shape;94;p3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8"/>
          <p:cNvSpPr txBox="1"/>
          <p:nvPr/>
        </p:nvSpPr>
        <p:spPr>
          <a:xfrm>
            <a:off x="64380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2" name="Google Shape;232;p48"/>
          <p:cNvSpPr txBox="1"/>
          <p:nvPr/>
        </p:nvSpPr>
        <p:spPr>
          <a:xfrm>
            <a:off x="6540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48"/>
          <p:cNvSpPr txBox="1"/>
          <p:nvPr/>
        </p:nvSpPr>
        <p:spPr>
          <a:xfrm>
            <a:off x="8682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4" name="Google Shape;234;p48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{0E19CE62-3883-417A-8027-B74565A1FC37}</a:tableStyleId>
              </a:tblPr>
              <a:tblGrid>
                <a:gridCol w="1947600"/>
                <a:gridCol w="5291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 gamer AMD Ryzen Threadripper  de 24 núcleos y 4.2GHz de frecuencia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50">
                          <a:solidFill>
                            <a:srgbClr val="37373F"/>
                          </a:solidFill>
                          <a:highlight>
                            <a:schemeClr val="lt1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GIGABYTE B550 AORUS ELITE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 Fury DDR4 gamer color negro 32GB 1 HyperX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Disco sólido interno Western Digital WD Black SN750 2TB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De Video Nvidia Msi Rtx 3080 Gaming Z Trio 8gb Lhr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35" name="Google Shape;235;p48"/>
          <p:cNvSpPr txBox="1"/>
          <p:nvPr/>
        </p:nvSpPr>
        <p:spPr>
          <a:xfrm>
            <a:off x="64380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9"/>
          <p:cNvSpPr txBox="1"/>
          <p:nvPr/>
        </p:nvSpPr>
        <p:spPr>
          <a:xfrm>
            <a:off x="3609750" y="1495200"/>
            <a:ext cx="3636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1" name="Google Shape;241;p4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2" name="Google Shape;242;p4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0"/>
          <p:cNvSpPr txBox="1"/>
          <p:nvPr/>
        </p:nvSpPr>
        <p:spPr>
          <a:xfrm>
            <a:off x="625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8" name="Google Shape;248;p50"/>
          <p:cNvSpPr txBox="1"/>
          <p:nvPr/>
        </p:nvSpPr>
        <p:spPr>
          <a:xfrm>
            <a:off x="636200" y="1534325"/>
            <a:ext cx="41853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Cada estudiante debe subir a su mochila del viajero un archivo del formato que prefiera (.pdf, .doc, .xls) con el detalle de los diferentes equipos que armó.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9" name="Google Shape;24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875" y="1250925"/>
            <a:ext cx="3270427" cy="183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7200" y="1418864"/>
            <a:ext cx="2902574" cy="163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7350" y="2153639"/>
            <a:ext cx="2902574" cy="163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1"/>
          <p:cNvSpPr txBox="1"/>
          <p:nvPr/>
        </p:nvSpPr>
        <p:spPr>
          <a:xfrm>
            <a:off x="3609750" y="1495200"/>
            <a:ext cx="33327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 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0" name="Google Shape;100;p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1" name="Google Shape;101;p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/>
        </p:nvSpPr>
        <p:spPr>
          <a:xfrm>
            <a:off x="626825" y="1458250"/>
            <a:ext cx="43116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base a lo aprendido de toda la estructura de computadoras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vamos a proceder a armar diferentes computadoras en base a necesidades de uso determinadas y compatibilidades entre sus diferentes componentes.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Vamos a armar 9 computadoras de 3 gamas diferentes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(gama alta, media y baja) en donde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habrá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que determinar los componentes compatibles a cada uno.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32"/>
          <p:cNvSpPr txBox="1"/>
          <p:nvPr/>
        </p:nvSpPr>
        <p:spPr>
          <a:xfrm>
            <a:off x="616575" y="608150"/>
            <a:ext cx="31164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08" name="Google Shape;1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575" y="1798678"/>
            <a:ext cx="5183201" cy="291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449" y="1290212"/>
            <a:ext cx="1951852" cy="10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575" y="962650"/>
            <a:ext cx="3116401" cy="175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3"/>
          <p:cNvSpPr txBox="1"/>
          <p:nvPr/>
        </p:nvSpPr>
        <p:spPr>
          <a:xfrm>
            <a:off x="3609750" y="1495200"/>
            <a:ext cx="33960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6" name="Google Shape;116;p3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7" name="Google Shape;117;p3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/>
          <p:nvPr/>
        </p:nvSpPr>
        <p:spPr>
          <a:xfrm>
            <a:off x="616625" y="614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 de armado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3" name="Google Shape;123;p34"/>
          <p:cNvSpPr txBox="1"/>
          <p:nvPr/>
        </p:nvSpPr>
        <p:spPr>
          <a:xfrm>
            <a:off x="626875" y="1468150"/>
            <a:ext cx="40584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el armado vamos a tener un cuadro de especificaciones donde tendremos separado.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Procesador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Placa madre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primaria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secundaria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(si es que fuera necesario)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34"/>
          <p:cNvSpPr txBox="1"/>
          <p:nvPr/>
        </p:nvSpPr>
        <p:spPr>
          <a:xfrm>
            <a:off x="4805000" y="1427450"/>
            <a:ext cx="37896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Deberemos armar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computadoras por gama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donde cada una de estas  serán o compatibles con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Intel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AMD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tercer ordenador debe ser armado a libre criterio del estudiante.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718" y="3197050"/>
            <a:ext cx="2899758" cy="16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075" y="3440613"/>
            <a:ext cx="2164157" cy="121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/>
          <p:nvPr/>
        </p:nvSpPr>
        <p:spPr>
          <a:xfrm>
            <a:off x="4852000" y="1624475"/>
            <a:ext cx="3498000" cy="2615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35"/>
          <p:cNvSpPr txBox="1"/>
          <p:nvPr/>
        </p:nvSpPr>
        <p:spPr>
          <a:xfrm>
            <a:off x="614975" y="615475"/>
            <a:ext cx="18393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3" name="Google Shape;133;p35"/>
          <p:cNvSpPr txBox="1"/>
          <p:nvPr/>
        </p:nvSpPr>
        <p:spPr>
          <a:xfrm>
            <a:off x="614975" y="1469575"/>
            <a:ext cx="3765600" cy="28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¿Por qué esta actividad?¿Sirve este ejercicio de armar computadoras?</a:t>
            </a:r>
            <a:endParaRPr b="1" sz="17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la hora de trabajar en un ambiente laboral, las computadoras son una parte esencial del trabajo día 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por lo cual la habilidad de poder armar una a base de ciertas especificaciones es una habilidad necesaria para el profesional de IT.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4" name="Google Shape;134;p35"/>
          <p:cNvSpPr txBox="1"/>
          <p:nvPr/>
        </p:nvSpPr>
        <p:spPr>
          <a:xfrm>
            <a:off x="5082850" y="1767800"/>
            <a:ext cx="30561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Recordemos que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diferentes componentes existen ciertas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características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como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sockets, fr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ecuencia y conectores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los cuales hay que tener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 cuenta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la compatibilidad.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Especificaciones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 equipos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0" name="Google Shape;140;p3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1" name="Google Shape;141;p3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/>
          <p:nvPr/>
        </p:nvSpPr>
        <p:spPr>
          <a:xfrm>
            <a:off x="617575" y="6018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7" name="Google Shape;147;p37"/>
          <p:cNvSpPr txBox="1"/>
          <p:nvPr/>
        </p:nvSpPr>
        <p:spPr>
          <a:xfrm>
            <a:off x="627825" y="1528150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baja generalmente son utilizados por personas que necesitan pocos requisitos.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Podríamos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poner el ejemplo de una persona que trabaje en una oficina con planillas 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ofimática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(Excel, Word, etc.) generalmente no necesitan GPU.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550" y="1249937"/>
            <a:ext cx="4699827" cy="2643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