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5143500" type="screen16x9"/>
  <p:notesSz cx="6858000" cy="9144000"/>
  <p:embeddedFontLst>
    <p:embeddedFont>
      <p:font typeface="Calibri" pitchFamily="34" charset="0"/>
      <p:regular r:id="rId25"/>
      <p:bold r:id="rId26"/>
      <p:italic r:id="rId27"/>
      <p:boldItalic r:id="rId28"/>
    </p:embeddedFont>
    <p:embeddedFont>
      <p:font typeface="Rajdhani" charset="0"/>
      <p:regular r:id="rId29"/>
      <p:bold r:id="rId30"/>
    </p:embeddedFont>
    <p:embeddedFont>
      <p:font typeface="Open Sans" charset="0"/>
      <p:regular r:id="rId31"/>
      <p:bold r:id="rId32"/>
      <p:italic r:id="rId33"/>
      <p:boldItalic r:id="rId34"/>
    </p:embeddedFont>
    <p:embeddedFont>
      <p:font typeface="Open Sans ExtraBold" charset="0"/>
      <p:bold r:id="rId35"/>
      <p:boldItalic r:id="rId36"/>
    </p:embeddedFont>
    <p:embeddedFont>
      <p:font typeface="Rubik Light" charset="-79"/>
      <p:regular r:id="rId37"/>
      <p:bold r:id="rId38"/>
      <p:italic r:id="rId39"/>
      <p:boldItalic r:id="rId40"/>
    </p:embeddedFont>
    <p:embeddedFont>
      <p:font typeface="Rubik" charset="-79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110" y="-3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5.fntdata"/><Relationship Id="rId41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7.fntdata"/><Relationship Id="rId44" Type="http://schemas.openxmlformats.org/officeDocument/2006/relationships/font" Target="fonts/font2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026722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c7f4902ec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c7f4902ec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c7f4902ec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ec7f4902ec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c7f4902ec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c7f4902ec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c7f4902ec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ec7f4902ec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ec7f4902ec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ec7f4902ec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c7f4902ec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ec7f4902ec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c7f4902ec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ec7f4902ec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c7f4902ec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ec7f4902ec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ec7f4902ec_0_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ec7f4902ec_0_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ec7f4902ec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ec7f4902ec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9112029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9112029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ec7f4902ec_0_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ec7f4902ec_0_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c7f4902ec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c7f4902ec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c7f4902e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c7f4902e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c7f4902ec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c7f4902ec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c7f4902ec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ec7f4902ec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c7f4902ec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c7f4902ec_0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c7f4902ec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c7f4902ec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c7f4902ec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c7f4902ec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 l="5658" r="5649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">
  <p:cSld name="TITLE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 txBox="1">
            <a:spLocks noGrp="1"/>
          </p:cNvSpPr>
          <p:nvPr>
            <p:ph type="title"/>
          </p:nvPr>
        </p:nvSpPr>
        <p:spPr>
          <a:xfrm>
            <a:off x="621575" y="597425"/>
            <a:ext cx="7779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ubik"/>
              <a:buChar char="●"/>
              <a:defRPr sz="2500" b="1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ubTitle" idx="1"/>
          </p:nvPr>
        </p:nvSpPr>
        <p:spPr>
          <a:xfrm>
            <a:off x="621575" y="1007850"/>
            <a:ext cx="77793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"/>
              <a:buNone/>
              <a:defRPr sz="20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body" idx="2"/>
          </p:nvPr>
        </p:nvSpPr>
        <p:spPr>
          <a:xfrm>
            <a:off x="621575" y="1714500"/>
            <a:ext cx="7779300" cy="23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ubik Light"/>
              <a:buChar char="●"/>
              <a:defRPr sz="1600">
                <a:latin typeface="Rubik Light"/>
                <a:ea typeface="Rubik Light"/>
                <a:cs typeface="Rubik Light"/>
                <a:sym typeface="Rubik Light"/>
              </a:defRPr>
            </a:lvl1pPr>
            <a:lvl2pPr marL="914400" lvl="1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ubik Light"/>
              <a:buChar char="○"/>
              <a:defRPr>
                <a:latin typeface="Rubik Light"/>
                <a:ea typeface="Rubik Light"/>
                <a:cs typeface="Rubik Light"/>
                <a:sym typeface="Rubik Light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■"/>
              <a:defRPr>
                <a:latin typeface="Rubik Light"/>
                <a:ea typeface="Rubik Light"/>
                <a:cs typeface="Rubik Light"/>
                <a:sym typeface="Rubik Light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●"/>
              <a:defRPr>
                <a:latin typeface="Rubik Light"/>
                <a:ea typeface="Rubik Light"/>
                <a:cs typeface="Rubik Light"/>
                <a:sym typeface="Rubik Light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○"/>
              <a:defRPr>
                <a:latin typeface="Rubik Light"/>
                <a:ea typeface="Rubik Light"/>
                <a:cs typeface="Rubik Light"/>
                <a:sym typeface="Rubik Light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■"/>
              <a:defRPr>
                <a:latin typeface="Rubik Light"/>
                <a:ea typeface="Rubik Light"/>
                <a:cs typeface="Rubik Light"/>
                <a:sym typeface="Rubik Light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●"/>
              <a:defRPr>
                <a:latin typeface="Rubik Light"/>
                <a:ea typeface="Rubik Light"/>
                <a:cs typeface="Rubik Light"/>
                <a:sym typeface="Rubik Light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○"/>
              <a:defRPr>
                <a:latin typeface="Rubik Light"/>
                <a:ea typeface="Rubik Light"/>
                <a:cs typeface="Rubik Light"/>
                <a:sym typeface="Rubik Light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■"/>
              <a:defRPr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454">
          <p15:clr>
            <a:srgbClr val="FA7B17"/>
          </p15:clr>
        </p15:guide>
        <p15:guide id="2" pos="5315">
          <p15:clr>
            <a:srgbClr val="FA7B17"/>
          </p15:clr>
        </p15:guide>
        <p15:guide id="3" orient="horz" pos="418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0" name="Google Shape;80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4" name="Google Shape;8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oogle Shape;47;p16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48" name="Google Shape;48;p16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6"/>
          <p:cNvSpPr txBox="1"/>
          <p:nvPr/>
        </p:nvSpPr>
        <p:spPr>
          <a:xfrm>
            <a:off x="57607" y="4953600"/>
            <a:ext cx="2187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Actividad clase 20 - VPN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0" name="Google Shape;50;p1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ual-es-mi-ip.ne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_kh4RsBjbI&amp;ab_channel=ZiggoSpor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eedtest.net/e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slide" Target="slide19.xml"/><Relationship Id="rId4" Type="http://schemas.openxmlformats.org/officeDocument/2006/relationships/slide" Target="slide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3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ra.com/es/downloa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rproject.org/download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9"/>
          <p:cNvSpPr txBox="1"/>
          <p:nvPr/>
        </p:nvSpPr>
        <p:spPr>
          <a:xfrm>
            <a:off x="3968525" y="1536225"/>
            <a:ext cx="47016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 clase 20</a:t>
            </a:r>
            <a:endParaRPr sz="4600" b="1" i="0" u="none" strike="noStrike" cap="non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8"/>
          <p:cNvSpPr txBox="1"/>
          <p:nvPr/>
        </p:nvSpPr>
        <p:spPr>
          <a:xfrm>
            <a:off x="817600" y="1438050"/>
            <a:ext cx="7657200" cy="22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Para utilizar el servicio de </a:t>
            </a:r>
            <a:r>
              <a:rPr lang="es" sz="17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Tor</a:t>
            </a:r>
            <a:r>
              <a:rPr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debemos iniciar el programa y cuando nos salga el siguiente cartel, hacer clic en </a:t>
            </a:r>
            <a:r>
              <a:rPr lang="es" sz="17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connect</a:t>
            </a:r>
            <a:r>
              <a:rPr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para establecer la red tor, luego de esto ya podremos navegar usando la tecnología </a:t>
            </a:r>
            <a:r>
              <a:rPr lang="es" sz="17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onion</a:t>
            </a:r>
            <a:r>
              <a:rPr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38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38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Actividad clase 20 - VPN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3" name="Google Shape;17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8"/>
          <p:cNvSpPr txBox="1"/>
          <p:nvPr/>
        </p:nvSpPr>
        <p:spPr>
          <a:xfrm>
            <a:off x="817600" y="754625"/>
            <a:ext cx="56787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Activar red </a:t>
            </a:r>
            <a:r>
              <a:rPr lang="es" sz="31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Tor</a:t>
            </a:r>
            <a:endParaRPr sz="3100" b="1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75" name="Google Shape;17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1125" y="2480563"/>
            <a:ext cx="6181725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9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Chequeando Ip Pública</a:t>
            </a:r>
            <a:endParaRPr sz="37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1" name="Google Shape;181;p39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sz="60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2" name="Google Shape;182;p39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39"/>
          <p:cNvSpPr txBox="1">
            <a:spLocks noGrp="1"/>
          </p:cNvSpPr>
          <p:nvPr>
            <p:ph type="sldNum" idx="12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0"/>
          <p:cNvSpPr txBox="1"/>
          <p:nvPr/>
        </p:nvSpPr>
        <p:spPr>
          <a:xfrm>
            <a:off x="741400" y="662625"/>
            <a:ext cx="56787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Como saber </a:t>
            </a:r>
            <a:r>
              <a:rPr lang="es" sz="31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nuestra ip pública</a:t>
            </a:r>
            <a:endParaRPr sz="3100" b="1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9" name="Google Shape;189;p40"/>
          <p:cNvSpPr txBox="1"/>
          <p:nvPr/>
        </p:nvSpPr>
        <p:spPr>
          <a:xfrm>
            <a:off x="1274800" y="1418625"/>
            <a:ext cx="6875700" cy="27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Podemos saber nuestra dirección ip pública visitando el siguiente sitio </a:t>
            </a:r>
            <a:r>
              <a:rPr lang="es" sz="1600" u="sng" dirty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https://www.cual-es-mi-ip.net</a:t>
            </a:r>
            <a:r>
              <a:rPr lang="es" sz="16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6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0" name="Google Shape;190;p40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40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Actividad clase 20 - VPN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2" name="Google Shape;19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40"/>
          <p:cNvSpPr/>
          <p:nvPr/>
        </p:nvSpPr>
        <p:spPr>
          <a:xfrm>
            <a:off x="799250" y="1730600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4" name="Google Shape;194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5988" y="2407252"/>
            <a:ext cx="5112025" cy="184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1"/>
          <p:cNvSpPr txBox="1"/>
          <p:nvPr/>
        </p:nvSpPr>
        <p:spPr>
          <a:xfrm>
            <a:off x="741400" y="662625"/>
            <a:ext cx="56787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Tareas a </a:t>
            </a:r>
            <a:r>
              <a:rPr lang="es" sz="31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Realizar</a:t>
            </a:r>
            <a:endParaRPr sz="3100" b="1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0" name="Google Shape;200;p41"/>
          <p:cNvSpPr txBox="1"/>
          <p:nvPr/>
        </p:nvSpPr>
        <p:spPr>
          <a:xfrm>
            <a:off x="1274800" y="1418625"/>
            <a:ext cx="6875700" cy="27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 Opera (o cualquier browser sin VPN) debemos consultar nuestra direccion IP publica y anotar. </a:t>
            </a:r>
            <a:endParaRPr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15000"/>
              </a:lnSpc>
              <a:spcBef>
                <a:spcPts val="600"/>
              </a:spcBef>
            </a:pPr>
            <a:r>
              <a:rPr lang="es-AR" dirty="0" smtClean="0"/>
              <a:t>200.126.193.229 (Argentina)</a:t>
            </a:r>
            <a:endParaRPr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 Opera con </a:t>
            </a:r>
            <a:r>
              <a:rPr lang="es" b="1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VPN activada</a:t>
            </a:r>
            <a:r>
              <a:rPr lang="es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debemos consular nuestra ip y consultar su geolocalización (podemos hacerlo desde la pagina cual es mi IP) y anotar. </a:t>
            </a:r>
            <a:endParaRPr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15000"/>
              </a:lnSpc>
              <a:spcBef>
                <a:spcPts val="600"/>
              </a:spcBef>
            </a:pPr>
            <a:r>
              <a:rPr lang="es-AR" dirty="0"/>
              <a:t>92.38.148.60 </a:t>
            </a:r>
            <a:r>
              <a:rPr lang="es-AR" dirty="0" smtClean="0"/>
              <a:t>(EEUU)</a:t>
            </a:r>
          </a:p>
          <a:p>
            <a:pPr lvl="0">
              <a:lnSpc>
                <a:spcPct val="115000"/>
              </a:lnSpc>
              <a:spcBef>
                <a:spcPts val="600"/>
              </a:spcBef>
            </a:pPr>
            <a:r>
              <a:rPr lang="es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Con </a:t>
            </a:r>
            <a:r>
              <a:rPr lang="es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Tor y su red activada, debemos consultar nuestra ip y consultar la localización de la misma. </a:t>
            </a:r>
            <a:endParaRPr lang="es" dirty="0" smtClean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15000"/>
              </a:lnSpc>
              <a:spcBef>
                <a:spcPts val="600"/>
              </a:spcBef>
            </a:pPr>
            <a:r>
              <a:rPr lang="es-AR" dirty="0" smtClean="0"/>
              <a:t>195.176.3.19 (</a:t>
            </a:r>
            <a:r>
              <a:rPr lang="es-AR" dirty="0" err="1" smtClean="0"/>
              <a:t>Anonymus</a:t>
            </a:r>
            <a:r>
              <a:rPr lang="es-AR" dirty="0" smtClean="0"/>
              <a:t> Proxy)</a:t>
            </a:r>
            <a:endParaRPr lang="es" dirty="0" smtClean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15000"/>
              </a:lnSpc>
              <a:spcBef>
                <a:spcPts val="600"/>
              </a:spcBef>
            </a:pPr>
            <a:endParaRPr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1" name="Google Shape;201;p41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4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Actividad clase 20 - VPN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3" name="Google Shape;20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41"/>
          <p:cNvSpPr/>
          <p:nvPr/>
        </p:nvSpPr>
        <p:spPr>
          <a:xfrm>
            <a:off x="799250" y="1667975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41"/>
          <p:cNvSpPr txBox="1"/>
          <p:nvPr/>
        </p:nvSpPr>
        <p:spPr>
          <a:xfrm>
            <a:off x="799250" y="2679600"/>
            <a:ext cx="39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6" name="Google Shape;206;p41"/>
          <p:cNvSpPr/>
          <p:nvPr/>
        </p:nvSpPr>
        <p:spPr>
          <a:xfrm>
            <a:off x="799250" y="2621425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41"/>
          <p:cNvSpPr/>
          <p:nvPr/>
        </p:nvSpPr>
        <p:spPr>
          <a:xfrm>
            <a:off x="799250" y="3691313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2"/>
          <p:cNvSpPr txBox="1"/>
          <p:nvPr/>
        </p:nvSpPr>
        <p:spPr>
          <a:xfrm>
            <a:off x="741400" y="662625"/>
            <a:ext cx="56787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Preguntas </a:t>
            </a:r>
            <a:r>
              <a:rPr lang="es" sz="31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Realizar en mesa</a:t>
            </a:r>
            <a:endParaRPr sz="3100" b="1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3" name="Google Shape;213;p42"/>
          <p:cNvSpPr txBox="1"/>
          <p:nvPr/>
        </p:nvSpPr>
        <p:spPr>
          <a:xfrm>
            <a:off x="1274800" y="1190025"/>
            <a:ext cx="6875700" cy="30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¿Las ip públicas son las mismas? ¿por qué?</a:t>
            </a:r>
            <a:endParaRPr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No son </a:t>
            </a:r>
            <a:r>
              <a:rPr lang="en-US" sz="1200" b="1" dirty="0" err="1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las</a:t>
            </a:r>
            <a:r>
              <a:rPr lang="en-US" sz="1200" b="1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b="1" dirty="0" err="1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mismas</a:t>
            </a:r>
            <a:r>
              <a:rPr lang="en-US" sz="1200" b="1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1200" b="1" dirty="0" err="1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ya</a:t>
            </a:r>
            <a:r>
              <a:rPr lang="en-US" sz="1200" b="1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b="1" dirty="0" err="1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que</a:t>
            </a:r>
            <a:r>
              <a:rPr lang="en-US" sz="1200" b="1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al </a:t>
            </a:r>
            <a:r>
              <a:rPr lang="en-US" sz="1200" b="1" dirty="0" err="1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usar</a:t>
            </a:r>
            <a:r>
              <a:rPr lang="en-US" sz="1200" b="1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el </a:t>
            </a:r>
            <a:r>
              <a:rPr lang="en-US" sz="1200" b="1" dirty="0" err="1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navegador</a:t>
            </a:r>
            <a:r>
              <a:rPr lang="en-US" sz="1200" b="1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sin VPN, </a:t>
            </a:r>
            <a:r>
              <a:rPr lang="en-US" sz="1200" b="1" dirty="0" err="1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nuestro</a:t>
            </a:r>
            <a:r>
              <a:rPr lang="en-US" sz="1200" b="1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IP </a:t>
            </a:r>
            <a:r>
              <a:rPr lang="en-US" sz="1200" b="1" dirty="0" err="1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corresponde</a:t>
            </a:r>
            <a:r>
              <a:rPr lang="en-US" sz="1200" b="1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al </a:t>
            </a:r>
            <a:r>
              <a:rPr lang="en-US" sz="1200" b="1" dirty="0" err="1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país</a:t>
            </a:r>
            <a:r>
              <a:rPr lang="en-US" sz="1200" b="1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b="1" dirty="0" err="1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donde</a:t>
            </a:r>
            <a:r>
              <a:rPr lang="en-US" sz="1200" b="1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b="1" dirty="0" err="1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estamos</a:t>
            </a:r>
            <a:r>
              <a:rPr lang="en-US" sz="1200" b="1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b="1" dirty="0" err="1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conectados</a:t>
            </a:r>
            <a:r>
              <a:rPr lang="en-US" sz="1200" b="1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con VPN </a:t>
            </a:r>
            <a:r>
              <a:rPr lang="en-US" sz="1200" b="1" dirty="0" err="1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activado</a:t>
            </a:r>
            <a:r>
              <a:rPr lang="en-US" sz="1200" b="1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la IP cambia al </a:t>
            </a:r>
            <a:r>
              <a:rPr lang="en-US" sz="1200" b="1" dirty="0" err="1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país</a:t>
            </a:r>
            <a:r>
              <a:rPr lang="en-US" sz="1200" b="1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b="1" dirty="0" err="1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donde</a:t>
            </a:r>
            <a:r>
              <a:rPr lang="en-US" sz="1200" b="1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se </a:t>
            </a:r>
            <a:r>
              <a:rPr lang="en-US" sz="1200" b="1" dirty="0" err="1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conecta</a:t>
            </a:r>
            <a:r>
              <a:rPr lang="en-US" sz="1200" b="1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b="1" dirty="0" err="1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porque</a:t>
            </a:r>
            <a:r>
              <a:rPr lang="en-US" sz="1200" b="1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b="1" dirty="0" err="1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utiliza</a:t>
            </a:r>
            <a:r>
              <a:rPr lang="en-US" sz="1200" b="1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b="1" dirty="0" err="1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una</a:t>
            </a:r>
            <a:r>
              <a:rPr lang="en-US" sz="1200" b="1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red </a:t>
            </a:r>
            <a:r>
              <a:rPr lang="en-US" sz="1200" b="1" dirty="0" err="1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privada</a:t>
            </a:r>
            <a:r>
              <a:rPr lang="en-US" sz="1200" b="1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virtual. Al </a:t>
            </a:r>
            <a:r>
              <a:rPr lang="en-US" sz="1200" b="1" dirty="0" err="1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usar</a:t>
            </a:r>
            <a:r>
              <a:rPr lang="en-US" sz="1200" b="1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TOR la </a:t>
            </a:r>
            <a:r>
              <a:rPr lang="en-US" sz="1200" b="1" dirty="0" err="1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petición</a:t>
            </a:r>
            <a:r>
              <a:rPr lang="en-US" sz="1200" b="1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b="1" dirty="0" err="1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pasa</a:t>
            </a:r>
            <a:r>
              <a:rPr lang="en-US" sz="1200" b="1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b="1" dirty="0" err="1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por</a:t>
            </a:r>
            <a:r>
              <a:rPr lang="en-US" sz="1200" b="1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b="1" dirty="0" err="1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varias</a:t>
            </a:r>
            <a:r>
              <a:rPr lang="en-US" sz="1200" b="1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b="1" dirty="0" err="1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computadoras</a:t>
            </a:r>
            <a:r>
              <a:rPr lang="en-US" sz="1200" b="1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antes de </a:t>
            </a:r>
            <a:r>
              <a:rPr lang="en-US" sz="1200" b="1" dirty="0" err="1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llegar</a:t>
            </a:r>
            <a:r>
              <a:rPr lang="en-US" sz="1200" b="1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el </a:t>
            </a:r>
            <a:r>
              <a:rPr lang="en-US" sz="1200" b="1" dirty="0" err="1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destino</a:t>
            </a:r>
            <a:r>
              <a:rPr lang="en-US" sz="1200" b="1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1200" b="1" dirty="0" err="1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por</a:t>
            </a:r>
            <a:r>
              <a:rPr lang="en-US" sz="1200" b="1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b="1" dirty="0" err="1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ende</a:t>
            </a:r>
            <a:r>
              <a:rPr lang="en-US" sz="1200" b="1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1200" b="1" dirty="0" err="1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</a:t>
            </a:r>
            <a:r>
              <a:rPr lang="en-US" sz="1200" b="1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b="1" dirty="0" err="1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casi</a:t>
            </a:r>
            <a:r>
              <a:rPr lang="en-US" sz="1200" b="1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b="1" dirty="0" err="1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imposible</a:t>
            </a:r>
            <a:r>
              <a:rPr lang="en-US" sz="1200" b="1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b="1" dirty="0" err="1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descifrar</a:t>
            </a:r>
            <a:r>
              <a:rPr lang="en-US" sz="1200" b="1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la IP.</a:t>
            </a:r>
            <a:endParaRPr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Sin utilizar la VPN puedes ver el siguiente </a:t>
            </a:r>
            <a:r>
              <a:rPr lang="es" u="sng" dirty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video</a:t>
            </a:r>
            <a:r>
              <a:rPr lang="es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? Ahora activala e intenta verlo, ¿que es lo que sucedió?¿Por qué?</a:t>
            </a:r>
            <a:endParaRPr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El video no </a:t>
            </a:r>
            <a:r>
              <a:rPr lang="en-US" dirty="0" err="1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está</a:t>
            </a:r>
            <a:r>
              <a:rPr lang="en-US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disponible</a:t>
            </a:r>
            <a:r>
              <a:rPr lang="en-US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para</a:t>
            </a:r>
            <a:r>
              <a:rPr lang="en-US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IP </a:t>
            </a:r>
            <a:r>
              <a:rPr lang="en-US" dirty="0" err="1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Argentinas</a:t>
            </a:r>
            <a:r>
              <a:rPr lang="en-US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Utilizando Tor ¿pudimos localizar la IP ?  </a:t>
            </a:r>
            <a:endParaRPr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No, </a:t>
            </a:r>
            <a:r>
              <a:rPr lang="en-US" b="1" dirty="0" err="1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ya</a:t>
            </a:r>
            <a:r>
              <a:rPr lang="en-US" b="1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b="1" dirty="0" err="1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que</a:t>
            </a:r>
            <a:r>
              <a:rPr lang="en-US" b="1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b="1" dirty="0" err="1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utiliza</a:t>
            </a:r>
            <a:r>
              <a:rPr lang="en-US" b="1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b="1" dirty="0" err="1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varias</a:t>
            </a:r>
            <a:r>
              <a:rPr lang="en-US" b="1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b="1" dirty="0" err="1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computadoras</a:t>
            </a:r>
            <a:r>
              <a:rPr lang="en-US" b="1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b="1" dirty="0" err="1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para</a:t>
            </a:r>
            <a:r>
              <a:rPr lang="en-US" b="1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b="1" dirty="0" err="1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enviar</a:t>
            </a:r>
            <a:r>
              <a:rPr lang="en-US" b="1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la </a:t>
            </a:r>
            <a:r>
              <a:rPr lang="en-US" b="1" dirty="0" err="1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petición</a:t>
            </a:r>
            <a:r>
              <a:rPr lang="en-US" b="1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al </a:t>
            </a:r>
            <a:r>
              <a:rPr lang="en-US" b="1" dirty="0" err="1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servidor</a:t>
            </a:r>
            <a:r>
              <a:rPr lang="en-US" b="1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4" name="Google Shape;214;p42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42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Actividad clase 20 - VPN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6" name="Google Shape;21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42"/>
          <p:cNvSpPr/>
          <p:nvPr/>
        </p:nvSpPr>
        <p:spPr>
          <a:xfrm>
            <a:off x="799250" y="1591775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42"/>
          <p:cNvSpPr txBox="1"/>
          <p:nvPr/>
        </p:nvSpPr>
        <p:spPr>
          <a:xfrm>
            <a:off x="799250" y="2679600"/>
            <a:ext cx="39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9" name="Google Shape;219;p42"/>
          <p:cNvSpPr/>
          <p:nvPr/>
        </p:nvSpPr>
        <p:spPr>
          <a:xfrm>
            <a:off x="799250" y="2545225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42"/>
          <p:cNvSpPr/>
          <p:nvPr/>
        </p:nvSpPr>
        <p:spPr>
          <a:xfrm>
            <a:off x="799250" y="3459625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3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Prueba de velocidades</a:t>
            </a:r>
            <a:endParaRPr sz="37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6" name="Google Shape;226;p43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sz="60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7" name="Google Shape;227;p43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43"/>
          <p:cNvSpPr txBox="1">
            <a:spLocks noGrp="1"/>
          </p:cNvSpPr>
          <p:nvPr>
            <p:ph type="sldNum" idx="12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4"/>
          <p:cNvSpPr txBox="1"/>
          <p:nvPr/>
        </p:nvSpPr>
        <p:spPr>
          <a:xfrm>
            <a:off x="741400" y="662625"/>
            <a:ext cx="74091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Speed</a:t>
            </a:r>
            <a:r>
              <a:rPr lang="es" sz="31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Test</a:t>
            </a:r>
            <a:endParaRPr sz="3100" b="1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34" name="Google Shape;234;p44"/>
          <p:cNvSpPr txBox="1"/>
          <p:nvPr/>
        </p:nvSpPr>
        <p:spPr>
          <a:xfrm>
            <a:off x="1274800" y="1418625"/>
            <a:ext cx="6875700" cy="27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Para saber nuestra velocidad de internet podemos utilizar el siguiente link  </a:t>
            </a:r>
            <a:r>
              <a:rPr lang="es" sz="1600" u="sng" dirty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https://www.speedtest.net/es</a:t>
            </a:r>
            <a:r>
              <a:rPr lang="es" sz="16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y luego click en </a:t>
            </a:r>
            <a:r>
              <a:rPr lang="es" sz="1600" b="1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inicio.</a:t>
            </a:r>
            <a:endParaRPr sz="16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5" name="Google Shape;235;p44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44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Actividad clase 20 - VPN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7" name="Google Shape;23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44"/>
          <p:cNvSpPr/>
          <p:nvPr/>
        </p:nvSpPr>
        <p:spPr>
          <a:xfrm>
            <a:off x="799250" y="1654400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9" name="Google Shape;239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55275" y="2371725"/>
            <a:ext cx="2981325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5"/>
          <p:cNvSpPr txBox="1"/>
          <p:nvPr/>
        </p:nvSpPr>
        <p:spPr>
          <a:xfrm>
            <a:off x="741400" y="662625"/>
            <a:ext cx="56787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Tareas a </a:t>
            </a:r>
            <a:r>
              <a:rPr lang="es" sz="31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Realizar</a:t>
            </a:r>
            <a:endParaRPr sz="3100" b="1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5" name="Google Shape;245;p45"/>
          <p:cNvSpPr txBox="1"/>
          <p:nvPr/>
        </p:nvSpPr>
        <p:spPr>
          <a:xfrm>
            <a:off x="1274800" y="1076325"/>
            <a:ext cx="6875700" cy="367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 Opera</a:t>
            </a:r>
            <a:r>
              <a:rPr lang="es" b="1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sin VPN</a:t>
            </a:r>
            <a:r>
              <a:rPr lang="es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debemos consultar nuestra velocidad de subida, bajada y el ping, anotar estos valores</a:t>
            </a:r>
            <a:r>
              <a:rPr lang="es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b="1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Ping = 13ms, descarga = </a:t>
            </a:r>
            <a:r>
              <a:rPr lang="es" b="1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4,15</a:t>
            </a:r>
            <a:r>
              <a:rPr lang="es" b="1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Mbps</a:t>
            </a:r>
            <a:r>
              <a:rPr lang="es" b="1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subida = </a:t>
            </a:r>
            <a:r>
              <a:rPr lang="es" b="1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7,23Mbps </a:t>
            </a:r>
            <a:endParaRPr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 Opera con </a:t>
            </a:r>
            <a:r>
              <a:rPr lang="es" b="1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VPN activada</a:t>
            </a:r>
            <a:r>
              <a:rPr lang="es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debemos consular nuestra velocidad de subida, bajada y el ping, anotando estos valores. </a:t>
            </a:r>
            <a:endParaRPr lang="es" dirty="0" smtClean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15000"/>
              </a:lnSpc>
              <a:spcBef>
                <a:spcPts val="600"/>
              </a:spcBef>
            </a:pPr>
            <a:r>
              <a:rPr lang="pt-BR" b="1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Ping</a:t>
            </a:r>
            <a:r>
              <a:rPr lang="pt-BR" b="1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= </a:t>
            </a:r>
            <a:r>
              <a:rPr lang="pt-BR" b="1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244ms</a:t>
            </a:r>
            <a:r>
              <a:rPr lang="pt-BR" b="1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descarga = </a:t>
            </a:r>
            <a:r>
              <a:rPr lang="pt-BR" b="1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14,06</a:t>
            </a:r>
            <a:r>
              <a:rPr lang="pt-BR" b="1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Mbps</a:t>
            </a:r>
            <a:r>
              <a:rPr lang="pt-BR" b="1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subida = </a:t>
            </a:r>
            <a:r>
              <a:rPr lang="pt-BR" b="1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14,07</a:t>
            </a:r>
            <a:r>
              <a:rPr lang="pt-BR" b="1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Mbps </a:t>
            </a:r>
            <a:endParaRPr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Con </a:t>
            </a:r>
            <a:r>
              <a:rPr lang="es" b="1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Tor y su red activada</a:t>
            </a:r>
            <a:r>
              <a:rPr lang="es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debemos consultar nuestra velocidad de subida, bajada y el ping, anotando estos valores</a:t>
            </a:r>
            <a:r>
              <a:rPr lang="es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>
              <a:lnSpc>
                <a:spcPct val="115000"/>
              </a:lnSpc>
              <a:spcBef>
                <a:spcPts val="600"/>
              </a:spcBef>
            </a:pPr>
            <a:r>
              <a:rPr lang="pt-BR" b="1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Ping</a:t>
            </a:r>
            <a:r>
              <a:rPr lang="pt-BR" b="1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= </a:t>
            </a:r>
            <a:r>
              <a:rPr lang="pt-BR" b="1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700ms</a:t>
            </a:r>
            <a:r>
              <a:rPr lang="pt-BR" b="1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descarga </a:t>
            </a:r>
            <a:r>
              <a:rPr lang="pt-BR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= </a:t>
            </a:r>
            <a:r>
              <a:rPr lang="pt-BR" b="1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lang="pt-BR" b="1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,17Mbps</a:t>
            </a:r>
            <a:r>
              <a:rPr lang="pt-BR" b="1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subida </a:t>
            </a:r>
            <a:r>
              <a:rPr lang="pt-BR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= </a:t>
            </a:r>
            <a:r>
              <a:rPr lang="pt-BR" b="1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1,8Mbps </a:t>
            </a:r>
            <a:endParaRPr lang="pt-BR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6" name="Google Shape;246;p45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45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Actividad clase 20 - VPN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8" name="Google Shape;24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5"/>
          <p:cNvSpPr/>
          <p:nvPr/>
        </p:nvSpPr>
        <p:spPr>
          <a:xfrm>
            <a:off x="799250" y="1192475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45"/>
          <p:cNvSpPr txBox="1"/>
          <p:nvPr/>
        </p:nvSpPr>
        <p:spPr>
          <a:xfrm>
            <a:off x="799250" y="2679600"/>
            <a:ext cx="39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51" name="Google Shape;251;p45"/>
          <p:cNvSpPr/>
          <p:nvPr/>
        </p:nvSpPr>
        <p:spPr>
          <a:xfrm>
            <a:off x="855175" y="2479950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45"/>
          <p:cNvSpPr/>
          <p:nvPr/>
        </p:nvSpPr>
        <p:spPr>
          <a:xfrm>
            <a:off x="855225" y="3577763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6"/>
          <p:cNvSpPr txBox="1"/>
          <p:nvPr/>
        </p:nvSpPr>
        <p:spPr>
          <a:xfrm>
            <a:off x="741400" y="662625"/>
            <a:ext cx="56787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Preguntas </a:t>
            </a:r>
            <a:r>
              <a:rPr lang="es" sz="31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Realizar en mesa</a:t>
            </a:r>
            <a:endParaRPr sz="3100" b="1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58" name="Google Shape;258;p46"/>
          <p:cNvSpPr txBox="1"/>
          <p:nvPr/>
        </p:nvSpPr>
        <p:spPr>
          <a:xfrm>
            <a:off x="1274800" y="1041887"/>
            <a:ext cx="6875700" cy="3787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¿Las velocidades en los test son diferentes? ¿Por qué crees que sucede esto?</a:t>
            </a:r>
            <a:endParaRPr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Porque</a:t>
            </a:r>
            <a:r>
              <a:rPr lang="en-US" b="1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b="1" dirty="0" err="1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utilizamos</a:t>
            </a:r>
            <a:r>
              <a:rPr lang="en-US" b="1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b="1" dirty="0" err="1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distintos</a:t>
            </a:r>
            <a:r>
              <a:rPr lang="en-US" b="1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b="1" dirty="0" err="1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métodos</a:t>
            </a:r>
            <a:r>
              <a:rPr lang="en-US" b="1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b="1" dirty="0" err="1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para</a:t>
            </a:r>
            <a:r>
              <a:rPr lang="en-US" b="1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b="1" dirty="0" err="1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enviar</a:t>
            </a:r>
            <a:r>
              <a:rPr lang="en-US" b="1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b="1" dirty="0" err="1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nuestras</a:t>
            </a:r>
            <a:r>
              <a:rPr lang="en-US" b="1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b="1" dirty="0" err="1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peticiones</a:t>
            </a:r>
            <a:r>
              <a:rPr lang="en-US" b="1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al </a:t>
            </a:r>
            <a:r>
              <a:rPr lang="en-US" b="1" dirty="0" err="1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servidor</a:t>
            </a:r>
            <a:r>
              <a:rPr lang="en-US" b="1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de test.</a:t>
            </a:r>
            <a:endParaRPr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¿Que significa el valor del ping?</a:t>
            </a:r>
            <a:endParaRPr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</a:t>
            </a:r>
            <a:r>
              <a:rPr lang="en-US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una</a:t>
            </a:r>
            <a:r>
              <a:rPr lang="en-US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unidad</a:t>
            </a:r>
            <a:r>
              <a:rPr lang="en-US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para</a:t>
            </a:r>
            <a:r>
              <a:rPr lang="en-US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medir</a:t>
            </a:r>
            <a:r>
              <a:rPr lang="en-US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la </a:t>
            </a:r>
            <a:r>
              <a:rPr lang="en-US" dirty="0" err="1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latencia</a:t>
            </a:r>
            <a:r>
              <a:rPr lang="en-US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dirty="0" err="1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que</a:t>
            </a:r>
            <a:r>
              <a:rPr lang="en-US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</a:t>
            </a:r>
            <a:r>
              <a:rPr lang="en-US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el </a:t>
            </a:r>
            <a:r>
              <a:rPr lang="en-US" dirty="0" err="1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tiempo</a:t>
            </a:r>
            <a:r>
              <a:rPr lang="en-US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que</a:t>
            </a:r>
            <a:r>
              <a:rPr lang="en-US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tarda</a:t>
            </a:r>
            <a:r>
              <a:rPr lang="en-US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en </a:t>
            </a:r>
            <a:r>
              <a:rPr lang="en-US" dirty="0" err="1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transmitirse</a:t>
            </a:r>
            <a:r>
              <a:rPr lang="en-US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un </a:t>
            </a:r>
            <a:r>
              <a:rPr lang="en-US" dirty="0" err="1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paquete</a:t>
            </a:r>
            <a:r>
              <a:rPr lang="en-US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dirty="0" err="1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datos</a:t>
            </a:r>
            <a:r>
              <a:rPr lang="en-US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dentro</a:t>
            </a:r>
            <a:r>
              <a:rPr lang="en-US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de la red.</a:t>
            </a:r>
            <a:endParaRPr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El valor del ping, ¿varia entre las diferentes opciones? ¿Por qué</a:t>
            </a:r>
            <a:r>
              <a:rPr lang="es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</a:p>
          <a:p>
            <a:pPr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s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Porque en el caso de TOR </a:t>
            </a:r>
            <a:r>
              <a:rPr lang="es-AR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mensajes pasan </a:t>
            </a:r>
            <a:r>
              <a:rPr lang="es-AR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por tres </a:t>
            </a:r>
            <a:r>
              <a:rPr lang="es-AR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 más servidores y </a:t>
            </a:r>
            <a:r>
              <a:rPr lang="es-AR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se cifran </a:t>
            </a:r>
            <a:r>
              <a:rPr lang="es-AR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y descifran </a:t>
            </a:r>
            <a:r>
              <a:rPr lang="es-AR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al menos </a:t>
            </a:r>
            <a:r>
              <a:rPr lang="es-AR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3 veces</a:t>
            </a:r>
            <a:r>
              <a:rPr lang="es-AR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</a:p>
          <a:p>
            <a:pPr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 </a:t>
            </a:r>
            <a:r>
              <a:rPr lang="en-US" dirty="0" err="1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cambio</a:t>
            </a:r>
            <a:r>
              <a:rPr lang="en-US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usando</a:t>
            </a:r>
            <a:r>
              <a:rPr lang="en-US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VPN la </a:t>
            </a:r>
            <a:r>
              <a:rPr lang="en-US" dirty="0" err="1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velocidad</a:t>
            </a:r>
            <a:r>
              <a:rPr lang="en-US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no se </a:t>
            </a:r>
            <a:r>
              <a:rPr lang="en-US" dirty="0" err="1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ve</a:t>
            </a:r>
            <a:r>
              <a:rPr lang="en-US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afectada</a:t>
            </a:r>
            <a:r>
              <a:rPr lang="en-US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dirty="0" smtClean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9" name="Google Shape;259;p46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46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Actividad clase 20 - VPN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1" name="Google Shape;26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46"/>
          <p:cNvSpPr/>
          <p:nvPr/>
        </p:nvSpPr>
        <p:spPr>
          <a:xfrm>
            <a:off x="806307" y="1190025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46"/>
          <p:cNvSpPr txBox="1"/>
          <p:nvPr/>
        </p:nvSpPr>
        <p:spPr>
          <a:xfrm>
            <a:off x="799250" y="2679600"/>
            <a:ext cx="39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64" name="Google Shape;264;p46"/>
          <p:cNvSpPr/>
          <p:nvPr/>
        </p:nvSpPr>
        <p:spPr>
          <a:xfrm>
            <a:off x="799250" y="2168050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46"/>
          <p:cNvSpPr/>
          <p:nvPr/>
        </p:nvSpPr>
        <p:spPr>
          <a:xfrm>
            <a:off x="799250" y="3373900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7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Según lo aprendido</a:t>
            </a:r>
            <a:endParaRPr sz="37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71" name="Google Shape;271;p47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4</a:t>
            </a:r>
            <a:endParaRPr sz="60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72" name="Google Shape;272;p47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47"/>
          <p:cNvSpPr txBox="1">
            <a:spLocks noGrp="1"/>
          </p:cNvSpPr>
          <p:nvPr>
            <p:ph type="sldNum" idx="12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0"/>
          <p:cNvSpPr txBox="1"/>
          <p:nvPr/>
        </p:nvSpPr>
        <p:spPr>
          <a:xfrm>
            <a:off x="3804350" y="1415625"/>
            <a:ext cx="4505400" cy="30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"/>
              <a:buAutoNum type="arabicPeriod"/>
            </a:pPr>
            <a:r>
              <a:rPr lang="es" sz="2000" b="1" u="sng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" action="ppaction://hlinkshowjump?jump=nextslide"/>
              </a:rPr>
              <a:t>Instalación browser</a:t>
            </a:r>
            <a:endParaRPr sz="2000" b="1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"/>
              <a:buAutoNum type="arabicPeriod"/>
            </a:pPr>
            <a:r>
              <a:rPr lang="es" sz="2000" b="1" u="sng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3" action="ppaction://hlinksldjump"/>
              </a:rPr>
              <a:t>Chequeo Ip pública</a:t>
            </a:r>
            <a:endParaRPr sz="2000" b="1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"/>
              <a:buAutoNum type="arabicPeriod"/>
            </a:pPr>
            <a:r>
              <a:rPr lang="es" sz="2000" b="1" u="sng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4" action="ppaction://hlinksldjump"/>
              </a:rPr>
              <a:t>Prueba de velocidad</a:t>
            </a:r>
            <a:endParaRPr sz="2000" b="1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"/>
              <a:buAutoNum type="arabicPeriod"/>
            </a:pPr>
            <a:r>
              <a:rPr lang="es" sz="2000" b="1" u="sng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5" action="ppaction://hlinksldjump"/>
              </a:rPr>
              <a:t>Según lo aprendido</a:t>
            </a:r>
            <a:endParaRPr sz="2000" b="1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5" name="Google Shape;95;p30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rPr>
              <a:t>Índice</a:t>
            </a:r>
            <a:endParaRPr sz="2700" b="1">
              <a:solidFill>
                <a:srgbClr val="EC183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96" name="Google Shape;96;p30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8"/>
          <p:cNvSpPr txBox="1"/>
          <p:nvPr/>
        </p:nvSpPr>
        <p:spPr>
          <a:xfrm>
            <a:off x="817600" y="297425"/>
            <a:ext cx="8330700" cy="11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Según</a:t>
            </a:r>
            <a:r>
              <a:rPr lang="es" sz="31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 lo aprendido</a:t>
            </a:r>
            <a:r>
              <a:rPr lang="es" sz="31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endParaRPr sz="3100" b="1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79" name="Google Shape;279;p48"/>
          <p:cNvSpPr txBox="1"/>
          <p:nvPr/>
        </p:nvSpPr>
        <p:spPr>
          <a:xfrm>
            <a:off x="741400" y="1647225"/>
            <a:ext cx="4244400" cy="19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 base a las preguntas y anotaciones o capturas de pantallas que hicimos, redactar un word contestando las preguntas con las mismas y subir a la </a:t>
            </a:r>
            <a:r>
              <a:rPr lang="es" sz="17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mochila del viajero</a:t>
            </a:r>
            <a:r>
              <a:rPr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creando una carpeta de la clase correspondiente. </a:t>
            </a:r>
            <a:r>
              <a:rPr lang="es" sz="17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Opcional</a:t>
            </a:r>
            <a:r>
              <a:rPr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7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0" name="Google Shape;280;p48"/>
          <p:cNvSpPr txBox="1"/>
          <p:nvPr/>
        </p:nvSpPr>
        <p:spPr>
          <a:xfrm>
            <a:off x="5448350" y="3957075"/>
            <a:ext cx="27291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Open Sans"/>
                <a:ea typeface="Open Sans"/>
                <a:cs typeface="Open Sans"/>
                <a:sym typeface="Open Sans"/>
              </a:rPr>
              <a:t>       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1" name="Google Shape;281;p48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48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Actividad clase 20 - VPN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83" name="Google Shape;28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1563" y="1066450"/>
            <a:ext cx="3382675" cy="338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1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Instalación Browsers</a:t>
            </a:r>
            <a:endParaRPr sz="37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2" name="Google Shape;102;p31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sz="60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3" name="Google Shape;103;p31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1"/>
          <p:cNvSpPr txBox="1">
            <a:spLocks noGrp="1"/>
          </p:cNvSpPr>
          <p:nvPr>
            <p:ph type="sldNum" idx="12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2"/>
          <p:cNvSpPr txBox="1"/>
          <p:nvPr/>
        </p:nvSpPr>
        <p:spPr>
          <a:xfrm>
            <a:off x="763050" y="1379550"/>
            <a:ext cx="4285800" cy="30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 la siguiente actividad vamos a necesitar tener instalado dos browsers (navegadores) los cuales son necesarios para la misma</a:t>
            </a:r>
            <a:endParaRPr sz="2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32"/>
          <p:cNvSpPr txBox="1"/>
          <p:nvPr/>
        </p:nvSpPr>
        <p:spPr>
          <a:xfrm>
            <a:off x="763050" y="340614"/>
            <a:ext cx="10926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3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“</a:t>
            </a:r>
            <a:endParaRPr sz="9300">
              <a:solidFill>
                <a:srgbClr val="EC183F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11" name="Google Shape;111;p32"/>
          <p:cNvSpPr txBox="1"/>
          <p:nvPr/>
        </p:nvSpPr>
        <p:spPr>
          <a:xfrm>
            <a:off x="4733475" y="3889275"/>
            <a:ext cx="8460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3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”</a:t>
            </a:r>
            <a:endParaRPr sz="8600">
              <a:solidFill>
                <a:srgbClr val="EC183F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12" name="Google Shape;112;p32"/>
          <p:cNvSpPr/>
          <p:nvPr/>
        </p:nvSpPr>
        <p:spPr>
          <a:xfrm>
            <a:off x="6017244" y="2130647"/>
            <a:ext cx="1208834" cy="1757993"/>
          </a:xfrm>
          <a:custGeom>
            <a:avLst/>
            <a:gdLst/>
            <a:ahLst/>
            <a:cxnLst/>
            <a:rect l="l" t="t" r="r" b="b"/>
            <a:pathLst>
              <a:path w="342446" h="498015" extrusionOk="0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2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2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Actividad clase 20 - VPN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5" name="Google Shape;11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3"/>
          <p:cNvSpPr txBox="1"/>
          <p:nvPr/>
        </p:nvSpPr>
        <p:spPr>
          <a:xfrm>
            <a:off x="817600" y="297425"/>
            <a:ext cx="8330700" cy="11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Opera</a:t>
            </a:r>
            <a:endParaRPr sz="3100" b="1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1" name="Google Shape;121;p33"/>
          <p:cNvSpPr txBox="1"/>
          <p:nvPr/>
        </p:nvSpPr>
        <p:spPr>
          <a:xfrm>
            <a:off x="741400" y="1647225"/>
            <a:ext cx="4244400" cy="19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Opera es un navegador web creado. El cual permite utilizar un servicio de </a:t>
            </a:r>
            <a:r>
              <a:rPr lang="es" sz="17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VPN</a:t>
            </a:r>
            <a:r>
              <a:rPr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gratuito. Los sistemas operativos compatibles escritorio son Microsoft Windows, macOS y GNU/Linux entre otros. </a:t>
            </a:r>
            <a:endParaRPr sz="17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Para descargarlo podemos ir al siguiente </a:t>
            </a:r>
            <a:r>
              <a:rPr lang="es" sz="17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link</a:t>
            </a:r>
            <a:endParaRPr sz="17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33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Actividad clase 20 - VPN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4" name="Google Shape;12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5050" y="1992538"/>
            <a:ext cx="3829389" cy="1407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4"/>
          <p:cNvSpPr txBox="1"/>
          <p:nvPr/>
        </p:nvSpPr>
        <p:spPr>
          <a:xfrm>
            <a:off x="817600" y="297425"/>
            <a:ext cx="8330700" cy="11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TOR</a:t>
            </a:r>
            <a:r>
              <a:rPr lang="es" sz="31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 Server</a:t>
            </a:r>
            <a:r>
              <a:rPr lang="es" sz="31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endParaRPr sz="3100" b="1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1" name="Google Shape;131;p34"/>
          <p:cNvSpPr txBox="1"/>
          <p:nvPr/>
        </p:nvSpPr>
        <p:spPr>
          <a:xfrm>
            <a:off x="741400" y="1647225"/>
            <a:ext cx="4244400" cy="19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Tor es un proyecto cuyo objetivo principal es el desarrollo de una red de comunicaciones distribuida de baja latencia y superpuesta sobre internet</a:t>
            </a:r>
            <a:endParaRPr sz="17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Podemos descargarlo desde el siguiente </a:t>
            </a:r>
            <a:r>
              <a:rPr lang="es" sz="17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link</a:t>
            </a:r>
            <a:endParaRPr sz="17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34"/>
          <p:cNvSpPr txBox="1"/>
          <p:nvPr/>
        </p:nvSpPr>
        <p:spPr>
          <a:xfrm>
            <a:off x="5448350" y="3957075"/>
            <a:ext cx="27291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Open Sans"/>
                <a:ea typeface="Open Sans"/>
                <a:cs typeface="Open Sans"/>
                <a:sym typeface="Open Sans"/>
              </a:rPr>
              <a:t>       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" name="Google Shape;133;p34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34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Actividad clase 20 - VPN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5" name="Google Shape;13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5800" y="1570925"/>
            <a:ext cx="4005800" cy="22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5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Vpn en Opera</a:t>
            </a:r>
            <a:endParaRPr sz="37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2" name="Google Shape;142;p35"/>
          <p:cNvSpPr txBox="1"/>
          <p:nvPr/>
        </p:nvSpPr>
        <p:spPr>
          <a:xfrm>
            <a:off x="2289575" y="2195575"/>
            <a:ext cx="9996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1.a</a:t>
            </a:r>
            <a:endParaRPr sz="60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3" name="Google Shape;143;p35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6"/>
          <p:cNvSpPr txBox="1"/>
          <p:nvPr/>
        </p:nvSpPr>
        <p:spPr>
          <a:xfrm>
            <a:off x="4654900" y="1742850"/>
            <a:ext cx="3972300" cy="22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Para utilizar el servicio de </a:t>
            </a:r>
            <a:r>
              <a:rPr lang="es" sz="17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VPN</a:t>
            </a:r>
            <a:r>
              <a:rPr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gratuito tenemos que ir al botón settings y luego más abajo hacer clic </a:t>
            </a:r>
            <a:r>
              <a:rPr lang="es" sz="17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activar en la configuración</a:t>
            </a:r>
            <a:r>
              <a:rPr lang="es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17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Por último click para activarla</a:t>
            </a:r>
            <a:endParaRPr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9" name="Google Shape;149;p36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36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Actividad clase 20 - VPN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1" name="Google Shape;15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6925" y="3605825"/>
            <a:ext cx="6724650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6925" y="1662700"/>
            <a:ext cx="352425" cy="3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6"/>
          <p:cNvSpPr txBox="1"/>
          <p:nvPr/>
        </p:nvSpPr>
        <p:spPr>
          <a:xfrm>
            <a:off x="1689950" y="1621650"/>
            <a:ext cx="20502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Open Sans"/>
                <a:ea typeface="Open Sans"/>
                <a:cs typeface="Open Sans"/>
                <a:sym typeface="Open Sans"/>
              </a:rPr>
              <a:t>Configuración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5" name="Google Shape;155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96913" y="2148913"/>
            <a:ext cx="3324225" cy="13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6"/>
          <p:cNvSpPr txBox="1"/>
          <p:nvPr/>
        </p:nvSpPr>
        <p:spPr>
          <a:xfrm>
            <a:off x="817600" y="754625"/>
            <a:ext cx="56787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Activar VPN </a:t>
            </a:r>
            <a:r>
              <a:rPr lang="es" sz="31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en Opera</a:t>
            </a:r>
            <a:endParaRPr sz="3100" b="1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7" name="Google Shape;157;p36"/>
          <p:cNvSpPr txBox="1"/>
          <p:nvPr/>
        </p:nvSpPr>
        <p:spPr>
          <a:xfrm flipH="1">
            <a:off x="646225" y="1586500"/>
            <a:ext cx="650700" cy="27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Open Sans"/>
                <a:ea typeface="Open Sans"/>
                <a:cs typeface="Open Sans"/>
                <a:sym typeface="Open Sans"/>
              </a:rPr>
              <a:t>1.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Open Sans"/>
                <a:ea typeface="Open Sans"/>
                <a:cs typeface="Open Sans"/>
                <a:sym typeface="Open Sans"/>
              </a:rPr>
              <a:t>2.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Open Sans"/>
                <a:ea typeface="Open Sans"/>
                <a:cs typeface="Open Sans"/>
                <a:sym typeface="Open Sans"/>
              </a:rPr>
              <a:t>3.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7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Red tor</a:t>
            </a:r>
            <a:endParaRPr sz="37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3" name="Google Shape;163;p37"/>
          <p:cNvSpPr txBox="1"/>
          <p:nvPr/>
        </p:nvSpPr>
        <p:spPr>
          <a:xfrm>
            <a:off x="2289575" y="2195575"/>
            <a:ext cx="9996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1.b</a:t>
            </a:r>
            <a:endParaRPr sz="60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4" name="Google Shape;164;p37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37"/>
          <p:cNvSpPr txBox="1">
            <a:spLocks noGrp="1"/>
          </p:cNvSpPr>
          <p:nvPr>
            <p:ph type="sldNum" idx="12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774</Words>
  <Application>Microsoft Office PowerPoint</Application>
  <PresentationFormat>Presentación en pantalla (16:9)</PresentationFormat>
  <Paragraphs>132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21</vt:i4>
      </vt:variant>
    </vt:vector>
  </HeadingPairs>
  <TitlesOfParts>
    <vt:vector size="30" baseType="lpstr">
      <vt:lpstr>Arial</vt:lpstr>
      <vt:lpstr>Calibri</vt:lpstr>
      <vt:lpstr>Rajdhani</vt:lpstr>
      <vt:lpstr>Open Sans</vt:lpstr>
      <vt:lpstr>Open Sans ExtraBold</vt:lpstr>
      <vt:lpstr>Rubik Light</vt:lpstr>
      <vt:lpstr>Rubik</vt:lpstr>
      <vt:lpstr>Simple Light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Niko</cp:lastModifiedBy>
  <cp:revision>4</cp:revision>
  <dcterms:modified xsi:type="dcterms:W3CDTF">2022-04-01T01:40:34Z</dcterms:modified>
</cp:coreProperties>
</file>