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519360" y="988560"/>
            <a:ext cx="5237280" cy="285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s-AR" sz="50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pic>
        <p:nvPicPr>
          <p:cNvPr id="4" name="Google Shape;82;p28"/>
          <p:cNvPicPr/>
          <p:nvPr/>
        </p:nvPicPr>
        <p:blipFill>
          <a:blip r:embed="rId15"/>
          <a:srcRect l="5657" r="5648"/>
          <a:stretch/>
        </p:blipFill>
        <p:spPr>
          <a:xfrm>
            <a:off x="5888880" y="3624480"/>
            <a:ext cx="2675520" cy="1117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6;p1"/>
          <p:cNvSpPr/>
          <p:nvPr/>
        </p:nvSpPr>
        <p:spPr>
          <a:xfrm rot="10800000" flipH="1">
            <a:off x="-15480" y="486108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Google Shape;7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oogle Shape;8;p1"/>
          <p:cNvSpPr/>
          <p:nvPr/>
        </p:nvSpPr>
        <p:spPr>
          <a:xfrm>
            <a:off x="111600" y="4953600"/>
            <a:ext cx="218772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22680" rIns="45720" bIns="226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Actividad integradora</a:t>
            </a:r>
            <a:endParaRPr lang="es-AR" sz="900" b="0" strike="noStrike" spc="-1">
              <a:latin typeface="Arial"/>
            </a:endParaRPr>
          </a:p>
        </p:txBody>
      </p:sp>
      <p:pic>
        <p:nvPicPr>
          <p:cNvPr id="42" name="Google Shape;9;p1"/>
          <p:cNvPicPr/>
          <p:nvPr/>
        </p:nvPicPr>
        <p:blipFill>
          <a:blip r:embed="rId14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;p1"/>
          <p:cNvSpPr/>
          <p:nvPr/>
        </p:nvSpPr>
        <p:spPr>
          <a:xfrm rot="10800000" flipH="1">
            <a:off x="-15480" y="4861080"/>
            <a:ext cx="917496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CD8D6"/>
            </a:solidFill>
            <a:prstDash val="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Google Shape;7;p1"/>
          <p:cNvSpPr/>
          <p:nvPr/>
        </p:nvSpPr>
        <p:spPr>
          <a:xfrm>
            <a:off x="-15480" y="4856040"/>
            <a:ext cx="9174960" cy="331920"/>
          </a:xfrm>
          <a:prstGeom prst="rect">
            <a:avLst/>
          </a:prstGeom>
          <a:solidFill>
            <a:srgbClr val="EC183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Google Shape;8;p1"/>
          <p:cNvSpPr/>
          <p:nvPr/>
        </p:nvSpPr>
        <p:spPr>
          <a:xfrm>
            <a:off x="111600" y="4953600"/>
            <a:ext cx="218772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22680" rIns="45720" bIns="226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900" b="0" strike="noStrike" spc="-1">
                <a:solidFill>
                  <a:srgbClr val="FFFFFF"/>
                </a:solidFill>
                <a:latin typeface="Open Sans"/>
                <a:ea typeface="Open Sans"/>
              </a:rPr>
              <a:t>Actividad integradora</a:t>
            </a:r>
            <a:endParaRPr lang="es-AR" sz="900" b="0" strike="noStrike" spc="-1">
              <a:latin typeface="Arial"/>
            </a:endParaRPr>
          </a:p>
        </p:txBody>
      </p:sp>
      <p:pic>
        <p:nvPicPr>
          <p:cNvPr id="84" name="Google Shape;9;p1"/>
          <p:cNvPicPr/>
          <p:nvPr/>
        </p:nvPicPr>
        <p:blipFill>
          <a:blip r:embed="rId14"/>
          <a:stretch/>
        </p:blipFill>
        <p:spPr>
          <a:xfrm>
            <a:off x="8074080" y="4930920"/>
            <a:ext cx="764280" cy="1818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41;p13"/>
          <p:cNvSpPr/>
          <p:nvPr/>
        </p:nvSpPr>
        <p:spPr>
          <a:xfrm>
            <a:off x="-149040" y="-94680"/>
            <a:ext cx="9488160" cy="5359680"/>
          </a:xfrm>
          <a:prstGeom prst="rect">
            <a:avLst/>
          </a:prstGeom>
          <a:solidFill>
            <a:srgbClr val="33383C"/>
          </a:solidFill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6" name="Google Shape;42;p13"/>
          <p:cNvPicPr/>
          <p:nvPr/>
        </p:nvPicPr>
        <p:blipFill>
          <a:blip r:embed="rId14"/>
          <a:stretch/>
        </p:blipFill>
        <p:spPr>
          <a:xfrm>
            <a:off x="3241800" y="2367360"/>
            <a:ext cx="2355480" cy="56124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87;p29"/>
          <p:cNvSpPr/>
          <p:nvPr/>
        </p:nvSpPr>
        <p:spPr>
          <a:xfrm>
            <a:off x="1638720" y="1536120"/>
            <a:ext cx="7031160" cy="158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4600" b="1" strike="noStrike" spc="-1">
                <a:solidFill>
                  <a:srgbClr val="FFFFFF"/>
                </a:solidFill>
                <a:latin typeface="Rajdhani"/>
                <a:ea typeface="Rajdhani"/>
              </a:rPr>
              <a:t>Actividad</a:t>
            </a:r>
            <a:endParaRPr lang="es-AR" sz="46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4600" b="1" strike="noStrike" spc="-1">
                <a:solidFill>
                  <a:srgbClr val="FFFFFF"/>
                </a:solidFill>
                <a:latin typeface="Rajdhani"/>
                <a:ea typeface="Rajdhani"/>
              </a:rPr>
              <a:t>integradora</a:t>
            </a:r>
            <a:endParaRPr lang="es-AR" sz="4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92;p30"/>
          <p:cNvSpPr/>
          <p:nvPr/>
        </p:nvSpPr>
        <p:spPr>
          <a:xfrm>
            <a:off x="757800" y="1326960"/>
            <a:ext cx="3932640" cy="330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000000"/>
                </a:solidFill>
                <a:latin typeface="Open Sans SemiBold"/>
                <a:ea typeface="Open Sans SemiBold"/>
              </a:rPr>
              <a:t>Vamos a aplicar mucho de lo aprendido en esta semana.</a:t>
            </a: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s" sz="1500" b="0" strike="noStrike" spc="-1">
                <a:solidFill>
                  <a:srgbClr val="000000"/>
                </a:solidFill>
                <a:latin typeface="Open Sans Light"/>
                <a:ea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t/>
            </a:r>
            <a:br/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s-AR" sz="1500" b="0" strike="noStrike" spc="-1">
              <a:latin typeface="Arial"/>
            </a:endParaRPr>
          </a:p>
        </p:txBody>
      </p:sp>
      <p:sp>
        <p:nvSpPr>
          <p:cNvPr id="127" name="Google Shape;93;p30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Consigna para trabajo en clase</a:t>
            </a:r>
            <a:endParaRPr lang="es-AR" sz="3000" b="0" strike="noStrike" spc="-1">
              <a:latin typeface="Arial"/>
            </a:endParaRPr>
          </a:p>
        </p:txBody>
      </p:sp>
      <p:pic>
        <p:nvPicPr>
          <p:cNvPr id="128" name="Google Shape;94;p30"/>
          <p:cNvPicPr/>
          <p:nvPr/>
        </p:nvPicPr>
        <p:blipFill>
          <a:blip r:embed="rId2"/>
          <a:stretch/>
        </p:blipFill>
        <p:spPr>
          <a:xfrm>
            <a:off x="5143680" y="1442880"/>
            <a:ext cx="2975040" cy="297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99;p31"/>
          <p:cNvGraphicFramePr/>
          <p:nvPr/>
        </p:nvGraphicFramePr>
        <p:xfrm>
          <a:off x="897480" y="1560960"/>
          <a:ext cx="7238880" cy="292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Zoom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80, 443, 8801, 8802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 3478, 3479, 8801, 8802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Discord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443, 6463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UPD 6457-6453 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Google Meet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 / TCP 443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WhatsApp Web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5222, 5223,5228,5242 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0" name="Google Shape;100;p31"/>
          <p:cNvPicPr/>
          <p:nvPr/>
        </p:nvPicPr>
        <p:blipFill>
          <a:blip r:embed="rId2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01;p31"/>
          <p:cNvPicPr/>
          <p:nvPr/>
        </p:nvPicPr>
        <p:blipFill>
          <a:blip r:embed="rId3"/>
          <a:stretch/>
        </p:blipFill>
        <p:spPr>
          <a:xfrm>
            <a:off x="3210120" y="1857600"/>
            <a:ext cx="829800" cy="82980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02;p31"/>
          <p:cNvPicPr/>
          <p:nvPr/>
        </p:nvPicPr>
        <p:blipFill>
          <a:blip r:embed="rId4"/>
          <a:stretch/>
        </p:blipFill>
        <p:spPr>
          <a:xfrm>
            <a:off x="494748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03;p31"/>
          <p:cNvPicPr/>
          <p:nvPr/>
        </p:nvPicPr>
        <p:blipFill>
          <a:blip r:embed="rId5"/>
          <a:stretch/>
        </p:blipFill>
        <p:spPr>
          <a:xfrm>
            <a:off x="6778800" y="1768680"/>
            <a:ext cx="1004760" cy="1008360"/>
          </a:xfrm>
          <a:prstGeom prst="rect">
            <a:avLst/>
          </a:prstGeom>
          <a:ln w="0">
            <a:noFill/>
          </a:ln>
        </p:spPr>
      </p:pic>
      <p:sp>
        <p:nvSpPr>
          <p:cNvPr id="134" name="Google Shape;104;p31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09;p32"/>
          <p:cNvPicPr/>
          <p:nvPr/>
        </p:nvPicPr>
        <p:blipFill>
          <a:blip r:embed="rId2"/>
          <a:stretch/>
        </p:blipFill>
        <p:spPr>
          <a:xfrm>
            <a:off x="1090080" y="1959120"/>
            <a:ext cx="1409760" cy="62712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110;p32"/>
          <p:cNvPicPr/>
          <p:nvPr/>
        </p:nvPicPr>
        <p:blipFill>
          <a:blip r:embed="rId3"/>
          <a:stretch/>
        </p:blipFill>
        <p:spPr>
          <a:xfrm>
            <a:off x="2919960" y="1816200"/>
            <a:ext cx="1409760" cy="91188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11;p32"/>
          <p:cNvPicPr/>
          <p:nvPr/>
        </p:nvPicPr>
        <p:blipFill>
          <a:blip r:embed="rId4"/>
          <a:stretch/>
        </p:blipFill>
        <p:spPr>
          <a:xfrm>
            <a:off x="4706280" y="1779840"/>
            <a:ext cx="1409760" cy="98568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12;p32"/>
          <p:cNvPicPr/>
          <p:nvPr/>
        </p:nvPicPr>
        <p:blipFill>
          <a:blip r:embed="rId5"/>
          <a:stretch/>
        </p:blipFill>
        <p:spPr>
          <a:xfrm>
            <a:off x="6579720" y="1707840"/>
            <a:ext cx="1324800" cy="1129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9" name="Google Shape;113;p32"/>
          <p:cNvGraphicFramePr/>
          <p:nvPr/>
        </p:nvGraphicFramePr>
        <p:xfrm>
          <a:off x="897480" y="1560960"/>
          <a:ext cx="7238880" cy="274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MySQL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3306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Git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9418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000000"/>
                          </a:solidFill>
                          <a:latin typeface="Rajdhani"/>
                          <a:ea typeface="Rajdhani"/>
                        </a:rPr>
                        <a:t>Secure Sockets Layer (SSL)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443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HTTP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80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" name="Google Shape;114;p32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19;p33"/>
          <p:cNvPicPr/>
          <p:nvPr/>
        </p:nvPicPr>
        <p:blipFill>
          <a:blip r:embed="rId2"/>
          <a:stretch/>
        </p:blipFill>
        <p:spPr>
          <a:xfrm>
            <a:off x="133128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20;p33"/>
          <p:cNvPicPr/>
          <p:nvPr/>
        </p:nvPicPr>
        <p:blipFill>
          <a:blip r:embed="rId3"/>
          <a:stretch/>
        </p:blipFill>
        <p:spPr>
          <a:xfrm>
            <a:off x="3146760" y="1768680"/>
            <a:ext cx="909000" cy="100836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21;p33"/>
          <p:cNvPicPr/>
          <p:nvPr/>
        </p:nvPicPr>
        <p:blipFill>
          <a:blip r:embed="rId4"/>
          <a:stretch/>
        </p:blipFill>
        <p:spPr>
          <a:xfrm>
            <a:off x="4997880" y="1825920"/>
            <a:ext cx="909000" cy="9090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122;p33"/>
          <p:cNvPicPr/>
          <p:nvPr/>
        </p:nvPicPr>
        <p:blipFill>
          <a:blip r:embed="rId5"/>
          <a:stretch/>
        </p:blipFill>
        <p:spPr>
          <a:xfrm>
            <a:off x="6804000" y="1847520"/>
            <a:ext cx="865440" cy="86544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123;p33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  <p:graphicFrame>
        <p:nvGraphicFramePr>
          <p:cNvPr id="146" name="Google Shape;124;p33"/>
          <p:cNvGraphicFramePr/>
          <p:nvPr/>
        </p:nvGraphicFramePr>
        <p:xfrm>
          <a:off x="897480" y="1560960"/>
          <a:ext cx="7238880" cy="274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VirtualBox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8080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VPN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1723 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 1194 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Microsoft Outlook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587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File Transfer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Protocol (FTP)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21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29;p34"/>
          <p:cNvPicPr/>
          <p:nvPr/>
        </p:nvPicPr>
        <p:blipFill>
          <a:blip r:embed="rId2"/>
          <a:stretch/>
        </p:blipFill>
        <p:spPr>
          <a:xfrm>
            <a:off x="1297800" y="1846440"/>
            <a:ext cx="1004760" cy="85248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130;p34"/>
          <p:cNvPicPr/>
          <p:nvPr/>
        </p:nvPicPr>
        <p:blipFill>
          <a:blip r:embed="rId3"/>
          <a:stretch/>
        </p:blipFill>
        <p:spPr>
          <a:xfrm>
            <a:off x="2925000" y="1959120"/>
            <a:ext cx="1379160" cy="62712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131;p34"/>
          <p:cNvPicPr/>
          <p:nvPr/>
        </p:nvPicPr>
        <p:blipFill>
          <a:blip r:embed="rId4"/>
          <a:srcRect l="29644" r="32254" b="9459"/>
          <a:stretch/>
        </p:blipFill>
        <p:spPr>
          <a:xfrm>
            <a:off x="4926600" y="1567080"/>
            <a:ext cx="941400" cy="12589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32;p34"/>
          <p:cNvPicPr/>
          <p:nvPr/>
        </p:nvPicPr>
        <p:blipFill>
          <a:blip r:embed="rId5"/>
          <a:stretch/>
        </p:blipFill>
        <p:spPr>
          <a:xfrm>
            <a:off x="6577560" y="1797120"/>
            <a:ext cx="1305720" cy="95076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133;p34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  <p:graphicFrame>
        <p:nvGraphicFramePr>
          <p:cNvPr id="152" name="Google Shape;134;p34"/>
          <p:cNvGraphicFramePr/>
          <p:nvPr>
            <p:extLst>
              <p:ext uri="{D42A27DB-BD31-4B8C-83A1-F6EECF244321}">
                <p14:modId xmlns:p14="http://schemas.microsoft.com/office/powerpoint/2010/main" val="3283349195"/>
              </p:ext>
            </p:extLst>
          </p:nvPr>
        </p:nvGraphicFramePr>
        <p:xfrm>
          <a:off x="757800" y="1234440"/>
          <a:ext cx="7238880" cy="366048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Microsoft Word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23419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Skype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 443 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UDP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3478-3481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50000-60000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Epic Games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80, 433, 443, 3478, 3479, 5060, 5062, 5222, 6250, y 12000-65000. 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FIFA 21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TCP</a:t>
                      </a:r>
                      <a:endParaRPr lang="es-AR" sz="16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1935, 3478-3480, 3659, 10000-10099, 42127. UDP: 3074, 3478-3479, 3659, 6000. </a:t>
                      </a:r>
                      <a:endParaRPr lang="es-AR" sz="1600" b="0" strike="noStrike" spc="-1" dirty="0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39;p35"/>
          <p:cNvPicPr/>
          <p:nvPr/>
        </p:nvPicPr>
        <p:blipFill>
          <a:blip r:embed="rId2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140;p35"/>
          <p:cNvPicPr/>
          <p:nvPr/>
        </p:nvPicPr>
        <p:blipFill>
          <a:blip r:embed="rId3"/>
          <a:stretch/>
        </p:blipFill>
        <p:spPr>
          <a:xfrm>
            <a:off x="4812840" y="1867680"/>
            <a:ext cx="1212840" cy="80964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141;p35"/>
          <p:cNvPicPr/>
          <p:nvPr/>
        </p:nvPicPr>
        <p:blipFill>
          <a:blip r:embed="rId4"/>
          <a:stretch/>
        </p:blipFill>
        <p:spPr>
          <a:xfrm>
            <a:off x="2823120" y="1761120"/>
            <a:ext cx="1556640" cy="1023120"/>
          </a:xfrm>
          <a:prstGeom prst="rect">
            <a:avLst/>
          </a:prstGeom>
          <a:ln w="0">
            <a:noFill/>
          </a:ln>
        </p:spPr>
      </p:pic>
      <p:sp>
        <p:nvSpPr>
          <p:cNvPr id="156" name="Google Shape;142;p35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  <p:graphicFrame>
        <p:nvGraphicFramePr>
          <p:cNvPr id="157" name="Google Shape;143;p35"/>
          <p:cNvGraphicFramePr/>
          <p:nvPr/>
        </p:nvGraphicFramePr>
        <p:xfrm>
          <a:off x="897480" y="1560960"/>
          <a:ext cx="7238880" cy="274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Spotify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(TCP) 445 y 3445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TeamViewer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5938 TCP/UDP.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Netflix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TCP: 443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39;p 1"/>
          <p:cNvPicPr/>
          <p:nvPr/>
        </p:nvPicPr>
        <p:blipFill>
          <a:blip r:embed="rId2"/>
          <a:stretch/>
        </p:blipFill>
        <p:spPr>
          <a:xfrm>
            <a:off x="1332720" y="1810440"/>
            <a:ext cx="924480" cy="92448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140;p 1"/>
          <p:cNvPicPr/>
          <p:nvPr/>
        </p:nvPicPr>
        <p:blipFill>
          <a:blip r:embed="rId3"/>
          <a:stretch/>
        </p:blipFill>
        <p:spPr>
          <a:xfrm>
            <a:off x="4812840" y="1867680"/>
            <a:ext cx="1212840" cy="80964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141;p 1"/>
          <p:cNvPicPr/>
          <p:nvPr/>
        </p:nvPicPr>
        <p:blipFill>
          <a:blip r:embed="rId4"/>
          <a:stretch/>
        </p:blipFill>
        <p:spPr>
          <a:xfrm>
            <a:off x="2823120" y="1761120"/>
            <a:ext cx="1556640" cy="102312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142;p 1"/>
          <p:cNvSpPr/>
          <p:nvPr/>
        </p:nvSpPr>
        <p:spPr>
          <a:xfrm>
            <a:off x="757800" y="607320"/>
            <a:ext cx="5451120" cy="62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s" sz="3000" b="1" strike="noStrike" spc="-1">
                <a:solidFill>
                  <a:srgbClr val="EC183F"/>
                </a:solidFill>
                <a:latin typeface="Rajdhani"/>
                <a:ea typeface="Rajdhani"/>
              </a:rPr>
              <a:t>Aplicaciones a investigar</a:t>
            </a:r>
            <a:endParaRPr lang="es-AR" sz="3000" b="0" strike="noStrike" spc="-1">
              <a:latin typeface="Arial"/>
            </a:endParaRPr>
          </a:p>
        </p:txBody>
      </p:sp>
      <p:graphicFrame>
        <p:nvGraphicFramePr>
          <p:cNvPr id="162" name="Google Shape;143;p 1"/>
          <p:cNvGraphicFramePr/>
          <p:nvPr/>
        </p:nvGraphicFramePr>
        <p:xfrm>
          <a:off x="897480" y="1560960"/>
          <a:ext cx="7238880" cy="2748960"/>
        </p:xfrm>
        <a:graphic>
          <a:graphicData uri="http://schemas.openxmlformats.org/drawingml/2006/table">
            <a:tbl>
              <a:tblPr/>
              <a:tblGrid>
                <a:gridCol w="180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76320">
                      <a:solidFill>
                        <a:srgbClr val="434343"/>
                      </a:solidFill>
                    </a:lnT>
                    <a:lnB w="38160">
                      <a:solidFill>
                        <a:srgbClr val="434343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TLS 1.2</a:t>
                      </a:r>
                      <a:endParaRPr lang="es-AR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434343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 80 (HTTP) y 443 (HTTPS), y 17600 y 17603 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" sz="1600" b="1" strike="noStrike" spc="-1">
                          <a:solidFill>
                            <a:srgbClr val="434343"/>
                          </a:solidFill>
                          <a:latin typeface="Rajdhani"/>
                          <a:ea typeface="Rajdhani"/>
                        </a:rPr>
                        <a:t>POP  110 por defecto y el 995 con soporte SSL </a:t>
                      </a:r>
                      <a:endParaRPr lang="es-AR" sz="16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9E9E9E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s-AR" sz="1800" b="0" strike="noStrike" spc="-1">
                        <a:latin typeface="Arial"/>
                      </a:endParaRPr>
                    </a:p>
                  </a:txBody>
                  <a:tcPr marL="91080" marR="91080">
                    <a:lnL w="38160">
                      <a:solidFill>
                        <a:srgbClr val="9E9E9E"/>
                      </a:solidFill>
                    </a:lnL>
                    <a:lnR w="38160">
                      <a:solidFill>
                        <a:srgbClr val="434343"/>
                      </a:solidFill>
                    </a:lnR>
                    <a:lnT w="38160">
                      <a:solidFill>
                        <a:srgbClr val="434343"/>
                      </a:solidFill>
                    </a:lnT>
                    <a:lnB w="76320">
                      <a:solidFill>
                        <a:srgbClr val="434343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" name="Imagen 162"/>
          <p:cNvPicPr/>
          <p:nvPr/>
        </p:nvPicPr>
        <p:blipFill>
          <a:blip r:embed="rId5"/>
          <a:stretch/>
        </p:blipFill>
        <p:spPr>
          <a:xfrm>
            <a:off x="1091880" y="1620000"/>
            <a:ext cx="1248120" cy="1260000"/>
          </a:xfrm>
          <a:prstGeom prst="rect">
            <a:avLst/>
          </a:prstGeom>
          <a:ln w="0">
            <a:noFill/>
          </a:ln>
        </p:spPr>
      </p:pic>
      <p:pic>
        <p:nvPicPr>
          <p:cNvPr id="164" name="Imagen 163"/>
          <p:cNvPicPr/>
          <p:nvPr/>
        </p:nvPicPr>
        <p:blipFill>
          <a:blip r:embed="rId6"/>
          <a:stretch/>
        </p:blipFill>
        <p:spPr>
          <a:xfrm>
            <a:off x="2952000" y="1656000"/>
            <a:ext cx="1251720" cy="1164240"/>
          </a:xfrm>
          <a:prstGeom prst="rect">
            <a:avLst/>
          </a:prstGeom>
          <a:ln w="0">
            <a:noFill/>
          </a:ln>
        </p:spPr>
      </p:pic>
      <p:pic>
        <p:nvPicPr>
          <p:cNvPr id="165" name="Imagen 164"/>
          <p:cNvPicPr/>
          <p:nvPr/>
        </p:nvPicPr>
        <p:blipFill>
          <a:blip r:embed="rId7"/>
          <a:stretch/>
        </p:blipFill>
        <p:spPr>
          <a:xfrm>
            <a:off x="4769280" y="1620000"/>
            <a:ext cx="1386720" cy="129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228</Words>
  <Application>Microsoft Office PowerPoint</Application>
  <PresentationFormat>Presentación en pantalla (16:9)</PresentationFormat>
  <Paragraphs>91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</vt:lpstr>
      <vt:lpstr>DejaVu Sans</vt:lpstr>
      <vt:lpstr>Open Sans</vt:lpstr>
      <vt:lpstr>Open Sans Light</vt:lpstr>
      <vt:lpstr>Open Sans SemiBold</vt:lpstr>
      <vt:lpstr>Rajdhani</vt:lpstr>
      <vt:lpstr>Symbol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GLENDA</dc:creator>
  <dc:description/>
  <cp:lastModifiedBy>GLENDA</cp:lastModifiedBy>
  <cp:revision>9</cp:revision>
  <dcterms:modified xsi:type="dcterms:W3CDTF">2022-04-05T22:43:59Z</dcterms:modified>
  <dc:language>es-AR</dc:language>
</cp:coreProperties>
</file>