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Open Sans Light" panose="020B0604020202020204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Rubik" panose="020B0604020202020204" charset="-79"/>
      <p:regular r:id="rId24"/>
      <p:bold r:id="rId25"/>
      <p:italic r:id="rId26"/>
      <p:boldItalic r:id="rId27"/>
    </p:embeddedFont>
    <p:embeddedFont>
      <p:font typeface="Rubik Light" panose="020B0604020202020204" charset="-79"/>
      <p:regular r:id="rId28"/>
      <p:bold r:id="rId29"/>
      <p:italic r:id="rId30"/>
      <p:boldItalic r:id="rId31"/>
    </p:embeddedFont>
    <p:embeddedFont>
      <p:font typeface="Rajdhani" panose="020B0604020202020204" charset="0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ubik Medium" panose="020B0604020202020204" charset="-79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20" Type="http://schemas.openxmlformats.org/officeDocument/2006/relationships/font" Target="fonts/font5.fntdata"/><Relationship Id="rId41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e5ba4e2509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e5ba4e2509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8d854a437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8d854a437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d854a437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d854a437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e6c83523f_0_1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e6c83523f_0_1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5bdc0dc14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e5bdc0dc14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e8d854a43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e8d854a43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5bdc0dc14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e5bdc0dc14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8d854a43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8d854a437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8d854a43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8d854a437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8d854a43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8d854a43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8d854a437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8d854a437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d854a43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8d854a43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sz="2500" b="1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sz="2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3">
    <p:bg>
      <p:bgPr>
        <a:solidFill>
          <a:srgbClr val="33383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30323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13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"/>
          <p:cNvPicPr preferRelativeResize="0"/>
          <p:nvPr/>
        </p:nvPicPr>
        <p:blipFill rotWithShape="1">
          <a:blip r:embed="rId3">
            <a:alphaModFix/>
          </a:blip>
          <a:srcRect l="11847" b="36536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4">
            <a:alphaModFix/>
          </a:blip>
          <a:srcRect b="3091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6">
            <a:alphaModFix/>
          </a:blip>
          <a:srcRect t="-6" b="30850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nworks.net/os-distributions/debian-based/free-linux-mint-online" TargetMode="External"/><Relationship Id="rId3" Type="http://schemas.openxmlformats.org/officeDocument/2006/relationships/hyperlink" Target="https://www.onworks.net/os-distributions/special-os/windows-10-online-theme" TargetMode="External"/><Relationship Id="rId7" Type="http://schemas.openxmlformats.org/officeDocument/2006/relationships/hyperlink" Target="https://www.onworks.net/runos/create-os.html?os=rhel-server-7.5-x86_64-dvd&amp;home=in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nworks.net/os-distributions/ubuntu-based/free-ubuntu-online-version19" TargetMode="External"/><Relationship Id="rId5" Type="http://schemas.openxmlformats.org/officeDocument/2006/relationships/hyperlink" Target="https://www.onworks.net/os-distributions/debian-based/free-debian-online" TargetMode="External"/><Relationship Id="rId4" Type="http://schemas.openxmlformats.org/officeDocument/2006/relationships/hyperlink" Target="https://www.onworks.net/os-distributions/rpm-based/free-opensuse-onlin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nworks.net/os-distributions/ubuntu-based/free-ubuntu-online-version19" TargetMode="External"/><Relationship Id="rId3" Type="http://schemas.openxmlformats.org/officeDocument/2006/relationships/hyperlink" Target="https://www.onworks.net/os-distributions/ubuntu-based/free-xubuntu-online" TargetMode="External"/><Relationship Id="rId7" Type="http://schemas.openxmlformats.org/officeDocument/2006/relationships/hyperlink" Target="https://www.onworks.net/os-distributions/special-os/free-manjaro-onlin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nworks.net/os-distributions/special-os/free-linuxlite-online" TargetMode="External"/><Relationship Id="rId5" Type="http://schemas.openxmlformats.org/officeDocument/2006/relationships/hyperlink" Target="https://www.onworks.net/os-distributions/ubuntu-based/free-ubuntu-studio-online" TargetMode="External"/><Relationship Id="rId4" Type="http://schemas.openxmlformats.org/officeDocument/2006/relationships/hyperlink" Target="https://www.onworks.net/os-distributions/rpm-based/free-oraclelinux-onlin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nworks.net/runos/create-os.html?os=rhel-server-7.5-x86_64-dvd&amp;home=init" TargetMode="External"/><Relationship Id="rId3" Type="http://schemas.openxmlformats.org/officeDocument/2006/relationships/hyperlink" Target="https://www.onworks.net/os-distributions/special-os/free-reactos-online" TargetMode="External"/><Relationship Id="rId7" Type="http://schemas.openxmlformats.org/officeDocument/2006/relationships/hyperlink" Target="https://www.onworks.net/os-distributions/special-os/free-linuxlite-onlin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nworks.net/os-distributions/special-os/windows-10-online-theme" TargetMode="External"/><Relationship Id="rId5" Type="http://schemas.openxmlformats.org/officeDocument/2006/relationships/hyperlink" Target="https://www.onworks.net/os-distributions/ubuntu-based/free-ubuntu-online-version19" TargetMode="External"/><Relationship Id="rId4" Type="http://schemas.openxmlformats.org/officeDocument/2006/relationships/hyperlink" Target="https://www.onworks.net/os-distributions/ubuntu-based/free-ubuntu-online-gnome" TargetMode="External"/><Relationship Id="rId9" Type="http://schemas.openxmlformats.org/officeDocument/2006/relationships/hyperlink" Target="https://www.onworks.net/os-distributions/debian-based/free-debian-onlin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works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works.ne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Operativos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Listado de sistemas operativos por mesa</a:t>
            </a:r>
            <a:endParaRPr/>
          </a:p>
        </p:txBody>
      </p:sp>
      <p:grpSp>
        <p:nvGrpSpPr>
          <p:cNvPr id="89" name="Google Shape;89;p14"/>
          <p:cNvGrpSpPr/>
          <p:nvPr/>
        </p:nvGrpSpPr>
        <p:grpSpPr>
          <a:xfrm>
            <a:off x="697775" y="1267095"/>
            <a:ext cx="2535450" cy="1580400"/>
            <a:chOff x="697775" y="1267095"/>
            <a:chExt cx="2535450" cy="1580400"/>
          </a:xfrm>
        </p:grpSpPr>
        <p:sp>
          <p:nvSpPr>
            <p:cNvPr id="90" name="Google Shape;90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3"/>
                </a:rPr>
                <a:t>Windows online emulator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95" name="Google Shape;95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6" name="Google Shape;96;p14"/>
          <p:cNvGrpSpPr/>
          <p:nvPr/>
        </p:nvGrpSpPr>
        <p:grpSpPr>
          <a:xfrm>
            <a:off x="3384658" y="1267095"/>
            <a:ext cx="2535450" cy="1580400"/>
            <a:chOff x="697775" y="1267095"/>
            <a:chExt cx="2535450" cy="1580400"/>
          </a:xfrm>
        </p:grpSpPr>
        <p:sp>
          <p:nvSpPr>
            <p:cNvPr id="97" name="Google Shape;97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4"/>
                </a:rPr>
                <a:t>OpenSUSE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2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02" name="Google Shape;102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" name="Google Shape;103;p14"/>
          <p:cNvGrpSpPr/>
          <p:nvPr/>
        </p:nvGrpSpPr>
        <p:grpSpPr>
          <a:xfrm>
            <a:off x="6071525" y="1267095"/>
            <a:ext cx="2535450" cy="1580400"/>
            <a:chOff x="697775" y="1267095"/>
            <a:chExt cx="2535450" cy="1580400"/>
          </a:xfrm>
        </p:grpSpPr>
        <p:sp>
          <p:nvSpPr>
            <p:cNvPr id="104" name="Google Shape;104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5"/>
                </a:rPr>
                <a:t>Debian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3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09" name="Google Shape;109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4"/>
          <p:cNvGrpSpPr/>
          <p:nvPr/>
        </p:nvGrpSpPr>
        <p:grpSpPr>
          <a:xfrm>
            <a:off x="697775" y="2944470"/>
            <a:ext cx="2535450" cy="1580400"/>
            <a:chOff x="697775" y="1267095"/>
            <a:chExt cx="2535450" cy="1580400"/>
          </a:xfrm>
        </p:grpSpPr>
        <p:sp>
          <p:nvSpPr>
            <p:cNvPr id="111" name="Google Shape;111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6"/>
                </a:rPr>
                <a:t>Ubuntu 19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4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16" name="Google Shape;116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" name="Google Shape;117;p14"/>
          <p:cNvGrpSpPr/>
          <p:nvPr/>
        </p:nvGrpSpPr>
        <p:grpSpPr>
          <a:xfrm>
            <a:off x="3384658" y="2944470"/>
            <a:ext cx="2535450" cy="1580400"/>
            <a:chOff x="697775" y="1267095"/>
            <a:chExt cx="2535450" cy="1580400"/>
          </a:xfrm>
        </p:grpSpPr>
        <p:sp>
          <p:nvSpPr>
            <p:cNvPr id="118" name="Google Shape;118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7"/>
                </a:rPr>
                <a:t>Red Hat Linux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5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23" name="Google Shape;123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" name="Google Shape;124;p14"/>
          <p:cNvGrpSpPr/>
          <p:nvPr/>
        </p:nvGrpSpPr>
        <p:grpSpPr>
          <a:xfrm>
            <a:off x="6071525" y="2944470"/>
            <a:ext cx="2535450" cy="1580400"/>
            <a:chOff x="697775" y="1267095"/>
            <a:chExt cx="2535450" cy="1580400"/>
          </a:xfrm>
        </p:grpSpPr>
        <p:sp>
          <p:nvSpPr>
            <p:cNvPr id="125" name="Google Shape;125;p14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8"/>
                </a:rPr>
                <a:t>Linux Mint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6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30" name="Google Shape;130;p14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Listado de sistemas operativos por mesa</a:t>
            </a:r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697775" y="1267095"/>
            <a:ext cx="2535450" cy="1580400"/>
            <a:chOff x="697775" y="1267095"/>
            <a:chExt cx="2535450" cy="1580400"/>
          </a:xfrm>
        </p:grpSpPr>
        <p:sp>
          <p:nvSpPr>
            <p:cNvPr id="137" name="Google Shape;137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3"/>
                </a:rPr>
                <a:t>Xubuntu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7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42" name="Google Shape;142;p15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" name="Google Shape;143;p15"/>
          <p:cNvGrpSpPr/>
          <p:nvPr/>
        </p:nvGrpSpPr>
        <p:grpSpPr>
          <a:xfrm>
            <a:off x="3384658" y="1267095"/>
            <a:ext cx="2535450" cy="1580400"/>
            <a:chOff x="697775" y="1267095"/>
            <a:chExt cx="2535450" cy="1580400"/>
          </a:xfrm>
        </p:grpSpPr>
        <p:sp>
          <p:nvSpPr>
            <p:cNvPr id="144" name="Google Shape;144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7" name="Google Shape;147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4"/>
                </a:rPr>
                <a:t>Oracle Linux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8" name="Google Shape;148;p15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8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49" name="Google Shape;149;p15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" name="Google Shape;150;p15"/>
          <p:cNvGrpSpPr/>
          <p:nvPr/>
        </p:nvGrpSpPr>
        <p:grpSpPr>
          <a:xfrm>
            <a:off x="6071525" y="1267095"/>
            <a:ext cx="2535450" cy="1580400"/>
            <a:chOff x="697775" y="1267095"/>
            <a:chExt cx="2535450" cy="1580400"/>
          </a:xfrm>
        </p:grpSpPr>
        <p:sp>
          <p:nvSpPr>
            <p:cNvPr id="151" name="Google Shape;151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 txBox="1"/>
            <p:nvPr/>
          </p:nvSpPr>
          <p:spPr>
            <a:xfrm>
              <a:off x="1406225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5"/>
                </a:rPr>
                <a:t>Ubuntu Studio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785650" y="1279370"/>
              <a:ext cx="4947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9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56" name="Google Shape;156;p15"/>
            <p:cNvCxnSpPr/>
            <p:nvPr/>
          </p:nvCxnSpPr>
          <p:spPr>
            <a:xfrm>
              <a:off x="1355750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7" name="Google Shape;157;p15"/>
          <p:cNvGrpSpPr/>
          <p:nvPr/>
        </p:nvGrpSpPr>
        <p:grpSpPr>
          <a:xfrm>
            <a:off x="697695" y="2944475"/>
            <a:ext cx="3014419" cy="1580400"/>
            <a:chOff x="697775" y="1267095"/>
            <a:chExt cx="3027437" cy="1580400"/>
          </a:xfrm>
        </p:grpSpPr>
        <p:sp>
          <p:nvSpPr>
            <p:cNvPr id="158" name="Google Shape;158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6"/>
                </a:rPr>
                <a:t>Linux Lite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10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63" name="Google Shape;163;p15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4" name="Google Shape;164;p15"/>
          <p:cNvGrpSpPr/>
          <p:nvPr/>
        </p:nvGrpSpPr>
        <p:grpSpPr>
          <a:xfrm>
            <a:off x="3384645" y="2944475"/>
            <a:ext cx="3014419" cy="1580400"/>
            <a:chOff x="697775" y="1267095"/>
            <a:chExt cx="3027437" cy="1580400"/>
          </a:xfrm>
        </p:grpSpPr>
        <p:sp>
          <p:nvSpPr>
            <p:cNvPr id="165" name="Google Shape;165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68" name="Google Shape;168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7"/>
                </a:rPr>
                <a:t>Manjaro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69" name="Google Shape;169;p15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11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70" name="Google Shape;170;p15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1" name="Google Shape;171;p15"/>
          <p:cNvGrpSpPr/>
          <p:nvPr/>
        </p:nvGrpSpPr>
        <p:grpSpPr>
          <a:xfrm>
            <a:off x="6071520" y="2944475"/>
            <a:ext cx="3014419" cy="1580400"/>
            <a:chOff x="697775" y="1267095"/>
            <a:chExt cx="3027437" cy="1580400"/>
          </a:xfrm>
        </p:grpSpPr>
        <p:sp>
          <p:nvSpPr>
            <p:cNvPr id="172" name="Google Shape;172;p15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75" name="Google Shape;175;p15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8"/>
                </a:rPr>
                <a:t>Ubuntu 19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76" name="Google Shape;176;p15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12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77" name="Google Shape;177;p15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Listado de sistemas operativos por mesa</a:t>
            </a:r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697695" y="2944475"/>
            <a:ext cx="3014419" cy="1580400"/>
            <a:chOff x="697775" y="1267095"/>
            <a:chExt cx="3027437" cy="1580400"/>
          </a:xfrm>
        </p:grpSpPr>
        <p:sp>
          <p:nvSpPr>
            <p:cNvPr id="184" name="Google Shape;184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87" name="Google Shape;187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3"/>
                </a:rPr>
                <a:t>ReactOS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88" name="Google Shape;188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16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89" name="Google Shape;189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0" name="Google Shape;190;p16"/>
          <p:cNvGrpSpPr/>
          <p:nvPr/>
        </p:nvGrpSpPr>
        <p:grpSpPr>
          <a:xfrm>
            <a:off x="3384645" y="2944475"/>
            <a:ext cx="3014419" cy="1580400"/>
            <a:chOff x="697775" y="1267095"/>
            <a:chExt cx="3027437" cy="1580400"/>
          </a:xfrm>
        </p:grpSpPr>
        <p:sp>
          <p:nvSpPr>
            <p:cNvPr id="191" name="Google Shape;191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94" name="Google Shape;194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4"/>
                </a:rPr>
                <a:t>Ubuntu Gnome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95" name="Google Shape;195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17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96" name="Google Shape;196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7" name="Google Shape;197;p16"/>
          <p:cNvGrpSpPr/>
          <p:nvPr/>
        </p:nvGrpSpPr>
        <p:grpSpPr>
          <a:xfrm>
            <a:off x="6071520" y="2944475"/>
            <a:ext cx="3014419" cy="1580400"/>
            <a:chOff x="697775" y="1267095"/>
            <a:chExt cx="3027437" cy="1580400"/>
          </a:xfrm>
        </p:grpSpPr>
        <p:sp>
          <p:nvSpPr>
            <p:cNvPr id="198" name="Google Shape;198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5"/>
                </a:rPr>
                <a:t>Ubuntu 19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2" name="Google Shape;202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18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03" name="Google Shape;203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4" name="Google Shape;204;p16"/>
          <p:cNvGrpSpPr/>
          <p:nvPr/>
        </p:nvGrpSpPr>
        <p:grpSpPr>
          <a:xfrm>
            <a:off x="697732" y="1267100"/>
            <a:ext cx="3014419" cy="1580400"/>
            <a:chOff x="697775" y="1267095"/>
            <a:chExt cx="3027437" cy="1580400"/>
          </a:xfrm>
        </p:grpSpPr>
        <p:sp>
          <p:nvSpPr>
            <p:cNvPr id="205" name="Google Shape;205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8" name="Google Shape;208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6"/>
                </a:rPr>
                <a:t>Windows online emulator</a:t>
              </a: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7"/>
                </a:rPr>
                <a:t>Lite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9" name="Google Shape;209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13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10" name="Google Shape;210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1" name="Google Shape;211;p16"/>
          <p:cNvGrpSpPr/>
          <p:nvPr/>
        </p:nvGrpSpPr>
        <p:grpSpPr>
          <a:xfrm>
            <a:off x="3384682" y="1267100"/>
            <a:ext cx="3014419" cy="1580400"/>
            <a:chOff x="697775" y="1267095"/>
            <a:chExt cx="3027437" cy="1580400"/>
          </a:xfrm>
        </p:grpSpPr>
        <p:sp>
          <p:nvSpPr>
            <p:cNvPr id="212" name="Google Shape;212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15" name="Google Shape;215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8"/>
                </a:rPr>
                <a:t>Red Hat Linux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16" name="Google Shape;216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14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17" name="Google Shape;217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8" name="Google Shape;218;p16"/>
          <p:cNvGrpSpPr/>
          <p:nvPr/>
        </p:nvGrpSpPr>
        <p:grpSpPr>
          <a:xfrm>
            <a:off x="6071557" y="1267100"/>
            <a:ext cx="3014419" cy="1580400"/>
            <a:chOff x="697775" y="1267095"/>
            <a:chExt cx="3027437" cy="1580400"/>
          </a:xfrm>
        </p:grpSpPr>
        <p:sp>
          <p:nvSpPr>
            <p:cNvPr id="219" name="Google Shape;219;p16"/>
            <p:cNvSpPr/>
            <p:nvPr/>
          </p:nvSpPr>
          <p:spPr>
            <a:xfrm>
              <a:off x="697775" y="1267095"/>
              <a:ext cx="2535300" cy="1580400"/>
            </a:xfrm>
            <a:prstGeom prst="roundRect">
              <a:avLst>
                <a:gd name="adj" fmla="val 797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 rot="10800000">
              <a:off x="785650" y="2072095"/>
              <a:ext cx="2343600" cy="671100"/>
            </a:xfrm>
            <a:prstGeom prst="round2SameRect">
              <a:avLst>
                <a:gd name="adj1" fmla="val 836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 txBox="1"/>
            <p:nvPr/>
          </p:nvSpPr>
          <p:spPr>
            <a:xfrm>
              <a:off x="1898212" y="1292870"/>
              <a:ext cx="18270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6000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dk1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MESA</a:t>
              </a:r>
              <a:endParaRPr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22" name="Google Shape;222;p16"/>
            <p:cNvSpPr txBox="1"/>
            <p:nvPr/>
          </p:nvSpPr>
          <p:spPr>
            <a:xfrm>
              <a:off x="932075" y="2072170"/>
              <a:ext cx="2066700" cy="61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s" sz="1500" u="sng">
                  <a:solidFill>
                    <a:schemeClr val="hlink"/>
                  </a:solidFill>
                  <a:latin typeface="Rubik Light"/>
                  <a:ea typeface="Rubik Light"/>
                  <a:cs typeface="Rubik Light"/>
                  <a:sym typeface="Rubik Light"/>
                  <a:hlinkClick r:id="rId9"/>
                </a:rPr>
                <a:t>Debian</a:t>
              </a: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23" name="Google Shape;223;p16"/>
            <p:cNvSpPr txBox="1"/>
            <p:nvPr/>
          </p:nvSpPr>
          <p:spPr>
            <a:xfrm>
              <a:off x="785650" y="1279375"/>
              <a:ext cx="1077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4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15</a:t>
              </a:r>
              <a:endParaRPr sz="4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224" name="Google Shape;224;p16"/>
            <p:cNvCxnSpPr/>
            <p:nvPr/>
          </p:nvCxnSpPr>
          <p:spPr>
            <a:xfrm>
              <a:off x="1653988" y="1421720"/>
              <a:ext cx="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3804350" y="141562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3" action="ppaction://hlinksldjump"/>
              </a:rPr>
              <a:t>Inicio</a:t>
            </a:r>
            <a:endParaRPr sz="20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83C"/>
              </a:buClr>
              <a:buSzPts val="2000"/>
              <a:buFont typeface="Rubik"/>
              <a:buAutoNum type="arabicPeriod"/>
            </a:pPr>
            <a:r>
              <a:rPr lang="es" sz="2000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4" action="ppaction://hlinksldjump"/>
              </a:rPr>
              <a:t>Actividad</a:t>
            </a:r>
            <a:endParaRPr sz="2000" b="1">
              <a:solidFill>
                <a:srgbClr val="33383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 b="1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Índice</a:t>
            </a:r>
            <a:endParaRPr sz="2700" b="1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34" name="Google Shape;34;p7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 sistema operativo es un conjunto de programas que permite manejar la memoria, disco, medios de almacenamiento de información y los diferentes periféricos o recursos de nuestra computadora</a:t>
            </a:r>
            <a:endParaRPr sz="11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6946594" y="1885847"/>
            <a:ext cx="1208834" cy="1757993"/>
          </a:xfrm>
          <a:custGeom>
            <a:avLst/>
            <a:gdLst/>
            <a:ahLst/>
            <a:cxnLst/>
            <a:rect l="l" t="t" r="r" b="b"/>
            <a:pathLst>
              <a:path w="342446" h="498015" extrusionOk="0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p8"/>
          <p:cNvGrpSpPr/>
          <p:nvPr/>
        </p:nvGrpSpPr>
        <p:grpSpPr>
          <a:xfrm>
            <a:off x="661393" y="1653948"/>
            <a:ext cx="344969" cy="308595"/>
            <a:chOff x="3016921" y="2408750"/>
            <a:chExt cx="793216" cy="709740"/>
          </a:xfrm>
        </p:grpSpPr>
        <p:sp>
          <p:nvSpPr>
            <p:cNvPr id="42" name="Google Shape;42;p8"/>
            <p:cNvSpPr/>
            <p:nvPr/>
          </p:nvSpPr>
          <p:spPr>
            <a:xfrm>
              <a:off x="3016921" y="2408750"/>
              <a:ext cx="332591" cy="709740"/>
            </a:xfrm>
            <a:custGeom>
              <a:avLst/>
              <a:gdLst/>
              <a:ahLst/>
              <a:cxnLst/>
              <a:rect l="l" t="t" r="r" b="b"/>
              <a:pathLst>
                <a:path w="40023" h="85408" extrusionOk="0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3477545" y="2408750"/>
              <a:ext cx="332591" cy="709740"/>
            </a:xfrm>
            <a:custGeom>
              <a:avLst/>
              <a:gdLst/>
              <a:ahLst/>
              <a:cxnLst/>
              <a:rect l="l" t="t" r="r" b="b"/>
              <a:pathLst>
                <a:path w="40023" h="85408" extrusionOk="0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8"/>
          <p:cNvGrpSpPr/>
          <p:nvPr/>
        </p:nvGrpSpPr>
        <p:grpSpPr>
          <a:xfrm rot="10800000">
            <a:off x="4286368" y="3806198"/>
            <a:ext cx="344969" cy="308595"/>
            <a:chOff x="2965350" y="2408750"/>
            <a:chExt cx="793216" cy="709740"/>
          </a:xfrm>
        </p:grpSpPr>
        <p:sp>
          <p:nvSpPr>
            <p:cNvPr id="45" name="Google Shape;45;p8"/>
            <p:cNvSpPr/>
            <p:nvPr/>
          </p:nvSpPr>
          <p:spPr>
            <a:xfrm>
              <a:off x="2965350" y="2408750"/>
              <a:ext cx="332591" cy="709740"/>
            </a:xfrm>
            <a:custGeom>
              <a:avLst/>
              <a:gdLst/>
              <a:ahLst/>
              <a:cxnLst/>
              <a:rect l="l" t="t" r="r" b="b"/>
              <a:pathLst>
                <a:path w="40023" h="85408" extrusionOk="0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3425975" y="2408750"/>
              <a:ext cx="332591" cy="709740"/>
            </a:xfrm>
            <a:custGeom>
              <a:avLst/>
              <a:gdLst/>
              <a:ahLst/>
              <a:cxnLst/>
              <a:rect l="l" t="t" r="r" b="b"/>
              <a:pathLst>
                <a:path w="40023" h="85408" extrusionOk="0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9"/>
          <p:cNvGrpSpPr/>
          <p:nvPr/>
        </p:nvGrpSpPr>
        <p:grpSpPr>
          <a:xfrm>
            <a:off x="2740403" y="1495200"/>
            <a:ext cx="5677747" cy="2378100"/>
            <a:chOff x="2740403" y="1495200"/>
            <a:chExt cx="5677747" cy="2378100"/>
          </a:xfrm>
        </p:grpSpPr>
        <p:sp>
          <p:nvSpPr>
            <p:cNvPr id="52" name="Google Shape;52;p9"/>
            <p:cNvSpPr txBox="1"/>
            <p:nvPr/>
          </p:nvSpPr>
          <p:spPr>
            <a:xfrm>
              <a:off x="3609750" y="1495200"/>
              <a:ext cx="4808400" cy="23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7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Inicio</a:t>
              </a:r>
              <a:endParaRPr sz="37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9"/>
            <p:cNvSpPr txBox="1"/>
            <p:nvPr/>
          </p:nvSpPr>
          <p:spPr>
            <a:xfrm>
              <a:off x="2740403" y="2195563"/>
              <a:ext cx="548700" cy="9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0" b="1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1</a:t>
              </a:r>
              <a:endParaRPr sz="60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3438450" y="2141125"/>
              <a:ext cx="18600" cy="108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Sistemas Operativos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621575" y="1330400"/>
            <a:ext cx="5148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 sabemos lo que es un sistema operativo, conocemos el que tenemos instalado en nuestros dispositivos, pero ¿Existen otros SO?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En la actualidad hay muchos tipos de SO.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/>
              <a:t>Para conocer la variedad que existe, vamos a utilizar la herramienta online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https://www.onworks.net/</a:t>
            </a:r>
            <a:r>
              <a:rPr lang="es"/>
              <a:t>.</a:t>
            </a: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450" y="1404073"/>
            <a:ext cx="2149600" cy="214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1"/>
          <p:cNvGrpSpPr/>
          <p:nvPr/>
        </p:nvGrpSpPr>
        <p:grpSpPr>
          <a:xfrm>
            <a:off x="2740403" y="1495200"/>
            <a:ext cx="5677747" cy="2378100"/>
            <a:chOff x="2740403" y="1495200"/>
            <a:chExt cx="5677747" cy="2378100"/>
          </a:xfrm>
        </p:grpSpPr>
        <p:sp>
          <p:nvSpPr>
            <p:cNvPr id="67" name="Google Shape;67;p11"/>
            <p:cNvSpPr txBox="1"/>
            <p:nvPr/>
          </p:nvSpPr>
          <p:spPr>
            <a:xfrm>
              <a:off x="3609750" y="1495200"/>
              <a:ext cx="4808400" cy="23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7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Actividad</a:t>
              </a:r>
              <a:endParaRPr sz="37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11"/>
            <p:cNvSpPr txBox="1"/>
            <p:nvPr/>
          </p:nvSpPr>
          <p:spPr>
            <a:xfrm>
              <a:off x="2740403" y="2195563"/>
              <a:ext cx="548700" cy="9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0" b="1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2</a:t>
              </a:r>
              <a:endParaRPr sz="60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3438450" y="2141125"/>
              <a:ext cx="18600" cy="1086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Actividad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2"/>
          </p:nvPr>
        </p:nvSpPr>
        <p:spPr>
          <a:xfrm>
            <a:off x="621575" y="1330400"/>
            <a:ext cx="41343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Utilizando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https://www.onworks.net/</a:t>
            </a:r>
            <a:r>
              <a:rPr lang="es"/>
              <a:t> , cada mesa de trabajo probará otro sistema operativo e investigará y documentará las características del mismo en un documento, lo compartirá en discord y lo subirá a su mochila. </a:t>
            </a:r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875" y="1330400"/>
            <a:ext cx="4083328" cy="272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Vamos a investigar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2"/>
          </p:nvPr>
        </p:nvSpPr>
        <p:spPr>
          <a:xfrm>
            <a:off x="621575" y="1330400"/>
            <a:ext cx="5148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dirty="0"/>
              <a:t>Descripción del SO 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dirty="0"/>
              <a:t>¿Es open source o con licencia ?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dirty="0"/>
              <a:t>¿Cuales son los recursos de Hard que tiene la MV? Si no se pueden ver, buscar requisitos mínimos en internet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dirty="0"/>
              <a:t>¿Cómo se accede a la ventana de comandos?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dirty="0"/>
              <a:t>¿Puedo instalar aplicaciones?¿Por que?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dirty="0"/>
              <a:t>¿Hay juegos instalados? 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dirty="0"/>
              <a:t>Capturar una imagen del file explorer (ejemplo</a:t>
            </a:r>
            <a:r>
              <a:rPr lang="es" dirty="0" smtClean="0"/>
              <a:t>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450" y="1330400"/>
            <a:ext cx="3069624" cy="2003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33" y="2216574"/>
            <a:ext cx="3904661" cy="259614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592494" y="400692"/>
            <a:ext cx="6503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- </a:t>
            </a:r>
            <a:r>
              <a:rPr lang="es-AR" dirty="0" err="1"/>
              <a:t>Descripcion</a:t>
            </a:r>
            <a:r>
              <a:rPr lang="es-AR" dirty="0"/>
              <a:t> del SO: es un </a:t>
            </a:r>
            <a:r>
              <a:rPr lang="es-AR" dirty="0" err="1"/>
              <a:t>linux</a:t>
            </a:r>
            <a:r>
              <a:rPr lang="es-AR" dirty="0"/>
              <a:t> con la </a:t>
            </a:r>
            <a:r>
              <a:rPr lang="es-AR" dirty="0" err="1"/>
              <a:t>distribucion</a:t>
            </a:r>
            <a:r>
              <a:rPr lang="es-AR" dirty="0"/>
              <a:t> </a:t>
            </a:r>
            <a:r>
              <a:rPr lang="es-AR" dirty="0" err="1"/>
              <a:t>ubuntu</a:t>
            </a:r>
            <a:endParaRPr lang="es-AR" dirty="0"/>
          </a:p>
          <a:p>
            <a:r>
              <a:rPr lang="es-AR" dirty="0"/>
              <a:t>- Si es open </a:t>
            </a:r>
            <a:r>
              <a:rPr lang="es-AR" dirty="0" err="1"/>
              <a:t>source</a:t>
            </a:r>
            <a:r>
              <a:rPr lang="es-AR" dirty="0"/>
              <a:t>.</a:t>
            </a:r>
          </a:p>
          <a:p>
            <a:r>
              <a:rPr lang="es-AR" dirty="0"/>
              <a:t>- Disco 31,6 Gb - memoria 3GB - procesador </a:t>
            </a:r>
            <a:r>
              <a:rPr lang="es-AR" dirty="0" err="1"/>
              <a:t>common</a:t>
            </a:r>
            <a:r>
              <a:rPr lang="es-AR" dirty="0"/>
              <a:t> </a:t>
            </a:r>
            <a:r>
              <a:rPr lang="es-AR" dirty="0" err="1"/>
              <a:t>kvm</a:t>
            </a:r>
            <a:r>
              <a:rPr lang="es-AR" dirty="0"/>
              <a:t> </a:t>
            </a:r>
            <a:r>
              <a:rPr lang="es-AR" dirty="0" err="1"/>
              <a:t>processor</a:t>
            </a:r>
            <a:r>
              <a:rPr lang="es-AR" dirty="0"/>
              <a:t> x2 3,4 GHz- </a:t>
            </a:r>
            <a:r>
              <a:rPr lang="es-AR" dirty="0" err="1"/>
              <a:t>graphics</a:t>
            </a:r>
            <a:r>
              <a:rPr lang="es-AR" dirty="0"/>
              <a:t> </a:t>
            </a:r>
            <a:r>
              <a:rPr lang="es-AR" dirty="0" err="1"/>
              <a:t>llvmpipe</a:t>
            </a:r>
            <a:r>
              <a:rPr lang="es-AR" dirty="0"/>
              <a:t> (LLVM 9.0, 128bits)</a:t>
            </a:r>
          </a:p>
          <a:p>
            <a:r>
              <a:rPr lang="es-AR" dirty="0"/>
              <a:t>- Desde </a:t>
            </a:r>
            <a:r>
              <a:rPr lang="es-AR" dirty="0" err="1"/>
              <a:t>setting</a:t>
            </a:r>
            <a:r>
              <a:rPr lang="es-AR" dirty="0"/>
              <a:t>, desde </a:t>
            </a:r>
            <a:r>
              <a:rPr lang="es-AR" dirty="0" err="1"/>
              <a:t>click</a:t>
            </a:r>
            <a:r>
              <a:rPr lang="es-AR" dirty="0"/>
              <a:t> derecho del mouse u </a:t>
            </a:r>
            <a:r>
              <a:rPr lang="es-AR" dirty="0" err="1"/>
              <a:t>oprimiento</a:t>
            </a:r>
            <a:r>
              <a:rPr lang="es-AR" dirty="0"/>
              <a:t> </a:t>
            </a:r>
            <a:r>
              <a:rPr lang="es-AR" dirty="0" err="1"/>
              <a:t>ctrl+t</a:t>
            </a:r>
            <a:r>
              <a:rPr lang="es-AR" dirty="0"/>
              <a:t>.</a:t>
            </a:r>
          </a:p>
          <a:p>
            <a:r>
              <a:rPr lang="es-AR" dirty="0"/>
              <a:t>- Se puede instalar aplicaciones, siempre y cuando sean compatibles con </a:t>
            </a:r>
            <a:r>
              <a:rPr lang="es-AR" dirty="0" err="1"/>
              <a:t>ubuntu</a:t>
            </a:r>
            <a:r>
              <a:rPr lang="es-AR" dirty="0"/>
              <a:t>.</a:t>
            </a:r>
          </a:p>
          <a:p>
            <a:r>
              <a:rPr lang="es-AR" dirty="0"/>
              <a:t>- Si hay juegos preinstalados.</a:t>
            </a:r>
          </a:p>
        </p:txBody>
      </p:sp>
    </p:spTree>
    <p:extLst>
      <p:ext uri="{BB962C8B-B14F-4D97-AF65-F5344CB8AC3E}">
        <p14:creationId xmlns:p14="http://schemas.microsoft.com/office/powerpoint/2010/main" val="12887650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Presentación en pantalla (16:9)</PresentationFormat>
  <Paragraphs>87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Open Sans Light</vt:lpstr>
      <vt:lpstr>Open Sans</vt:lpstr>
      <vt:lpstr>Rubik</vt:lpstr>
      <vt:lpstr>Rubik Light</vt:lpstr>
      <vt:lpstr>Rajdhani</vt:lpstr>
      <vt:lpstr>Calibri</vt:lpstr>
      <vt:lpstr>Arial</vt:lpstr>
      <vt:lpstr>Rubik Medium</vt:lpstr>
      <vt:lpstr>Simple Light</vt:lpstr>
      <vt:lpstr>Sistemas Operativos </vt:lpstr>
      <vt:lpstr>Presentación de PowerPoint</vt:lpstr>
      <vt:lpstr>Presentación de PowerPoint</vt:lpstr>
      <vt:lpstr>Presentación de PowerPoint</vt:lpstr>
      <vt:lpstr>Sistemas Operativos</vt:lpstr>
      <vt:lpstr>Presentación de PowerPoint</vt:lpstr>
      <vt:lpstr>Actividad</vt:lpstr>
      <vt:lpstr>Vamos a investigar</vt:lpstr>
      <vt:lpstr>Presentación de PowerPoint</vt:lpstr>
      <vt:lpstr>Listado de sistemas operativos por mesa</vt:lpstr>
      <vt:lpstr>Listado de sistemas operativos por mesa</vt:lpstr>
      <vt:lpstr>Listado de sistemas operativos por mesa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</dc:title>
  <cp:lastModifiedBy>Marcelo Betancor</cp:lastModifiedBy>
  <cp:revision>1</cp:revision>
  <dcterms:modified xsi:type="dcterms:W3CDTF">2022-03-08T23:48:04Z</dcterms:modified>
</cp:coreProperties>
</file>