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7" r:id="rId3"/>
    <p:sldId id="278" r:id="rId4"/>
    <p:sldId id="257" r:id="rId5"/>
    <p:sldId id="263" r:id="rId6"/>
    <p:sldId id="258" r:id="rId7"/>
    <p:sldId id="276" r:id="rId8"/>
    <p:sldId id="261" r:id="rId9"/>
    <p:sldId id="264" r:id="rId10"/>
    <p:sldId id="274" r:id="rId11"/>
    <p:sldId id="265" r:id="rId12"/>
    <p:sldId id="266" r:id="rId13"/>
    <p:sldId id="267" r:id="rId14"/>
    <p:sldId id="268" r:id="rId15"/>
    <p:sldId id="279" r:id="rId16"/>
    <p:sldId id="280" r:id="rId17"/>
    <p:sldId id="270" r:id="rId18"/>
    <p:sldId id="271" r:id="rId19"/>
    <p:sldId id="269" r:id="rId20"/>
    <p:sldId id="272" r:id="rId21"/>
    <p:sldId id="275" r:id="rId22"/>
    <p:sldId id="281" r:id="rId23"/>
    <p:sldId id="282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21718C4-029F-4778-B688-457450A049A6}" type="datetimeFigureOut">
              <a:rPr lang="pt-BR" smtClean="0"/>
              <a:pPr/>
              <a:t>05/08/2015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A0ACFD-502E-4AF3-A8F2-3582A53C61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18C4-029F-4778-B688-457450A049A6}" type="datetimeFigureOut">
              <a:rPr lang="pt-BR" smtClean="0"/>
              <a:pPr/>
              <a:t>05/08/2015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ACFD-502E-4AF3-A8F2-3582A53C61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21718C4-029F-4778-B688-457450A049A6}" type="datetimeFigureOut">
              <a:rPr lang="pt-BR" smtClean="0"/>
              <a:pPr/>
              <a:t>05/08/2015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7A0ACFD-502E-4AF3-A8F2-3582A53C61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18C4-029F-4778-B688-457450A049A6}" type="datetimeFigureOut">
              <a:rPr lang="pt-BR" smtClean="0"/>
              <a:pPr/>
              <a:t>05/08/2015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A0ACFD-502E-4AF3-A8F2-3582A53C616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18C4-029F-4778-B688-457450A049A6}" type="datetimeFigureOut">
              <a:rPr lang="pt-BR" smtClean="0"/>
              <a:pPr/>
              <a:t>05/08/2015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7A0ACFD-502E-4AF3-A8F2-3582A53C616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21718C4-029F-4778-B688-457450A049A6}" type="datetimeFigureOut">
              <a:rPr lang="pt-BR" smtClean="0"/>
              <a:pPr/>
              <a:t>05/08/2015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7A0ACFD-502E-4AF3-A8F2-3582A53C616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21718C4-029F-4778-B688-457450A049A6}" type="datetimeFigureOut">
              <a:rPr lang="pt-BR" smtClean="0"/>
              <a:pPr/>
              <a:t>05/08/2015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7A0ACFD-502E-4AF3-A8F2-3582A53C616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18C4-029F-4778-B688-457450A049A6}" type="datetimeFigureOut">
              <a:rPr lang="pt-BR" smtClean="0"/>
              <a:pPr/>
              <a:t>05/08/2015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A0ACFD-502E-4AF3-A8F2-3582A53C61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18C4-029F-4778-B688-457450A049A6}" type="datetimeFigureOut">
              <a:rPr lang="pt-BR" smtClean="0"/>
              <a:pPr/>
              <a:t>05/08/2015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A0ACFD-502E-4AF3-A8F2-3582A53C61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18C4-029F-4778-B688-457450A049A6}" type="datetimeFigureOut">
              <a:rPr lang="pt-BR" smtClean="0"/>
              <a:pPr/>
              <a:t>05/08/2015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A0ACFD-502E-4AF3-A8F2-3582A53C616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21718C4-029F-4778-B688-457450A049A6}" type="datetimeFigureOut">
              <a:rPr lang="pt-BR" smtClean="0"/>
              <a:pPr/>
              <a:t>05/08/2015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7A0ACFD-502E-4AF3-A8F2-3582A53C616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1718C4-029F-4778-B688-457450A049A6}" type="datetimeFigureOut">
              <a:rPr lang="pt-BR" smtClean="0"/>
              <a:pPr/>
              <a:t>05/08/2015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7A0ACFD-502E-4AF3-A8F2-3582A53C61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r%20Moura%20da%20Silva\Documents\EDUCA&#199;&#195;O%20CORPORATIVA\Video%20Resumo.mp4" TargetMode="Externa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iu.com.br/servicos/ceviu-rh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548680"/>
            <a:ext cx="8515672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solidFill>
                  <a:schemeClr val="accent2"/>
                </a:solidFill>
              </a:rPr>
              <a:t/>
            </a:r>
            <a:br>
              <a:rPr lang="pt-BR" sz="4000" dirty="0" smtClean="0">
                <a:solidFill>
                  <a:schemeClr val="accent2"/>
                </a:solidFill>
              </a:rPr>
            </a:br>
            <a:r>
              <a:rPr lang="pt-BR" sz="4000" dirty="0" smtClean="0">
                <a:solidFill>
                  <a:schemeClr val="accent2"/>
                </a:solidFill>
              </a:rPr>
              <a:t/>
            </a:r>
            <a:br>
              <a:rPr lang="pt-BR" sz="4000" dirty="0" smtClean="0">
                <a:solidFill>
                  <a:schemeClr val="accent2"/>
                </a:solidFill>
              </a:rPr>
            </a:br>
            <a:r>
              <a:rPr lang="pt-BR" sz="4000" b="1" dirty="0" smtClean="0">
                <a:solidFill>
                  <a:schemeClr val="accent2"/>
                </a:solidFill>
              </a:rPr>
              <a:t>EDUCAÇÃO CORPORATIVA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060849"/>
            <a:ext cx="8496944" cy="187220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solidFill>
                  <a:srgbClr val="002060"/>
                </a:solidFill>
              </a:rPr>
              <a:t>RECURSOS DE TIC PARA TREINAMENTO </a:t>
            </a:r>
          </a:p>
          <a:p>
            <a:pPr algn="ctr"/>
            <a:r>
              <a:rPr lang="pt-BR" sz="3600" b="1" dirty="0" smtClean="0">
                <a:solidFill>
                  <a:srgbClr val="002060"/>
                </a:solidFill>
              </a:rPr>
              <a:t>PROFISSIONAL NAS INSTITUIÇÕES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27984" y="5445224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i="1" dirty="0" err="1" smtClean="0"/>
              <a:t>Genivaldo</a:t>
            </a:r>
            <a:r>
              <a:rPr lang="pt-BR" sz="2400" i="1" dirty="0" smtClean="0"/>
              <a:t> Moura da Silva</a:t>
            </a:r>
            <a:endParaRPr lang="pt-BR" sz="2400" i="1" dirty="0"/>
          </a:p>
        </p:txBody>
      </p:sp>
      <p:pic>
        <p:nvPicPr>
          <p:cNvPr id="18434" name="Picture 2" descr="http://3.bp.blogspot.com/-9EL1ZUTI-_0/T9UqnlP95aI/AAAAAAAAAA0/4HRCsR8oW2w/s1600/nossa_equipe_n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568198"/>
            <a:ext cx="3240360" cy="24302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002060"/>
                </a:solidFill>
              </a:rPr>
              <a:t>TENDÊNCIA NA EC</a:t>
            </a: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3" name="Picture 6" descr="http://www.culturamix.com/wp-content/gallery/as-novas-tecnologias/as-novas-tecnologias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99" y="1556792"/>
            <a:ext cx="8248973" cy="465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2915816" y="63093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http://www.educor.desenvolvimento.gov.br/oficina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03648" y="580526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USO CONTÍNUO DE TIC</a:t>
            </a:r>
            <a:endParaRPr lang="pt-BR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rgbClr val="002060"/>
                </a:solidFill>
              </a:rPr>
              <a:t>RECURSOS DE TIC PARA TREINAMENTO PROFISSIONAL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>
                <a:solidFill>
                  <a:srgbClr val="0070C0"/>
                </a:solidFill>
              </a:rPr>
              <a:t>Ambientes Virtuais de Aprendizagem (AVA)</a:t>
            </a:r>
            <a:r>
              <a:rPr lang="pt-BR" sz="2400" dirty="0" smtClean="0"/>
              <a:t>: são softwares desenvolvidos para criar um ambiente de </a:t>
            </a:r>
            <a:r>
              <a:rPr lang="pt-BR" sz="2400" dirty="0" smtClean="0">
                <a:solidFill>
                  <a:srgbClr val="FF0000"/>
                </a:solidFill>
              </a:rPr>
              <a:t>aprendizagem</a:t>
            </a:r>
            <a:r>
              <a:rPr lang="pt-BR" sz="2400" dirty="0" smtClean="0"/>
              <a:t> em meio digital e possibilitar o </a:t>
            </a:r>
            <a:r>
              <a:rPr lang="pt-BR" sz="2400" dirty="0" smtClean="0">
                <a:solidFill>
                  <a:srgbClr val="FF0000"/>
                </a:solidFill>
              </a:rPr>
              <a:t>gerenciamento</a:t>
            </a:r>
            <a:r>
              <a:rPr lang="pt-BR" sz="2400" dirty="0" smtClean="0"/>
              <a:t> da aprendizagem via web</a:t>
            </a:r>
          </a:p>
          <a:p>
            <a:pPr algn="just">
              <a:buNone/>
            </a:pPr>
            <a:r>
              <a:rPr lang="pt-BR" sz="2400" dirty="0" smtClean="0"/>
              <a:t>   - permite às empresas desenvolver cursos em um formato mais adequado às suas necessidades</a:t>
            </a:r>
          </a:p>
          <a:p>
            <a:pPr algn="just">
              <a:buNone/>
            </a:pPr>
            <a:r>
              <a:rPr lang="pt-BR" sz="2400" dirty="0" smtClean="0"/>
              <a:t>   - demanda mais tempo e recursos</a:t>
            </a:r>
          </a:p>
        </p:txBody>
      </p:sp>
      <p:pic>
        <p:nvPicPr>
          <p:cNvPr id="4" name="Imagem 3" descr="AVA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4401576"/>
            <a:ext cx="5472608" cy="176372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99592" y="6165304"/>
            <a:ext cx="78488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        (MOSCARDINI, TN; KLEIN, A. 2015; GHEDINE, T; TESTA MG; FREITAS HMR. 2008)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rgbClr val="002060"/>
                </a:solidFill>
              </a:rPr>
              <a:t>RECURSOS DE TIC PARA TREINAMENTO PROFISSIONAL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rgbClr val="0070C0"/>
                </a:solidFill>
              </a:rPr>
              <a:t>Tecnologias da Web 2.0</a:t>
            </a:r>
            <a:r>
              <a:rPr lang="pt-BR" dirty="0" smtClean="0"/>
              <a:t>: são ferramentas que permitem a interação entre indivíduos, privilegiando a autoria e a colaboração na criação e atualização de conteúdo na web.</a:t>
            </a:r>
          </a:p>
          <a:p>
            <a:pPr algn="just">
              <a:buNone/>
            </a:pPr>
            <a:r>
              <a:rPr lang="pt-BR" dirty="0" smtClean="0"/>
              <a:t>  </a:t>
            </a:r>
          </a:p>
          <a:p>
            <a:pPr algn="just">
              <a:buNone/>
            </a:pPr>
            <a:r>
              <a:rPr lang="pt-BR" dirty="0" smtClean="0"/>
              <a:t>   - Blogs</a:t>
            </a:r>
          </a:p>
          <a:p>
            <a:pPr algn="just">
              <a:buNone/>
            </a:pPr>
            <a:r>
              <a:rPr lang="pt-BR" dirty="0" smtClean="0"/>
              <a:t>   - </a:t>
            </a:r>
            <a:r>
              <a:rPr lang="pt-BR" dirty="0" err="1" smtClean="0"/>
              <a:t>Wikis</a:t>
            </a:r>
            <a:endParaRPr lang="pt-BR" dirty="0" smtClean="0"/>
          </a:p>
          <a:p>
            <a:pPr algn="just">
              <a:buNone/>
            </a:pPr>
            <a:r>
              <a:rPr lang="pt-BR" dirty="0" smtClean="0"/>
              <a:t>   - Redes sociais</a:t>
            </a:r>
          </a:p>
          <a:p>
            <a:pPr algn="r">
              <a:buNone/>
            </a:pPr>
            <a:endParaRPr lang="pt-BR" sz="1600" dirty="0" smtClean="0"/>
          </a:p>
          <a:p>
            <a:pPr algn="r">
              <a:buNone/>
            </a:pPr>
            <a:endParaRPr lang="pt-BR" sz="1600" dirty="0" smtClean="0"/>
          </a:p>
          <a:p>
            <a:pPr algn="r">
              <a:buNone/>
            </a:pPr>
            <a:endParaRPr lang="pt-BR" sz="1600" dirty="0" smtClean="0"/>
          </a:p>
        </p:txBody>
      </p:sp>
      <p:pic>
        <p:nvPicPr>
          <p:cNvPr id="4" name="Imagem 3" descr="web-2.0-li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3573016"/>
            <a:ext cx="4392488" cy="266429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11560" y="638132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(MOSCARDINI, TN; KLEIN, A. 2015)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rgbClr val="002060"/>
                </a:solidFill>
              </a:rPr>
              <a:t>RECURSOS DE TIC PARA TREINAMENTO PROFISSIONAL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>
                <a:solidFill>
                  <a:srgbClr val="0070C0"/>
                </a:solidFill>
              </a:rPr>
              <a:t>TIC Móveis e sem fio</a:t>
            </a:r>
            <a:r>
              <a:rPr lang="pt-BR" sz="2800" dirty="0" smtClean="0"/>
              <a:t>: são tecnologias que permitem a comunicação e interação por meio de dispositivos portáteis e que se conectam a redes locais ou globais sem uso de cabos</a:t>
            </a:r>
          </a:p>
          <a:p>
            <a:pPr algn="just"/>
            <a:endParaRPr lang="pt-BR" sz="1600" dirty="0" smtClean="0"/>
          </a:p>
          <a:p>
            <a:pPr algn="just"/>
            <a:endParaRPr lang="pt-BR" sz="1600" dirty="0" smtClean="0"/>
          </a:p>
          <a:p>
            <a:pPr algn="just"/>
            <a:endParaRPr lang="pt-BR" sz="1600" dirty="0" smtClean="0"/>
          </a:p>
          <a:p>
            <a:pPr algn="just"/>
            <a:endParaRPr lang="pt-BR" sz="1600" dirty="0" smtClean="0"/>
          </a:p>
          <a:p>
            <a:pPr algn="just"/>
            <a:endParaRPr lang="pt-BR" sz="1600" dirty="0" smtClean="0"/>
          </a:p>
          <a:p>
            <a:pPr algn="just"/>
            <a:endParaRPr lang="pt-BR" sz="1600" dirty="0" smtClean="0"/>
          </a:p>
          <a:p>
            <a:pPr algn="just"/>
            <a:endParaRPr lang="pt-BR" sz="1600" dirty="0" smtClean="0"/>
          </a:p>
          <a:p>
            <a:pPr algn="just"/>
            <a:endParaRPr lang="pt-BR" sz="1600" dirty="0" smtClean="0"/>
          </a:p>
          <a:p>
            <a:pPr algn="ctr">
              <a:buNone/>
            </a:pPr>
            <a:r>
              <a:rPr lang="pt-BR" sz="1600" dirty="0" smtClean="0"/>
              <a:t>(MOSCARDINI, TN; KLEIN, A. 2015 )</a:t>
            </a:r>
            <a:endParaRPr lang="pt-BR" sz="1600" dirty="0"/>
          </a:p>
        </p:txBody>
      </p:sp>
      <p:pic>
        <p:nvPicPr>
          <p:cNvPr id="4" name="Imagem 3" descr="mobile learn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3429000"/>
            <a:ext cx="5184576" cy="2597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rgbClr val="002060"/>
                </a:solidFill>
              </a:rPr>
              <a:t>RECURSOS DE TIC PARA TREINAMENTO PROFISSIONAL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>
                <a:solidFill>
                  <a:srgbClr val="0070C0"/>
                </a:solidFill>
              </a:rPr>
              <a:t>Tecnologias da web 3D</a:t>
            </a:r>
            <a:r>
              <a:rPr lang="pt-BR" sz="2400" dirty="0" smtClean="0"/>
              <a:t>: são chamados mundos digitais virtuais em terceira dimensão (MDV3D) ou metaversos onde a interação ocorre por meio de </a:t>
            </a:r>
            <a:r>
              <a:rPr lang="pt-BR" sz="2400" dirty="0" err="1" smtClean="0"/>
              <a:t>avatares</a:t>
            </a:r>
            <a:r>
              <a:rPr lang="pt-BR" sz="2400" dirty="0" smtClean="0"/>
              <a:t> como representação digital dos indivíduos que usam linguagem textual, oral, gestual e gráfica para se comunicarem, o que potencializa a sensação de presença e pertencimento a um grupo.</a:t>
            </a:r>
            <a:r>
              <a:rPr lang="pt-BR" dirty="0" smtClean="0"/>
              <a:t> </a:t>
            </a:r>
          </a:p>
          <a:p>
            <a:pPr algn="just"/>
            <a:endParaRPr lang="pt-BR" dirty="0" smtClean="0"/>
          </a:p>
          <a:p>
            <a:pPr algn="r">
              <a:buNone/>
            </a:pPr>
            <a:endParaRPr lang="pt-BR" sz="1600" dirty="0" smtClean="0"/>
          </a:p>
          <a:p>
            <a:pPr algn="r">
              <a:buNone/>
            </a:pPr>
            <a:endParaRPr lang="pt-BR" sz="1600" dirty="0" smtClean="0"/>
          </a:p>
          <a:p>
            <a:pPr algn="r">
              <a:buNone/>
            </a:pPr>
            <a:endParaRPr lang="pt-BR" sz="1600" dirty="0" smtClean="0"/>
          </a:p>
          <a:p>
            <a:pPr algn="r">
              <a:buNone/>
            </a:pPr>
            <a:endParaRPr lang="pt-BR" sz="1600" dirty="0" smtClean="0"/>
          </a:p>
          <a:p>
            <a:pPr algn="r">
              <a:buNone/>
            </a:pPr>
            <a:endParaRPr lang="pt-BR" sz="1600" dirty="0" smtClean="0"/>
          </a:p>
        </p:txBody>
      </p:sp>
      <p:pic>
        <p:nvPicPr>
          <p:cNvPr id="4" name="Imagem 3" descr="metaversos no treinamen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3909272"/>
            <a:ext cx="6624736" cy="2948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rgbClr val="002060"/>
                </a:solidFill>
              </a:rPr>
              <a:t>TIC POSSIBILITA AO TREINAMENTO PROFISSIONAL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/>
          <a:lstStyle/>
          <a:p>
            <a:pPr algn="just"/>
            <a:r>
              <a:rPr lang="pt-BR" dirty="0" smtClean="0"/>
              <a:t>Suporte a EC nas diferentes modalidades educacionais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- interação rápida e direta entre pessoas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- consulta a grande quantidade de informação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- escolha do local e horário de estudo</a:t>
            </a:r>
          </a:p>
          <a:p>
            <a:pPr algn="r">
              <a:buNone/>
            </a:pPr>
            <a:r>
              <a:rPr lang="pt-BR" sz="1600" dirty="0" smtClean="0"/>
              <a:t>(MOSCARDINI, TN; KLEIN, A. 2015)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rgbClr val="002060"/>
                </a:solidFill>
              </a:rPr>
              <a:t>TIC POSSIBILITA AO TREINAMENTO PROFISSIONAL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dirty="0" smtClean="0"/>
              <a:t>Aprendizagem assíncrona</a:t>
            </a:r>
          </a:p>
          <a:p>
            <a:pPr algn="just"/>
            <a:r>
              <a:rPr lang="pt-BR" sz="2800" dirty="0" smtClean="0"/>
              <a:t>Interação dinâmica com objetos de conhecimento e com sujeitos </a:t>
            </a:r>
          </a:p>
          <a:p>
            <a:pPr algn="just"/>
            <a:r>
              <a:rPr lang="pt-BR" sz="2800" dirty="0" smtClean="0"/>
              <a:t>Conhecimento colaborativo </a:t>
            </a:r>
          </a:p>
          <a:p>
            <a:pPr algn="just"/>
            <a:r>
              <a:rPr lang="pt-BR" sz="2800" dirty="0" smtClean="0"/>
              <a:t>Observar a natureza das mudanças produzidas, aprender com os erros e reescrever a atividade </a:t>
            </a:r>
          </a:p>
          <a:p>
            <a:pPr algn="just"/>
            <a:r>
              <a:rPr lang="pt-BR" sz="2800" dirty="0" smtClean="0"/>
              <a:t>Mapeamento das competências</a:t>
            </a:r>
          </a:p>
          <a:p>
            <a:pPr algn="just"/>
            <a:r>
              <a:rPr lang="pt-BR" sz="2800" dirty="0" smtClean="0"/>
              <a:t>Aprender novas formas de gestão do conhecimento </a:t>
            </a:r>
          </a:p>
          <a:p>
            <a:pPr>
              <a:buNone/>
            </a:pPr>
            <a:endParaRPr lang="pt-BR" sz="1600" dirty="0" smtClean="0"/>
          </a:p>
          <a:p>
            <a:pPr algn="r">
              <a:buNone/>
            </a:pPr>
            <a:r>
              <a:rPr lang="pt-BR" sz="1600" dirty="0" smtClean="0"/>
              <a:t>             </a:t>
            </a:r>
          </a:p>
          <a:p>
            <a:pPr>
              <a:buNone/>
            </a:pPr>
            <a:r>
              <a:rPr lang="pt-BR" sz="1600" dirty="0" smtClean="0"/>
              <a:t>     (SÁ, EMO; COSTA, CJSA. Aplicação de recursos das tecnologias da informação e comunicação na educação corporativa. </a:t>
            </a:r>
            <a:r>
              <a:rPr lang="pt-BR" sz="1600" b="1" dirty="0" smtClean="0"/>
              <a:t>Revista </a:t>
            </a:r>
            <a:r>
              <a:rPr lang="pt-BR" sz="1600" b="1" dirty="0" err="1" smtClean="0"/>
              <a:t>EDaPECI</a:t>
            </a:r>
            <a:r>
              <a:rPr lang="pt-BR" sz="1600" b="1" dirty="0" smtClean="0"/>
              <a:t>, </a:t>
            </a:r>
            <a:r>
              <a:rPr lang="pt-BR" sz="1600" dirty="0" smtClean="0"/>
              <a:t>v. 8, n. 8, Ago. 2011)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rgbClr val="002060"/>
                </a:solidFill>
              </a:rPr>
              <a:t>MODALIDADES </a:t>
            </a:r>
            <a:r>
              <a:rPr lang="pt-BR" dirty="0" smtClean="0">
                <a:solidFill>
                  <a:srgbClr val="002060"/>
                </a:solidFill>
              </a:rPr>
              <a:t>PARA </a:t>
            </a:r>
            <a:r>
              <a:rPr lang="pt-BR" dirty="0" smtClean="0">
                <a:solidFill>
                  <a:srgbClr val="002060"/>
                </a:solidFill>
              </a:rPr>
              <a:t>TREINAMENTO</a:t>
            </a:r>
            <a:endParaRPr lang="pt-BR" dirty="0">
              <a:solidFill>
                <a:srgbClr val="002060"/>
              </a:solidFill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611563" y="2564904"/>
          <a:ext cx="8064892" cy="2520281"/>
        </p:xfrm>
        <a:graphic>
          <a:graphicData uri="http://schemas.openxmlformats.org/drawingml/2006/table">
            <a:tbl>
              <a:tblPr/>
              <a:tblGrid>
                <a:gridCol w="1390285"/>
                <a:gridCol w="494186"/>
                <a:gridCol w="505719"/>
                <a:gridCol w="504832"/>
                <a:gridCol w="504832"/>
                <a:gridCol w="505719"/>
                <a:gridCol w="504832"/>
                <a:gridCol w="504832"/>
                <a:gridCol w="505719"/>
                <a:gridCol w="504832"/>
                <a:gridCol w="504832"/>
                <a:gridCol w="505719"/>
                <a:gridCol w="521690"/>
                <a:gridCol w="606863"/>
              </a:tblGrid>
              <a:tr h="445587">
                <a:tc>
                  <a:txBody>
                    <a:bodyPr/>
                    <a:lstStyle/>
                    <a:p>
                      <a:pPr marL="36195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Presencial</a:t>
                      </a:r>
                      <a:r>
                        <a:rPr lang="en-US" sz="1400" b="1" spc="-3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spc="-30" dirty="0" smtClean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err="1" smtClean="0">
                          <a:latin typeface="Times New Roman"/>
                          <a:ea typeface="Calibri"/>
                          <a:cs typeface="Times New Roman"/>
                        </a:rPr>
                        <a:t>física</a:t>
                      </a:r>
                      <a:endParaRPr lang="pt-B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223">
                <a:tc>
                  <a:txBody>
                    <a:bodyPr/>
                    <a:lstStyle/>
                    <a:p>
                      <a:pPr marL="3619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latin typeface="Times New Roman"/>
                          <a:ea typeface="Calibri"/>
                          <a:cs typeface="Times New Roman"/>
                        </a:rPr>
                        <a:t>EAD</a:t>
                      </a:r>
                      <a:endParaRPr lang="pt-B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223">
                <a:tc>
                  <a:txBody>
                    <a:bodyPr/>
                    <a:lstStyle/>
                    <a:p>
                      <a:pPr marL="36195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latin typeface="Times New Roman"/>
                          <a:ea typeface="Calibri"/>
                          <a:cs typeface="Times New Roman"/>
                        </a:rPr>
                        <a:t>Blended</a:t>
                      </a:r>
                      <a:endParaRPr lang="pt-B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2582">
                <a:tc>
                  <a:txBody>
                    <a:bodyPr/>
                    <a:lstStyle/>
                    <a:p>
                      <a:pPr marL="3619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latin typeface="Times New Roman"/>
                          <a:ea typeface="Calibri"/>
                          <a:cs typeface="Times New Roman"/>
                        </a:rPr>
                        <a:t>M-learning</a:t>
                      </a:r>
                      <a:endParaRPr lang="pt-B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7297">
                <a:tc>
                  <a:txBody>
                    <a:bodyPr/>
                    <a:lstStyle/>
                    <a:p>
                      <a:pPr marL="3619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latin typeface="Times New Roman"/>
                          <a:ea typeface="Calibri"/>
                          <a:cs typeface="Times New Roman"/>
                        </a:rPr>
                        <a:t>U-learning</a:t>
                      </a:r>
                      <a:endParaRPr lang="pt-B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369">
                <a:tc>
                  <a:txBody>
                    <a:bodyPr/>
                    <a:lstStyle/>
                    <a:p>
                      <a:pPr marL="36195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Total*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611556" y="1963688"/>
          <a:ext cx="8064900" cy="457200"/>
        </p:xfrm>
        <a:graphic>
          <a:graphicData uri="http://schemas.openxmlformats.org/drawingml/2006/table">
            <a:tbl>
              <a:tblPr/>
              <a:tblGrid>
                <a:gridCol w="1375514"/>
                <a:gridCol w="489739"/>
                <a:gridCol w="512724"/>
                <a:gridCol w="503884"/>
                <a:gridCol w="503884"/>
                <a:gridCol w="495928"/>
                <a:gridCol w="505652"/>
                <a:gridCol w="520680"/>
                <a:gridCol w="476480"/>
                <a:gridCol w="504768"/>
                <a:gridCol w="496812"/>
                <a:gridCol w="516260"/>
                <a:gridCol w="618805"/>
                <a:gridCol w="543770"/>
              </a:tblGrid>
              <a:tr h="228600">
                <a:tc rowSpan="2">
                  <a:txBody>
                    <a:bodyPr/>
                    <a:lstStyle/>
                    <a:p>
                      <a:pPr marL="36195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" dirty="0" err="1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400" b="1" spc="-25" dirty="0" err="1">
                          <a:latin typeface="Times New Roman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400" b="1" spc="-10" dirty="0" err="1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400" b="1" spc="5" dirty="0" err="1">
                          <a:latin typeface="Times New Roman"/>
                          <a:ea typeface="Calibri"/>
                          <a:cs typeface="Times New Roman"/>
                        </a:rPr>
                        <a:t>li</a:t>
                      </a:r>
                      <a:r>
                        <a:rPr lang="en-US" sz="1400" b="1" spc="-10" dirty="0" err="1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400" b="1" spc="-10" dirty="0" err="1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400" b="1" spc="5" dirty="0" err="1">
                          <a:latin typeface="Times New Roman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36195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400" b="1" spc="-25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400" b="1" spc="-10">
                          <a:latin typeface="Times New Roman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400" b="1" spc="5">
                          <a:latin typeface="Times New Roman"/>
                          <a:ea typeface="Calibri"/>
                          <a:cs typeface="Times New Roman"/>
                        </a:rPr>
                        <a:t>re</a:t>
                      </a:r>
                      <a:r>
                        <a:rPr lang="en-US" sz="1400" b="1" spc="-10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400" b="1" spc="5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400" b="1" spc="-10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400" b="1" spc="5">
                          <a:latin typeface="Times New Roman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400" b="1" spc="-25">
                          <a:latin typeface="Times New Roman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-10" dirty="0">
                          <a:latin typeface="Times New Roman"/>
                          <a:ea typeface="Calibri"/>
                          <a:cs typeface="Times New Roman"/>
                        </a:rPr>
                        <a:t>AT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20" dirty="0">
                          <a:latin typeface="Times New Roman"/>
                          <a:ea typeface="Calibri"/>
                          <a:cs typeface="Times New Roman"/>
                        </a:rPr>
                        <a:t>BS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-10">
                          <a:latin typeface="Times New Roman"/>
                          <a:ea typeface="Calibri"/>
                          <a:cs typeface="Times New Roman"/>
                        </a:rPr>
                        <a:t>CC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-10" dirty="0">
                          <a:latin typeface="Times New Roman"/>
                          <a:ea typeface="Calibri"/>
                          <a:cs typeface="Times New Roman"/>
                        </a:rPr>
                        <a:t>DP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-5" dirty="0">
                          <a:latin typeface="Times New Roman"/>
                          <a:ea typeface="Calibri"/>
                          <a:cs typeface="Times New Roman"/>
                        </a:rPr>
                        <a:t>EF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-20" dirty="0">
                          <a:latin typeface="Times New Roman"/>
                          <a:ea typeface="Calibri"/>
                          <a:cs typeface="Times New Roman"/>
                        </a:rPr>
                        <a:t>FT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" dirty="0">
                          <a:latin typeface="Times New Roman"/>
                          <a:ea typeface="Calibri"/>
                          <a:cs typeface="Times New Roman"/>
                        </a:rPr>
                        <a:t>GS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" dirty="0">
                          <a:latin typeface="Times New Roman"/>
                          <a:ea typeface="Calibri"/>
                          <a:cs typeface="Times New Roman"/>
                        </a:rPr>
                        <a:t>HP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-10" dirty="0">
                          <a:latin typeface="Times New Roman"/>
                          <a:ea typeface="Calibri"/>
                          <a:cs typeface="Times New Roman"/>
                        </a:rPr>
                        <a:t>IP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13665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JT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-5" dirty="0">
                          <a:latin typeface="Times New Roman"/>
                          <a:ea typeface="Calibri"/>
                          <a:cs typeface="Times New Roman"/>
                        </a:rPr>
                        <a:t>LE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" dirty="0">
                          <a:latin typeface="Times New Roman"/>
                          <a:ea typeface="Calibri"/>
                          <a:cs typeface="Times New Roman"/>
                        </a:rPr>
                        <a:t>MT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400" b="1" spc="-25" dirty="0">
                          <a:latin typeface="Times New Roman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tal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5364088" y="6093296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 smtClean="0"/>
              <a:t>(MOSCARDINI, TN; KLEIN, A. 2015)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rgbClr val="002060"/>
                </a:solidFill>
              </a:rPr>
              <a:t>RECURSOS DE TIC PARA </a:t>
            </a:r>
            <a:r>
              <a:rPr lang="pt-BR" dirty="0" smtClean="0">
                <a:solidFill>
                  <a:srgbClr val="002060"/>
                </a:solidFill>
              </a:rPr>
              <a:t>TREINAMENTO</a:t>
            </a:r>
            <a:endParaRPr lang="pt-BR" dirty="0">
              <a:solidFill>
                <a:srgbClr val="002060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611560" y="2213613"/>
          <a:ext cx="8208911" cy="495307"/>
        </p:xfrm>
        <a:graphic>
          <a:graphicData uri="http://schemas.openxmlformats.org/drawingml/2006/table">
            <a:tbl>
              <a:tblPr/>
              <a:tblGrid>
                <a:gridCol w="2093266"/>
                <a:gridCol w="437166"/>
                <a:gridCol w="457329"/>
                <a:gridCol w="445413"/>
                <a:gridCol w="451829"/>
                <a:gridCol w="445413"/>
                <a:gridCol w="453662"/>
                <a:gridCol w="471991"/>
                <a:gridCol w="418835"/>
                <a:gridCol w="449997"/>
                <a:gridCol w="449080"/>
                <a:gridCol w="478408"/>
                <a:gridCol w="621894"/>
                <a:gridCol w="534628"/>
              </a:tblGrid>
              <a:tr h="56389">
                <a:tc rowSpan="2">
                  <a:txBody>
                    <a:bodyPr/>
                    <a:lstStyle/>
                    <a:p>
                      <a:pPr marL="36195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400" b="1" spc="-10" dirty="0" smtClean="0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400" b="1" dirty="0" smtClean="0"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36195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400" b="1" spc="-25" dirty="0" err="1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400" b="1" spc="-10" dirty="0" err="1">
                          <a:latin typeface="Times New Roman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400" b="1" spc="5" dirty="0" err="1">
                          <a:latin typeface="Times New Roman"/>
                          <a:ea typeface="Calibri"/>
                          <a:cs typeface="Times New Roman"/>
                        </a:rPr>
                        <a:t>re</a:t>
                      </a:r>
                      <a:r>
                        <a:rPr lang="en-US" sz="1400" b="1" spc="-10" dirty="0" err="1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a-</a:t>
                      </a:r>
                      <a:r>
                        <a:rPr lang="en-US" sz="1400" b="1" spc="-10" dirty="0" err="1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400" b="1" spc="5" dirty="0" err="1">
                          <a:latin typeface="Times New Roman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400" b="1" spc="-25" dirty="0" err="1">
                          <a:latin typeface="Times New Roman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8194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-10" dirty="0">
                          <a:latin typeface="Times New Roman"/>
                          <a:ea typeface="Calibri"/>
                          <a:cs typeface="Times New Roman"/>
                        </a:rPr>
                        <a:t>AT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20" dirty="0" smtClean="0">
                          <a:latin typeface="Times New Roman"/>
                          <a:ea typeface="Calibri"/>
                          <a:cs typeface="Times New Roman"/>
                        </a:rPr>
                        <a:t>BS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-10" dirty="0">
                          <a:latin typeface="Times New Roman"/>
                          <a:ea typeface="Calibri"/>
                          <a:cs typeface="Times New Roman"/>
                        </a:rPr>
                        <a:t>CC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-10" dirty="0">
                          <a:latin typeface="Times New Roman"/>
                          <a:ea typeface="Calibri"/>
                          <a:cs typeface="Times New Roman"/>
                        </a:rPr>
                        <a:t>DP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-5" dirty="0">
                          <a:latin typeface="Times New Roman"/>
                          <a:ea typeface="Calibri"/>
                          <a:cs typeface="Times New Roman"/>
                        </a:rPr>
                        <a:t>EF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-20" dirty="0">
                          <a:latin typeface="Times New Roman"/>
                          <a:ea typeface="Calibri"/>
                          <a:cs typeface="Times New Roman"/>
                        </a:rPr>
                        <a:t>FT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" dirty="0">
                          <a:latin typeface="Times New Roman"/>
                          <a:ea typeface="Calibri"/>
                          <a:cs typeface="Times New Roman"/>
                        </a:rPr>
                        <a:t>GS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" dirty="0">
                          <a:latin typeface="Times New Roman"/>
                          <a:ea typeface="Calibri"/>
                          <a:cs typeface="Times New Roman"/>
                        </a:rPr>
                        <a:t>HP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-10" dirty="0">
                          <a:latin typeface="Times New Roman"/>
                          <a:ea typeface="Calibri"/>
                          <a:cs typeface="Times New Roman"/>
                        </a:rPr>
                        <a:t>IP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JT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-5" dirty="0">
                          <a:latin typeface="Times New Roman"/>
                          <a:ea typeface="Calibri"/>
                          <a:cs typeface="Times New Roman"/>
                        </a:rPr>
                        <a:t>LE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" dirty="0">
                          <a:latin typeface="Times New Roman"/>
                          <a:ea typeface="Calibri"/>
                          <a:cs typeface="Times New Roman"/>
                        </a:rPr>
                        <a:t>MT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58420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400" b="1" spc="-25" dirty="0">
                          <a:latin typeface="Times New Roman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tal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39552" y="2852936"/>
          <a:ext cx="8208913" cy="1656184"/>
        </p:xfrm>
        <a:graphic>
          <a:graphicData uri="http://schemas.openxmlformats.org/drawingml/2006/table">
            <a:tbl>
              <a:tblPr/>
              <a:tblGrid>
                <a:gridCol w="3219252"/>
                <a:gridCol w="1732683"/>
                <a:gridCol w="1546750"/>
                <a:gridCol w="1154224"/>
                <a:gridCol w="556004"/>
              </a:tblGrid>
              <a:tr h="846102">
                <a:tc>
                  <a:txBody>
                    <a:bodyPr/>
                    <a:lstStyle/>
                    <a:p>
                      <a:pPr marL="76200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-10" dirty="0">
                          <a:latin typeface="Times New Roman"/>
                          <a:ea typeface="Calibri"/>
                          <a:cs typeface="Times New Roman"/>
                        </a:rPr>
                        <a:t>AVA</a:t>
                      </a:r>
                      <a:endParaRPr lang="pt-BR" sz="14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62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Tecnologias</a:t>
                      </a: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i="1" dirty="0">
                          <a:latin typeface="Times New Roman"/>
                          <a:ea typeface="Calibri"/>
                          <a:cs typeface="Times New Roman"/>
                        </a:rPr>
                        <a:t>Web </a:t>
                      </a: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2.0</a:t>
                      </a:r>
                      <a:endParaRPr lang="pt-BR" sz="14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6200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latin typeface="Times New Roman"/>
                          <a:ea typeface="Calibri"/>
                          <a:cs typeface="Times New Roman"/>
                        </a:rPr>
                        <a:t>Blog</a:t>
                      </a:r>
                      <a:endParaRPr lang="pt-B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52400"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44145" algn="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35560"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538">
                <a:tc>
                  <a:txBody>
                    <a:bodyPr/>
                    <a:lstStyle/>
                    <a:p>
                      <a:pPr marL="7620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latin typeface="Times New Roman"/>
                          <a:ea typeface="Calibri"/>
                          <a:cs typeface="Times New Roman"/>
                        </a:rPr>
                        <a:t>Wiki</a:t>
                      </a:r>
                      <a:endParaRPr lang="pt-B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algn="ctr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44145" algn="r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3556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240">
                <a:tc>
                  <a:txBody>
                    <a:bodyPr/>
                    <a:lstStyle/>
                    <a:p>
                      <a:pPr marL="7620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-25" dirty="0" err="1">
                          <a:latin typeface="Times New Roman"/>
                          <a:ea typeface="Calibri"/>
                          <a:cs typeface="Times New Roman"/>
                        </a:rPr>
                        <a:t>Tecnologias</a:t>
                      </a:r>
                      <a:r>
                        <a:rPr lang="en-US" sz="1400" b="1" spc="-25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spc="-25" dirty="0" err="1">
                          <a:latin typeface="Times New Roman"/>
                          <a:ea typeface="Calibri"/>
                          <a:cs typeface="Times New Roman"/>
                        </a:rPr>
                        <a:t>Móveis</a:t>
                      </a:r>
                      <a:r>
                        <a:rPr lang="en-US" sz="1400" b="1" spc="-25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e </a:t>
                      </a:r>
                      <a:r>
                        <a:rPr lang="en-US" sz="1400" b="1" spc="-20" dirty="0" err="1">
                          <a:latin typeface="Times New Roman"/>
                          <a:ea typeface="Calibri"/>
                          <a:cs typeface="Times New Roman"/>
                        </a:rPr>
                        <a:t>sem</a:t>
                      </a:r>
                      <a:r>
                        <a:rPr lang="en-US" sz="1400" b="1" spc="5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spc="-20" dirty="0" err="1">
                          <a:latin typeface="Times New Roman"/>
                          <a:ea typeface="Calibri"/>
                          <a:cs typeface="Times New Roman"/>
                        </a:rPr>
                        <a:t>Fio</a:t>
                      </a:r>
                      <a:endParaRPr lang="pt-B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35560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304">
                <a:tc>
                  <a:txBody>
                    <a:bodyPr/>
                    <a:lstStyle/>
                    <a:p>
                      <a:pPr marL="7620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Tecnologias</a:t>
                      </a: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spc="-15" dirty="0" err="1">
                          <a:latin typeface="Times New Roman"/>
                          <a:ea typeface="Calibri"/>
                          <a:cs typeface="Times New Roman"/>
                        </a:rPr>
                        <a:t>da</a:t>
                      </a:r>
                      <a:r>
                        <a:rPr lang="en-US" sz="1400" b="1" spc="-15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i="1" dirty="0">
                          <a:latin typeface="Times New Roman"/>
                          <a:ea typeface="Calibri"/>
                          <a:cs typeface="Times New Roman"/>
                        </a:rPr>
                        <a:t>Web</a:t>
                      </a:r>
                      <a:r>
                        <a:rPr lang="en-US" sz="1400" b="1" i="1" spc="45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3D</a:t>
                      </a:r>
                      <a:endParaRPr lang="pt-B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5560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220072" y="5949280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 smtClean="0"/>
              <a:t>(MOSCARDINI, TN; KLEIN, A. 2015)</a:t>
            </a:r>
          </a:p>
          <a:p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002060"/>
                </a:solidFill>
              </a:rPr>
              <a:t>TREINAMENTOS E HIPERMÍDIAS</a:t>
            </a: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1026" name="Picture 2" descr="http://www.scielo.br/img/revistas/rae/v48n4/a05tab0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18933"/>
            <a:ext cx="8428420" cy="3914323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395536" y="5733256"/>
            <a:ext cx="8280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sz="1600" dirty="0" smtClean="0"/>
          </a:p>
          <a:p>
            <a:pPr algn="r"/>
            <a:r>
              <a:rPr lang="pt-BR" sz="1600" dirty="0" smtClean="0"/>
              <a:t>(GHEDINE, T; TESTA MG; FREITAS HMR. Educação a distância via Internet em grandes empresas</a:t>
            </a:r>
          </a:p>
          <a:p>
            <a:r>
              <a:rPr lang="pt-BR" sz="1600" dirty="0" smtClean="0"/>
              <a:t>        brasileiras </a:t>
            </a:r>
            <a:r>
              <a:rPr lang="pt-BR" sz="1600" b="1" dirty="0" smtClean="0"/>
              <a:t>Rev. </a:t>
            </a:r>
            <a:r>
              <a:rPr lang="pt-BR" sz="1600" b="1" dirty="0" err="1" smtClean="0"/>
              <a:t>adm</a:t>
            </a:r>
            <a:r>
              <a:rPr lang="pt-BR" sz="1600" b="1" dirty="0" smtClean="0"/>
              <a:t>. </a:t>
            </a:r>
            <a:r>
              <a:rPr lang="pt-BR" sz="1600" b="1" dirty="0" err="1" smtClean="0"/>
              <a:t>empres</a:t>
            </a:r>
            <a:r>
              <a:rPr lang="pt-BR" sz="1600" dirty="0" smtClean="0"/>
              <a:t>. v.48, n.4; São Paulo; </a:t>
            </a:r>
            <a:r>
              <a:rPr lang="pt-BR" sz="1600" dirty="0" err="1" smtClean="0"/>
              <a:t>Oct-Dec</a:t>
            </a:r>
            <a:r>
              <a:rPr lang="pt-BR" sz="1600" dirty="0" smtClean="0"/>
              <a:t>. 2008)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002060"/>
                </a:solidFill>
              </a:rPr>
              <a:t>OBJETIVOS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Descrever os objetivos do treinamento profissional</a:t>
            </a:r>
          </a:p>
          <a:p>
            <a:pPr algn="just"/>
            <a:r>
              <a:rPr lang="pt-BR" sz="2800" dirty="0" smtClean="0"/>
              <a:t>Citar as modalidades de educação corporativa empregadas no treinamento profissional </a:t>
            </a:r>
          </a:p>
          <a:p>
            <a:pPr algn="just"/>
            <a:r>
              <a:rPr lang="pt-BR" sz="2800" dirty="0" smtClean="0"/>
              <a:t>Conhecer os recursos das TIC empregados no treinamento profissional</a:t>
            </a:r>
          </a:p>
          <a:p>
            <a:pPr algn="just"/>
            <a:r>
              <a:rPr lang="pt-BR" sz="2800" dirty="0" smtClean="0"/>
              <a:t>Identificar as possibilidades das TIC para o treinamento profissional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 descr="objetivo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4581128"/>
            <a:ext cx="1371600" cy="1971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accent2"/>
                </a:solidFill>
              </a:rPr>
              <a:t>CONCLUSÃO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As instituições estão no estágio inicial de EC e a utilização de EAD é pequena no universo delas</a:t>
            </a:r>
          </a:p>
          <a:p>
            <a:pPr algn="just"/>
            <a:r>
              <a:rPr lang="pt-BR" dirty="0" smtClean="0"/>
              <a:t>A adoção de TIC é uma das melhorias que podem ser implantadas na EC</a:t>
            </a:r>
          </a:p>
          <a:p>
            <a:pPr algn="just"/>
            <a:r>
              <a:rPr lang="pt-BR" dirty="0" smtClean="0"/>
              <a:t>As oportunidades de ensino e aprendizagem ainda não estão disponíveis a qualquer tempo ou local</a:t>
            </a:r>
          </a:p>
          <a:p>
            <a:pPr algn="just"/>
            <a:r>
              <a:rPr lang="pt-BR" dirty="0" smtClean="0"/>
              <a:t>Ainda é pouco o uso pleno das capacidades de TIC principalmente os programas de EC que utilizem o </a:t>
            </a:r>
            <a:r>
              <a:rPr lang="pt-BR" i="1" dirty="0" err="1" smtClean="0"/>
              <a:t>Blended</a:t>
            </a:r>
            <a:r>
              <a:rPr lang="pt-BR" i="1" dirty="0" smtClean="0"/>
              <a:t> </a:t>
            </a:r>
            <a:r>
              <a:rPr lang="pt-BR" i="1" dirty="0" err="1" smtClean="0"/>
              <a:t>Learning</a:t>
            </a:r>
            <a:r>
              <a:rPr lang="pt-BR" i="1" dirty="0" smtClean="0"/>
              <a:t> </a:t>
            </a:r>
            <a:r>
              <a:rPr lang="pt-BR" dirty="0" smtClean="0"/>
              <a:t>e </a:t>
            </a:r>
            <a:r>
              <a:rPr lang="pt-BR" i="1" dirty="0" err="1" smtClean="0"/>
              <a:t>Mobile</a:t>
            </a:r>
            <a:r>
              <a:rPr lang="pt-BR" i="1" dirty="0" smtClean="0"/>
              <a:t> </a:t>
            </a:r>
            <a:r>
              <a:rPr lang="pt-BR" i="1" dirty="0" err="1" smtClean="0"/>
              <a:t>Learning</a:t>
            </a:r>
            <a:endParaRPr lang="pt-BR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0"/>
            <a:ext cx="8153400" cy="990600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rgbClr val="002060"/>
                </a:solidFill>
              </a:rPr>
              <a:t>VÍDEO RESUMO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4" name="Imagem 3" descr="tecnologia-informacao-comunicaca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32000" y="1670050"/>
            <a:ext cx="5080000" cy="35179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004048" y="3933056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       </a:t>
            </a:r>
            <a:r>
              <a:rPr lang="pt-BR" sz="2400" dirty="0" smtClean="0"/>
              <a:t>NO</a:t>
            </a:r>
          </a:p>
          <a:p>
            <a:r>
              <a:rPr lang="pt-BR" sz="2400" dirty="0" smtClean="0"/>
              <a:t> TREINAMENTO CORPORATIVO</a:t>
            </a:r>
            <a:endParaRPr lang="pt-BR" sz="2400" dirty="0"/>
          </a:p>
        </p:txBody>
      </p:sp>
      <p:pic>
        <p:nvPicPr>
          <p:cNvPr id="7" name="Video Resum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67544" y="1700808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BISSONI, E. Proposta de utilização do </a:t>
            </a:r>
            <a:r>
              <a:rPr lang="pt-BR" sz="2400" i="1" dirty="0" smtClean="0"/>
              <a:t>Ava </a:t>
            </a:r>
            <a:r>
              <a:rPr lang="pt-BR" sz="2400" i="1" dirty="0" err="1" smtClean="0"/>
              <a:t>Moodle</a:t>
            </a:r>
            <a:r>
              <a:rPr lang="pt-BR" sz="2400" i="1" dirty="0" smtClean="0"/>
              <a:t> para </a:t>
            </a:r>
          </a:p>
          <a:p>
            <a:pPr algn="just">
              <a:buNone/>
            </a:pPr>
            <a:r>
              <a:rPr lang="pt-BR" sz="2400" dirty="0" smtClean="0"/>
              <a:t>    formação e treinamento de colaboradores de uma instituição de ensino. </a:t>
            </a:r>
            <a:r>
              <a:rPr lang="pt-BR" sz="2400" b="1" dirty="0" smtClean="0"/>
              <a:t>Linguagem Acadêmica</a:t>
            </a:r>
            <a:r>
              <a:rPr lang="pt-BR" sz="2400" dirty="0" smtClean="0"/>
              <a:t>;  v. 2, n. 1, p. 159-180, junho 2012</a:t>
            </a:r>
          </a:p>
          <a:p>
            <a:pPr algn="just"/>
            <a:r>
              <a:rPr lang="pt-BR" sz="2400" dirty="0" smtClean="0"/>
              <a:t>CASTRO, JHM; KILIMNIK, ZM; SANT’ANNA, AS. Modernidade Organizacional em Gestão de Pessoas como Base para a Incorporação de Modelo de Gestão por Competências</a:t>
            </a:r>
            <a:r>
              <a:rPr lang="pt-BR" sz="2400" b="1" dirty="0" smtClean="0"/>
              <a:t>. RAC Eletrônica</a:t>
            </a:r>
            <a:r>
              <a:rPr lang="pt-BR" sz="2400" dirty="0" smtClean="0"/>
              <a:t>; v. 2, n. 1; </a:t>
            </a:r>
            <a:r>
              <a:rPr lang="pt-BR" sz="2400" dirty="0" err="1" smtClean="0"/>
              <a:t>Jan-Abr</a:t>
            </a:r>
            <a:r>
              <a:rPr lang="pt-BR" sz="2400" dirty="0" smtClean="0"/>
              <a:t>. 2008</a:t>
            </a:r>
          </a:p>
          <a:p>
            <a:pPr algn="just"/>
            <a:r>
              <a:rPr lang="pt-BR" sz="2400" dirty="0" smtClean="0"/>
              <a:t>GHEDINE, T; TESTA MG; FREITAS HMR. Educação a distância via Internet em grandes empresas brasileiras </a:t>
            </a:r>
            <a:r>
              <a:rPr lang="pt-BR" sz="2400" b="1" dirty="0" smtClean="0"/>
              <a:t>Rev. </a:t>
            </a:r>
            <a:r>
              <a:rPr lang="pt-BR" sz="2400" b="1" dirty="0" err="1" smtClean="0"/>
              <a:t>adm</a:t>
            </a:r>
            <a:r>
              <a:rPr lang="pt-BR" sz="2400" b="1" dirty="0" smtClean="0"/>
              <a:t>. </a:t>
            </a:r>
            <a:r>
              <a:rPr lang="pt-BR" sz="2400" b="1" dirty="0" err="1" smtClean="0"/>
              <a:t>empres</a:t>
            </a:r>
            <a:r>
              <a:rPr lang="pt-BR" sz="2400" dirty="0" smtClean="0"/>
              <a:t>. v.48, n.4; São Paulo; </a:t>
            </a:r>
            <a:r>
              <a:rPr lang="pt-BR" sz="2400" dirty="0" err="1" smtClean="0"/>
              <a:t>Oct-Dec</a:t>
            </a:r>
            <a:r>
              <a:rPr lang="pt-BR" sz="2400" dirty="0" smtClean="0"/>
              <a:t>. 2008)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LITTO, FM; FORMIGA, MMM. </a:t>
            </a:r>
            <a:r>
              <a:rPr lang="pt-BR" sz="2400" b="1" dirty="0" smtClean="0"/>
              <a:t>Educação a distância: o estado da arte</a:t>
            </a:r>
            <a:r>
              <a:rPr lang="pt-BR" sz="2400" dirty="0" smtClean="0"/>
              <a:t>. Pearson </a:t>
            </a:r>
            <a:r>
              <a:rPr lang="pt-BR" sz="2400" dirty="0" err="1" smtClean="0"/>
              <a:t>Education</a:t>
            </a:r>
            <a:r>
              <a:rPr lang="pt-BR" sz="2400" dirty="0" smtClean="0"/>
              <a:t>. São Paulo. 2009</a:t>
            </a:r>
          </a:p>
          <a:p>
            <a:pPr algn="just"/>
            <a:r>
              <a:rPr lang="pt-BR" sz="2400" dirty="0" smtClean="0"/>
              <a:t>MOSCARDINI, TN; KLEIN, A. Educação corporativa e desenvolvimento de lideranças em empresas </a:t>
            </a:r>
            <a:r>
              <a:rPr lang="pt-BR" sz="2400" dirty="0" err="1" smtClean="0"/>
              <a:t>multisite</a:t>
            </a:r>
            <a:r>
              <a:rPr lang="pt-BR" sz="2400" dirty="0" smtClean="0"/>
              <a:t>. </a:t>
            </a:r>
            <a:r>
              <a:rPr lang="pt-BR" sz="2400" b="1" dirty="0" smtClean="0"/>
              <a:t>RAC. </a:t>
            </a:r>
            <a:r>
              <a:rPr lang="pt-BR" sz="2400" dirty="0" smtClean="0"/>
              <a:t>V.19, n. 1; p. 84-106, </a:t>
            </a:r>
            <a:r>
              <a:rPr lang="pt-BR" sz="2400" dirty="0" err="1" smtClean="0"/>
              <a:t>Jan-Fev</a:t>
            </a:r>
            <a:r>
              <a:rPr lang="pt-BR" sz="2400" dirty="0" smtClean="0"/>
              <a:t>. 2015</a:t>
            </a:r>
          </a:p>
          <a:p>
            <a:pPr algn="just"/>
            <a:r>
              <a:rPr lang="pt-BR" sz="2400" dirty="0" smtClean="0"/>
              <a:t>SÁ, EMO; COSTA, CJSA. Aplicação de recursos das tecnologias da informação e comunicação na educação corporativa. </a:t>
            </a:r>
            <a:r>
              <a:rPr lang="pt-BR" sz="2400" b="1" dirty="0" smtClean="0"/>
              <a:t>Revista </a:t>
            </a:r>
            <a:r>
              <a:rPr lang="pt-BR" sz="2400" b="1" dirty="0" err="1" smtClean="0"/>
              <a:t>EDaPECI</a:t>
            </a:r>
            <a:r>
              <a:rPr lang="pt-BR" sz="2400" b="1" dirty="0" smtClean="0"/>
              <a:t>, </a:t>
            </a:r>
            <a:r>
              <a:rPr lang="pt-BR" sz="2400" dirty="0" smtClean="0"/>
              <a:t>v. 8, n. 8, Ago. 2011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INTRODUÇÃO</a:t>
            </a:r>
          </a:p>
          <a:p>
            <a:pPr>
              <a:buNone/>
            </a:pPr>
            <a:r>
              <a:rPr lang="pt-BR" dirty="0" smtClean="0"/>
              <a:t>    -Conceitos, contexto, objetivos do treinamento profissional</a:t>
            </a:r>
          </a:p>
          <a:p>
            <a:r>
              <a:rPr lang="pt-BR" dirty="0" smtClean="0"/>
              <a:t>DESENVOLVIMENTO</a:t>
            </a:r>
          </a:p>
          <a:p>
            <a:pPr>
              <a:buNone/>
            </a:pPr>
            <a:r>
              <a:rPr lang="pt-BR" dirty="0" smtClean="0"/>
              <a:t>    - Estratégias e modalidades de educação corporativa para o treinamento profissional</a:t>
            </a:r>
          </a:p>
          <a:p>
            <a:pPr>
              <a:buNone/>
            </a:pPr>
            <a:r>
              <a:rPr lang="pt-BR" dirty="0" smtClean="0"/>
              <a:t>    - Recursos de TIC para o treinamento profissional</a:t>
            </a:r>
          </a:p>
          <a:p>
            <a:pPr>
              <a:buNone/>
            </a:pPr>
            <a:r>
              <a:rPr lang="pt-BR" dirty="0" smtClean="0"/>
              <a:t>    - Possibilidades de TIC para o treinamento profissional</a:t>
            </a:r>
          </a:p>
          <a:p>
            <a:r>
              <a:rPr lang="pt-BR" dirty="0" smtClean="0"/>
              <a:t>CONCLUSÃO</a:t>
            </a:r>
          </a:p>
          <a:p>
            <a:pPr>
              <a:buNone/>
            </a:pPr>
            <a:r>
              <a:rPr lang="pt-BR" dirty="0" smtClean="0"/>
              <a:t>    - Vídeo resumo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accent2"/>
                </a:solidFill>
              </a:rPr>
              <a:t> INTRODUÇÃO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solidFill>
                  <a:srgbClr val="002060"/>
                </a:solidFill>
              </a:rPr>
              <a:t>CONCEITOS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Educação corporativa (EC) </a:t>
            </a:r>
            <a:r>
              <a:rPr lang="pt-BR" dirty="0" smtClean="0"/>
              <a:t>é um processo que evoluiu de uma visão tradicional de </a:t>
            </a:r>
            <a:r>
              <a:rPr lang="pt-BR" dirty="0" err="1" smtClean="0"/>
              <a:t>T&amp;D</a:t>
            </a:r>
            <a:r>
              <a:rPr lang="pt-BR" dirty="0" smtClean="0"/>
              <a:t> para uma abordagem estratégica de ensino, aprendizagem e desenvolvimento humano constante, contribuindo para a sobrevivência e competitividade organizacional</a:t>
            </a:r>
          </a:p>
          <a:p>
            <a:pPr algn="just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Treinamento</a:t>
            </a:r>
            <a:r>
              <a:rPr lang="pt-BR" dirty="0" smtClean="0"/>
              <a:t> é a educação profissional que visa adaptar o homem ao trabalho em determinada empresa, preparando-o adequadamente para o exercício de um cargo, podendo ser aplicado a todos os níveis ou setores da empresa.</a:t>
            </a:r>
          </a:p>
          <a:p>
            <a:pPr algn="just">
              <a:buNone/>
            </a:pPr>
            <a:r>
              <a:rPr lang="pt-BR" sz="1700" dirty="0" smtClean="0"/>
              <a:t>(LITTO, FM; FORMIGA, MMM. </a:t>
            </a:r>
            <a:r>
              <a:rPr lang="pt-BR" sz="1700" b="1" dirty="0" smtClean="0"/>
              <a:t>Educação a distância: o estado da arte</a:t>
            </a:r>
            <a:r>
              <a:rPr lang="pt-BR" sz="1700" dirty="0" smtClean="0"/>
              <a:t>. Pearson </a:t>
            </a:r>
            <a:r>
              <a:rPr lang="pt-BR" sz="1700" dirty="0" err="1" smtClean="0"/>
              <a:t>Education</a:t>
            </a:r>
            <a:r>
              <a:rPr lang="pt-BR" sz="1700" dirty="0" smtClean="0"/>
              <a:t>. São Paulo. 2009)</a:t>
            </a:r>
            <a:endParaRPr lang="pt-BR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002060"/>
                </a:solidFill>
              </a:rPr>
              <a:t>CONCEITOS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TIC</a:t>
            </a:r>
            <a:r>
              <a:rPr lang="pt-BR" sz="2800" dirty="0" smtClean="0"/>
              <a:t> é o conjunto de ferramentas e recursos tecnológicos utilizados para comunicação e também criação, captura, processamento de dados, disseminação, armazenamento e gerenciamento de informações</a:t>
            </a:r>
            <a:r>
              <a:rPr lang="pt-BR" sz="1800" dirty="0" smtClean="0"/>
              <a:t>.</a:t>
            </a:r>
          </a:p>
          <a:p>
            <a:pPr algn="just"/>
            <a:endParaRPr lang="pt-BR" sz="1800" dirty="0" smtClean="0"/>
          </a:p>
          <a:p>
            <a:pPr algn="just">
              <a:buNone/>
            </a:pPr>
            <a:endParaRPr lang="pt-BR" sz="1800" dirty="0" smtClean="0"/>
          </a:p>
        </p:txBody>
      </p:sp>
      <p:pic>
        <p:nvPicPr>
          <p:cNvPr id="4" name="Imagem 3" descr="cidade digit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501008"/>
            <a:ext cx="7560840" cy="257523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635896" y="6237313"/>
            <a:ext cx="48965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 smtClean="0"/>
              <a:t>(MOSCARDINI, TN; KLEIN, A. 2015)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 </a:t>
            </a:r>
            <a:r>
              <a:rPr lang="pt-BR" dirty="0" smtClean="0">
                <a:solidFill>
                  <a:srgbClr val="002060"/>
                </a:solidFill>
              </a:rPr>
              <a:t>CONTEXTO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dirty="0" smtClean="0"/>
              <a:t>   GESTÃO DE PESSOAS</a:t>
            </a:r>
          </a:p>
          <a:p>
            <a:pPr algn="ctr"/>
            <a:endParaRPr lang="pt-BR" sz="1900" dirty="0" smtClean="0"/>
          </a:p>
          <a:p>
            <a:pPr algn="ctr">
              <a:buNone/>
            </a:pPr>
            <a:r>
              <a:rPr lang="pt-BR" sz="2800" dirty="0" smtClean="0"/>
              <a:t>   EDUCAÇÃO CORPORATIVA</a:t>
            </a:r>
          </a:p>
          <a:p>
            <a:pPr algn="ctr"/>
            <a:endParaRPr lang="pt-BR" sz="2800" dirty="0" smtClean="0"/>
          </a:p>
          <a:p>
            <a:pPr algn="ctr">
              <a:buNone/>
            </a:pPr>
            <a:r>
              <a:rPr lang="pt-BR" sz="2800" dirty="0" smtClean="0"/>
              <a:t>   CAPACITAÇÃO PROFISSIONAL</a:t>
            </a:r>
          </a:p>
          <a:p>
            <a:pPr algn="ctr">
              <a:buNone/>
            </a:pPr>
            <a:endParaRPr lang="pt-BR" sz="2800" dirty="0" smtClean="0"/>
          </a:p>
          <a:p>
            <a:pPr algn="ctr">
              <a:buNone/>
            </a:pPr>
            <a:r>
              <a:rPr lang="pt-BR" sz="2800" dirty="0" smtClean="0"/>
              <a:t>                              E DESENVOLVIMENTO</a:t>
            </a:r>
          </a:p>
          <a:p>
            <a:pPr algn="just">
              <a:buNone/>
            </a:pPr>
            <a:endParaRPr lang="pt-BR" sz="1900" dirty="0" smtClean="0"/>
          </a:p>
          <a:p>
            <a:pPr algn="just">
              <a:buNone/>
            </a:pPr>
            <a:r>
              <a:rPr lang="pt-BR" sz="1600" dirty="0" smtClean="0"/>
              <a:t>(CASTRO, JHM; KILIMNIK, ZM; SANT’ANNA, AS. Modernidade Organizacional em Gestão de Pessoas como Base para a Incorporação de Modelo de Gestão por Competências</a:t>
            </a:r>
            <a:r>
              <a:rPr lang="pt-BR" sz="1600" b="1" dirty="0" smtClean="0"/>
              <a:t>. RAC Eletrônica</a:t>
            </a:r>
            <a:r>
              <a:rPr lang="pt-BR" sz="1600" dirty="0" smtClean="0"/>
              <a:t>; v. 2, n. 1; </a:t>
            </a:r>
            <a:r>
              <a:rPr lang="pt-BR" sz="1600" dirty="0" err="1" smtClean="0"/>
              <a:t>Jan-Abr</a:t>
            </a:r>
            <a:r>
              <a:rPr lang="pt-BR" sz="1600" dirty="0" smtClean="0"/>
              <a:t>. 2008)</a:t>
            </a:r>
            <a:r>
              <a:rPr lang="pt-BR" sz="1800" dirty="0" smtClean="0"/>
              <a:t> </a:t>
            </a:r>
            <a:r>
              <a:rPr lang="pt-BR" sz="1900" dirty="0" smtClean="0"/>
              <a:t> </a:t>
            </a:r>
            <a:endParaRPr lang="pt-BR" sz="1900" dirty="0"/>
          </a:p>
        </p:txBody>
      </p:sp>
      <p:sp>
        <p:nvSpPr>
          <p:cNvPr id="4" name="Seta para baixo 3"/>
          <p:cNvSpPr/>
          <p:nvPr/>
        </p:nvSpPr>
        <p:spPr>
          <a:xfrm>
            <a:off x="4572000" y="2060848"/>
            <a:ext cx="4846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baixo 4"/>
          <p:cNvSpPr/>
          <p:nvPr/>
        </p:nvSpPr>
        <p:spPr>
          <a:xfrm>
            <a:off x="4572000" y="3068960"/>
            <a:ext cx="4846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baixo 5"/>
          <p:cNvSpPr/>
          <p:nvPr/>
        </p:nvSpPr>
        <p:spPr>
          <a:xfrm>
            <a:off x="4572000" y="4149080"/>
            <a:ext cx="4846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971600" y="4365104"/>
            <a:ext cx="3600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TREINAMENTO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002060"/>
                </a:solidFill>
              </a:rPr>
              <a:t>OBJETIVOS DO TREINAMENTO</a:t>
            </a: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3" name="Picture 2" descr="http://www.ceviu.com.br/img/v0/ceviurh/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05351" cy="4824536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2483768" y="645333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smtClean="0">
                <a:solidFill>
                  <a:srgbClr val="0070C0"/>
                </a:solidFill>
                <a:hlinkClick r:id="rId3"/>
              </a:rPr>
              <a:t>http://www.ceviu.com.br/servicos/ceviu-rh</a:t>
            </a:r>
            <a:endParaRPr lang="pt-BR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3200" dirty="0" smtClean="0">
                <a:solidFill>
                  <a:schemeClr val="accent2"/>
                </a:solidFill>
              </a:rPr>
              <a:t>DESENVOLVIMENTO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>
                <a:solidFill>
                  <a:srgbClr val="002060"/>
                </a:solidFill>
              </a:rPr>
              <a:t>ESTRATÉGIAS DE EC PARA TREINAMENTO</a:t>
            </a:r>
            <a:endParaRPr lang="pt-BR" sz="3200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Autoinstrução</a:t>
            </a:r>
          </a:p>
          <a:p>
            <a:r>
              <a:rPr lang="pt-BR" dirty="0" smtClean="0"/>
              <a:t>Aulas expositivas</a:t>
            </a:r>
          </a:p>
          <a:p>
            <a:r>
              <a:rPr lang="pt-BR" dirty="0" smtClean="0"/>
              <a:t>Debates</a:t>
            </a:r>
          </a:p>
          <a:p>
            <a:r>
              <a:rPr lang="pt-BR" dirty="0" smtClean="0"/>
              <a:t>Aprendizagem baseada em problema</a:t>
            </a:r>
          </a:p>
          <a:p>
            <a:r>
              <a:rPr lang="pt-BR" dirty="0" smtClean="0"/>
              <a:t>Estudo de caso</a:t>
            </a:r>
          </a:p>
          <a:p>
            <a:r>
              <a:rPr lang="pt-BR" dirty="0" smtClean="0"/>
              <a:t>Dramatização</a:t>
            </a:r>
          </a:p>
          <a:p>
            <a:r>
              <a:rPr lang="pt-BR" dirty="0" smtClean="0"/>
              <a:t>Workshop</a:t>
            </a:r>
          </a:p>
          <a:p>
            <a:r>
              <a:rPr lang="pt-BR" dirty="0" smtClean="0"/>
              <a:t>Benchmarking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844901" y="1589566"/>
            <a:ext cx="3886200" cy="5007785"/>
          </a:xfrm>
        </p:spPr>
        <p:txBody>
          <a:bodyPr>
            <a:normAutofit lnSpcReduction="10000"/>
          </a:bodyPr>
          <a:lstStyle/>
          <a:p>
            <a:r>
              <a:rPr lang="pt-BR" dirty="0" err="1" smtClean="0"/>
              <a:t>Job</a:t>
            </a:r>
            <a:r>
              <a:rPr lang="pt-BR" dirty="0" smtClean="0"/>
              <a:t> </a:t>
            </a:r>
            <a:r>
              <a:rPr lang="pt-BR" dirty="0" err="1" smtClean="0"/>
              <a:t>rotation</a:t>
            </a:r>
            <a:endParaRPr lang="pt-BR" dirty="0" smtClean="0"/>
          </a:p>
          <a:p>
            <a:r>
              <a:rPr lang="pt-BR" dirty="0" smtClean="0"/>
              <a:t>Participação em projetos</a:t>
            </a:r>
          </a:p>
          <a:p>
            <a:r>
              <a:rPr lang="pt-BR" dirty="0" smtClean="0"/>
              <a:t>Jogos</a:t>
            </a:r>
          </a:p>
          <a:p>
            <a:r>
              <a:rPr lang="pt-BR" dirty="0" smtClean="0"/>
              <a:t>Comunidade de prática</a:t>
            </a:r>
          </a:p>
          <a:p>
            <a:r>
              <a:rPr lang="pt-BR" dirty="0" err="1" smtClean="0"/>
              <a:t>Coaching</a:t>
            </a:r>
            <a:endParaRPr lang="pt-BR" dirty="0" smtClean="0"/>
          </a:p>
          <a:p>
            <a:r>
              <a:rPr lang="pt-BR" dirty="0" err="1" smtClean="0"/>
              <a:t>Mentoring</a:t>
            </a:r>
            <a:endParaRPr lang="pt-BR" dirty="0" smtClean="0"/>
          </a:p>
          <a:p>
            <a:endParaRPr lang="pt-BR" dirty="0" smtClean="0"/>
          </a:p>
          <a:p>
            <a:pPr algn="r">
              <a:buNone/>
            </a:pPr>
            <a:r>
              <a:rPr lang="pt-BR" sz="1700" dirty="0" smtClean="0"/>
              <a:t>(MOSCARDINI, TN; KLEIN, A. 2015)</a:t>
            </a:r>
            <a:endParaRPr lang="pt-BR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rgbClr val="002060"/>
                </a:solidFill>
              </a:rPr>
              <a:t>MODALIDADES DE EC PARA TREINAMENTO PROFISSIONAL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rgbClr val="0070C0"/>
                </a:solidFill>
              </a:rPr>
              <a:t>Presencial física</a:t>
            </a:r>
            <a:r>
              <a:rPr lang="pt-BR" dirty="0" smtClean="0"/>
              <a:t>: aprendizagem face a face </a:t>
            </a:r>
          </a:p>
          <a:p>
            <a:pPr algn="just"/>
            <a:r>
              <a:rPr lang="pt-BR" dirty="0" smtClean="0">
                <a:solidFill>
                  <a:srgbClr val="0070C0"/>
                </a:solidFill>
              </a:rPr>
              <a:t>EAD</a:t>
            </a:r>
            <a:r>
              <a:rPr lang="pt-BR" dirty="0" smtClean="0"/>
              <a:t>: aprendizagem ocorre sem os estudantes estejam na mesma atividade, tempo e lugar</a:t>
            </a:r>
          </a:p>
          <a:p>
            <a:pPr algn="just">
              <a:buNone/>
            </a:pPr>
            <a:r>
              <a:rPr lang="pt-BR" dirty="0" smtClean="0"/>
              <a:t>   - </a:t>
            </a:r>
            <a:r>
              <a:rPr lang="pt-BR" dirty="0" err="1" smtClean="0">
                <a:solidFill>
                  <a:srgbClr val="0070C0"/>
                </a:solidFill>
              </a:rPr>
              <a:t>e-learning</a:t>
            </a:r>
            <a:r>
              <a:rPr lang="pt-BR" dirty="0" smtClean="0"/>
              <a:t>: atividade na internet como plataforma</a:t>
            </a:r>
          </a:p>
          <a:p>
            <a:r>
              <a:rPr lang="pt-BR" i="1" dirty="0" smtClean="0">
                <a:solidFill>
                  <a:srgbClr val="0070C0"/>
                </a:solidFill>
              </a:rPr>
              <a:t>B(</a:t>
            </a:r>
            <a:r>
              <a:rPr lang="pt-BR" i="1" dirty="0" err="1" smtClean="0">
                <a:solidFill>
                  <a:srgbClr val="0070C0"/>
                </a:solidFill>
              </a:rPr>
              <a:t>blended</a:t>
            </a:r>
            <a:r>
              <a:rPr lang="pt-BR" i="1" dirty="0" smtClean="0">
                <a:solidFill>
                  <a:srgbClr val="0070C0"/>
                </a:solidFill>
              </a:rPr>
              <a:t>)-</a:t>
            </a:r>
            <a:r>
              <a:rPr lang="pt-BR" i="1" dirty="0" err="1" smtClean="0">
                <a:solidFill>
                  <a:srgbClr val="0070C0"/>
                </a:solidFill>
              </a:rPr>
              <a:t>learning</a:t>
            </a:r>
            <a:r>
              <a:rPr lang="pt-BR" dirty="0" smtClean="0"/>
              <a:t>: aprendizagem presencial+EAD</a:t>
            </a:r>
          </a:p>
          <a:p>
            <a:r>
              <a:rPr lang="pt-BR" i="1" dirty="0" smtClean="0">
                <a:solidFill>
                  <a:srgbClr val="0070C0"/>
                </a:solidFill>
              </a:rPr>
              <a:t>M(</a:t>
            </a:r>
            <a:r>
              <a:rPr lang="pt-BR" i="1" dirty="0" err="1" smtClean="0">
                <a:solidFill>
                  <a:srgbClr val="0070C0"/>
                </a:solidFill>
              </a:rPr>
              <a:t>mobile</a:t>
            </a:r>
            <a:r>
              <a:rPr lang="pt-BR" i="1" dirty="0" smtClean="0">
                <a:solidFill>
                  <a:srgbClr val="0070C0"/>
                </a:solidFill>
              </a:rPr>
              <a:t>)-</a:t>
            </a:r>
            <a:r>
              <a:rPr lang="pt-BR" i="1" dirty="0" err="1" smtClean="0">
                <a:solidFill>
                  <a:srgbClr val="0070C0"/>
                </a:solidFill>
              </a:rPr>
              <a:t>learning</a:t>
            </a:r>
            <a:r>
              <a:rPr lang="pt-BR" dirty="0" smtClean="0"/>
              <a:t>: aprendizagem com TIC móveis e sem fio, sem espaço formal e fixo.</a:t>
            </a:r>
          </a:p>
          <a:p>
            <a:r>
              <a:rPr lang="pt-BR" i="1" dirty="0" smtClean="0">
                <a:solidFill>
                  <a:srgbClr val="0070C0"/>
                </a:solidFill>
              </a:rPr>
              <a:t>U(</a:t>
            </a:r>
            <a:r>
              <a:rPr lang="pt-BR" i="1" dirty="0" err="1" smtClean="0">
                <a:solidFill>
                  <a:srgbClr val="0070C0"/>
                </a:solidFill>
              </a:rPr>
              <a:t>ubiquitious</a:t>
            </a:r>
            <a:r>
              <a:rPr lang="pt-BR" i="1" dirty="0" smtClean="0">
                <a:solidFill>
                  <a:srgbClr val="0070C0"/>
                </a:solidFill>
              </a:rPr>
              <a:t>)-</a:t>
            </a:r>
            <a:r>
              <a:rPr lang="pt-BR" i="1" dirty="0" err="1" smtClean="0">
                <a:solidFill>
                  <a:srgbClr val="0070C0"/>
                </a:solidFill>
              </a:rPr>
              <a:t>learning</a:t>
            </a:r>
            <a:r>
              <a:rPr lang="pt-BR" dirty="0" smtClean="0"/>
              <a:t>: aprendizagem apoiada por TIC integradas(fixas e móveis)</a:t>
            </a:r>
          </a:p>
          <a:p>
            <a:pPr algn="r">
              <a:buNone/>
            </a:pPr>
            <a:r>
              <a:rPr lang="pt-BR" sz="1600" dirty="0" smtClean="0"/>
              <a:t>(MOSCARDINI, TN; KLEIN, A. 2015)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1617</TotalTime>
  <Words>1220</Words>
  <Application>Microsoft Office PowerPoint</Application>
  <PresentationFormat>Apresentação na tela (4:3)</PresentationFormat>
  <Paragraphs>240</Paragraphs>
  <Slides>23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Mediano</vt:lpstr>
      <vt:lpstr>  EDUCAÇÃO CORPORATIVA</vt:lpstr>
      <vt:lpstr>OBJETIVOS</vt:lpstr>
      <vt:lpstr>SUMÁRIO</vt:lpstr>
      <vt:lpstr> INTRODUÇÃO CONCEITOS</vt:lpstr>
      <vt:lpstr>CONCEITOS</vt:lpstr>
      <vt:lpstr> CONTEXTO</vt:lpstr>
      <vt:lpstr>OBJETIVOS DO TREINAMENTO</vt:lpstr>
      <vt:lpstr>DESENVOLVIMENTO ESTRATÉGIAS DE EC PARA TREINAMENTO</vt:lpstr>
      <vt:lpstr>MODALIDADES DE EC PARA TREINAMENTO PROFISSIONAL</vt:lpstr>
      <vt:lpstr>TENDÊNCIA NA EC</vt:lpstr>
      <vt:lpstr>RECURSOS DE TIC PARA TREINAMENTO PROFISSIONAL</vt:lpstr>
      <vt:lpstr>RECURSOS DE TIC PARA TREINAMENTO PROFISSIONAL</vt:lpstr>
      <vt:lpstr>RECURSOS DE TIC PARA TREINAMENTO PROFISSIONAL</vt:lpstr>
      <vt:lpstr>RECURSOS DE TIC PARA TREINAMENTO PROFISSIONAL</vt:lpstr>
      <vt:lpstr>TIC POSSIBILITA AO TREINAMENTO PROFISSIONAL</vt:lpstr>
      <vt:lpstr>TIC POSSIBILITA AO TREINAMENTO PROFISSIONAL</vt:lpstr>
      <vt:lpstr>MODALIDADES PARA TREINAMENTO</vt:lpstr>
      <vt:lpstr>RECURSOS DE TIC PARA TREINAMENTO</vt:lpstr>
      <vt:lpstr>TREINAMENTOS E HIPERMÍDIAS</vt:lpstr>
      <vt:lpstr>CONCLUSÃO</vt:lpstr>
      <vt:lpstr>VÍDEO RESUMO</vt:lpstr>
      <vt:lpstr>REFERÊNCIAS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Moura da Silva</dc:creator>
  <cp:lastModifiedBy>Moura da Silva</cp:lastModifiedBy>
  <cp:revision>135</cp:revision>
  <dcterms:created xsi:type="dcterms:W3CDTF">2015-07-29T02:04:05Z</dcterms:created>
  <dcterms:modified xsi:type="dcterms:W3CDTF">2015-08-05T14:09:07Z</dcterms:modified>
</cp:coreProperties>
</file>