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7" r:id="rId6"/>
    <p:sldId id="268" r:id="rId7"/>
    <p:sldId id="264" r:id="rId8"/>
    <p:sldId id="265" r:id="rId9"/>
    <p:sldId id="271" r:id="rId10"/>
    <p:sldId id="272" r:id="rId11"/>
    <p:sldId id="273" r:id="rId12"/>
    <p:sldId id="257" r:id="rId13"/>
    <p:sldId id="258" r:id="rId14"/>
    <p:sldId id="259" r:id="rId15"/>
    <p:sldId id="260" r:id="rId16"/>
    <p:sldId id="261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4558" y="1365163"/>
            <a:ext cx="8813441" cy="2389501"/>
          </a:xfrm>
        </p:spPr>
        <p:txBody>
          <a:bodyPr/>
          <a:lstStyle/>
          <a:p>
            <a:pPr algn="ctr"/>
            <a:r>
              <a:rPr lang="pt-BR" dirty="0" smtClean="0"/>
              <a:t>DESIGN INSTRUCIONAL E AS PERSPECTIVAS PEDAGÓGICAS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54592" y="5718219"/>
            <a:ext cx="3713407" cy="98201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Luciana </a:t>
            </a:r>
            <a:r>
              <a:rPr lang="pt-BR" sz="3200" dirty="0" err="1" smtClean="0"/>
              <a:t>medeiros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157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CONSEQUÊNCIAS DA ESCOLHA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70468"/>
            <a:ext cx="9905999" cy="423714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desenho pedagógico mais flexível permite que o tutor tenha uma maior autonomia em decidir como ele irá interagir com os alunos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Em </a:t>
            </a:r>
            <a:r>
              <a:rPr lang="pt-BR" dirty="0"/>
              <a:t>um desenho pedagógico mais rígido, geralmente a  tutoria  se  limita  a  responder  a  dúvidas.  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</a:t>
            </a:r>
            <a:r>
              <a:rPr lang="pt-BR" dirty="0"/>
              <a:t>O</a:t>
            </a:r>
            <a:r>
              <a:rPr lang="pt-BR" dirty="0" smtClean="0"/>
              <a:t>  </a:t>
            </a:r>
            <a:r>
              <a:rPr lang="pt-BR" dirty="0"/>
              <a:t>projeto  de  desenho pedagógico  será  influenciado  pela  concepção  pedagógica  escolhida e  se  dará  em  um </a:t>
            </a:r>
            <a:r>
              <a:rPr lang="pt-BR" dirty="0" err="1"/>
              <a:t>continumm</a:t>
            </a:r>
            <a:r>
              <a:rPr lang="pt-BR" dirty="0"/>
              <a:t>, entre o mais rígido e o mais flexível.</a:t>
            </a:r>
          </a:p>
        </p:txBody>
      </p:sp>
    </p:spTree>
    <p:extLst>
      <p:ext uri="{BB962C8B-B14F-4D97-AF65-F5344CB8AC3E}">
        <p14:creationId xmlns:p14="http://schemas.microsoft.com/office/powerpoint/2010/main" val="37393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DESIGN INSTRUCIONAL CONTEXTUALIZADO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18952"/>
            <a:ext cx="9905999" cy="408260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  <a:r>
              <a:rPr lang="pt-BR" dirty="0"/>
              <a:t>M</a:t>
            </a:r>
            <a:r>
              <a:rPr lang="pt-BR" dirty="0" smtClean="0"/>
              <a:t>aior </a:t>
            </a:r>
            <a:r>
              <a:rPr lang="pt-BR" dirty="0"/>
              <a:t>personalização aos estilos e ritmos individuais de aprendizagem; </a:t>
            </a:r>
          </a:p>
          <a:p>
            <a:r>
              <a:rPr lang="pt-BR" dirty="0"/>
              <a:t>A</a:t>
            </a:r>
            <a:r>
              <a:rPr lang="pt-BR" dirty="0" smtClean="0"/>
              <a:t>daptação </a:t>
            </a:r>
            <a:r>
              <a:rPr lang="pt-BR" dirty="0"/>
              <a:t>às características institucionais e regionais; </a:t>
            </a:r>
          </a:p>
          <a:p>
            <a:r>
              <a:rPr lang="pt-BR" dirty="0"/>
              <a:t>A</a:t>
            </a:r>
            <a:r>
              <a:rPr lang="pt-BR" dirty="0" smtClean="0"/>
              <a:t>tualização </a:t>
            </a:r>
            <a:r>
              <a:rPr lang="pt-BR" dirty="0"/>
              <a:t>a partir de feedback constante; </a:t>
            </a:r>
          </a:p>
          <a:p>
            <a:r>
              <a:rPr lang="pt-BR" dirty="0"/>
              <a:t>A</a:t>
            </a:r>
            <a:r>
              <a:rPr lang="pt-BR" dirty="0" smtClean="0"/>
              <a:t>cesso </a:t>
            </a:r>
            <a:r>
              <a:rPr lang="pt-BR" dirty="0"/>
              <a:t>a informações e experiências externas à organização de ensino; </a:t>
            </a:r>
          </a:p>
          <a:p>
            <a:r>
              <a:rPr lang="pt-BR" dirty="0"/>
              <a:t>P</a:t>
            </a:r>
            <a:r>
              <a:rPr lang="pt-BR" dirty="0" smtClean="0"/>
              <a:t>ossibilidade </a:t>
            </a:r>
            <a:r>
              <a:rPr lang="pt-BR" dirty="0"/>
              <a:t>de comunicação entre os agentes do processo (professores, alunos, equipe técnica e pedagógica, comunidade); </a:t>
            </a:r>
          </a:p>
          <a:p>
            <a:r>
              <a:rPr lang="pt-BR" dirty="0"/>
              <a:t>M</a:t>
            </a:r>
            <a:r>
              <a:rPr lang="pt-BR" dirty="0" smtClean="0"/>
              <a:t>onitoramento </a:t>
            </a:r>
            <a:r>
              <a:rPr lang="pt-BR" dirty="0"/>
              <a:t>automático da construção individual e coletiva de conhecimentos.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7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ESPECIFICAÇÕES DO DESIGN INSTRUCIONAL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INSPIRAÇÕES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·  </a:t>
            </a:r>
            <a:r>
              <a:rPr lang="pt-BR" dirty="0"/>
              <a:t>Logotipos</a:t>
            </a:r>
          </a:p>
          <a:p>
            <a:pPr marL="0" indent="0">
              <a:buNone/>
            </a:pPr>
            <a:r>
              <a:rPr lang="pt-BR" dirty="0"/>
              <a:t>·  Documentação interna</a:t>
            </a:r>
          </a:p>
          <a:p>
            <a:pPr marL="0" indent="0">
              <a:buNone/>
            </a:pPr>
            <a:r>
              <a:rPr lang="pt-BR" dirty="0"/>
              <a:t>·  Layout físico</a:t>
            </a:r>
          </a:p>
          <a:p>
            <a:pPr marL="0" indent="0">
              <a:buNone/>
            </a:pPr>
            <a:r>
              <a:rPr lang="pt-BR" dirty="0"/>
              <a:t>·  Elementos de marketing</a:t>
            </a:r>
          </a:p>
          <a:p>
            <a:pPr marL="0" indent="0">
              <a:buNone/>
            </a:pPr>
            <a:r>
              <a:rPr lang="pt-BR" dirty="0"/>
              <a:t>·  Manual de identidade visual</a:t>
            </a:r>
          </a:p>
        </p:txBody>
      </p:sp>
    </p:spTree>
    <p:extLst>
      <p:ext uri="{BB962C8B-B14F-4D97-AF65-F5344CB8AC3E}">
        <p14:creationId xmlns:p14="http://schemas.microsoft.com/office/powerpoint/2010/main" val="16812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70456"/>
            <a:ext cx="9905999" cy="6336405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IDENTIFICAÇÃO DO CURSO / PROGRAMA:</a:t>
            </a:r>
          </a:p>
          <a:p>
            <a:pPr marL="0" indent="0">
              <a:buNone/>
            </a:pPr>
            <a:r>
              <a:rPr lang="pt-BR" dirty="0" smtClean="0"/>
              <a:t>·  </a:t>
            </a:r>
            <a:r>
              <a:rPr lang="pt-BR" dirty="0"/>
              <a:t>Logotipos</a:t>
            </a:r>
          </a:p>
          <a:p>
            <a:pPr marL="0" indent="0">
              <a:buNone/>
            </a:pPr>
            <a:r>
              <a:rPr lang="pt-BR" dirty="0"/>
              <a:t>·  Títulos, subtítulos, legendas e cabeçalhos</a:t>
            </a:r>
          </a:p>
          <a:p>
            <a:pPr marL="0" indent="0">
              <a:buNone/>
            </a:pPr>
            <a:r>
              <a:rPr lang="pt-BR" dirty="0"/>
              <a:t>·  Fontes (tipografia)</a:t>
            </a:r>
          </a:p>
          <a:p>
            <a:pPr marL="0" indent="0">
              <a:buNone/>
            </a:pPr>
            <a:r>
              <a:rPr lang="pt-BR" dirty="0"/>
              <a:t>·  Copyright</a:t>
            </a:r>
          </a:p>
          <a:p>
            <a:pPr marL="0" indent="0">
              <a:buNone/>
            </a:pPr>
            <a:r>
              <a:rPr lang="pt-BR" dirty="0"/>
              <a:t>·  Ícones, identificadores visuais e identificadores de </a:t>
            </a:r>
            <a:r>
              <a:rPr lang="pt-BR" dirty="0" smtClean="0"/>
              <a:t>navegação: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a.  Página inicial</a:t>
            </a:r>
          </a:p>
          <a:p>
            <a:pPr marL="0" indent="0">
              <a:buNone/>
            </a:pPr>
            <a:r>
              <a:rPr lang="pt-BR" dirty="0"/>
              <a:t>b.  Mapa</a:t>
            </a:r>
          </a:p>
          <a:p>
            <a:pPr marL="0" indent="0">
              <a:buNone/>
            </a:pPr>
            <a:r>
              <a:rPr lang="pt-BR" dirty="0"/>
              <a:t>c.  Saída</a:t>
            </a:r>
          </a:p>
          <a:p>
            <a:pPr marL="0" indent="0">
              <a:buNone/>
            </a:pPr>
            <a:r>
              <a:rPr lang="pt-BR" dirty="0"/>
              <a:t>d.  Avançar / Retornar</a:t>
            </a:r>
          </a:p>
          <a:p>
            <a:pPr marL="0" indent="0">
              <a:buNone/>
            </a:pPr>
            <a:r>
              <a:rPr lang="pt-BR" dirty="0"/>
              <a:t>e.  Ajuda</a:t>
            </a:r>
          </a:p>
          <a:p>
            <a:pPr marL="0" indent="0">
              <a:buNone/>
            </a:pPr>
            <a:r>
              <a:rPr lang="pt-BR" dirty="0"/>
              <a:t>·  Ilustrações (fotos, desenhos, vídeos, </a:t>
            </a:r>
            <a:r>
              <a:rPr lang="pt-BR" dirty="0" err="1"/>
              <a:t>cartoons</a:t>
            </a:r>
            <a:r>
              <a:rPr lang="pt-BR" dirty="0"/>
              <a:t>, diagramas etc.)</a:t>
            </a:r>
          </a:p>
        </p:txBody>
      </p:sp>
    </p:spTree>
    <p:extLst>
      <p:ext uri="{BB962C8B-B14F-4D97-AF65-F5344CB8AC3E}">
        <p14:creationId xmlns:p14="http://schemas.microsoft.com/office/powerpoint/2010/main" val="33719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3079" y="1335086"/>
            <a:ext cx="9905999" cy="5555110"/>
          </a:xfrm>
        </p:spPr>
        <p:txBody>
          <a:bodyPr/>
          <a:lstStyle/>
          <a:p>
            <a:r>
              <a:rPr lang="pt-BR" b="1" dirty="0" smtClean="0"/>
              <a:t>ELEMENTOS DE NAVEGAÇÃO:</a:t>
            </a:r>
          </a:p>
          <a:p>
            <a:pPr marL="0" indent="0">
              <a:buNone/>
            </a:pPr>
            <a:r>
              <a:rPr lang="pt-BR" dirty="0" smtClean="0"/>
              <a:t>· </a:t>
            </a:r>
            <a:r>
              <a:rPr lang="pt-BR" dirty="0"/>
              <a:t>Setas principais de Avançar e </a:t>
            </a:r>
            <a:r>
              <a:rPr lang="pt-BR" dirty="0" smtClean="0"/>
              <a:t>Recuar</a:t>
            </a:r>
          </a:p>
          <a:p>
            <a:pPr marL="0" indent="0">
              <a:buNone/>
            </a:pPr>
            <a:r>
              <a:rPr lang="pt-BR" dirty="0" smtClean="0"/>
              <a:t> ·  </a:t>
            </a:r>
            <a:r>
              <a:rPr lang="pt-BR" dirty="0"/>
              <a:t>Numeração de slides </a:t>
            </a:r>
            <a:r>
              <a:rPr lang="pt-BR" dirty="0" smtClean="0"/>
              <a:t>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·  Janelas, </a:t>
            </a:r>
            <a:r>
              <a:rPr lang="pt-BR" dirty="0" smtClean="0"/>
              <a:t>barras </a:t>
            </a:r>
            <a:r>
              <a:rPr lang="pt-BR" dirty="0"/>
              <a:t>e setas de rolagem </a:t>
            </a:r>
          </a:p>
          <a:p>
            <a:pPr marL="0" indent="0">
              <a:buNone/>
            </a:pPr>
            <a:r>
              <a:rPr lang="pt-BR" dirty="0"/>
              <a:t>·  Pop- </a:t>
            </a:r>
            <a:r>
              <a:rPr lang="pt-BR" dirty="0" err="1"/>
              <a:t>ups</a:t>
            </a:r>
            <a:r>
              <a:rPr lang="pt-BR" dirty="0"/>
              <a:t> e caixas de resposta: formato, posicionamento, elementos de </a:t>
            </a:r>
            <a:r>
              <a:rPr lang="pt-BR" dirty="0" smtClean="0"/>
              <a:t>  navegação </a:t>
            </a:r>
            <a:r>
              <a:rPr lang="pt-BR" dirty="0"/>
              <a:t>interna</a:t>
            </a:r>
          </a:p>
          <a:p>
            <a:pPr marL="0" indent="0">
              <a:buNone/>
            </a:pPr>
            <a:r>
              <a:rPr lang="pt-BR" dirty="0"/>
              <a:t>·  Transições entre telas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085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4443" y="721217"/>
            <a:ext cx="9905999" cy="5512158"/>
          </a:xfrm>
        </p:spPr>
        <p:txBody>
          <a:bodyPr>
            <a:normAutofit/>
          </a:bodyPr>
          <a:lstStyle/>
          <a:p>
            <a:r>
              <a:rPr lang="pt-BR" b="1" dirty="0" smtClean="0"/>
              <a:t>CONVERSA INSTRUCIONAL:</a:t>
            </a:r>
          </a:p>
          <a:p>
            <a:pPr marL="0" indent="0">
              <a:buNone/>
            </a:pPr>
            <a:r>
              <a:rPr lang="pt-BR" dirty="0" smtClean="0"/>
              <a:t>·  </a:t>
            </a:r>
            <a:r>
              <a:rPr lang="pt-BR" dirty="0"/>
              <a:t>Orientações de navegação: texto, locução, recursos de animação: Clique aqui para... / Responda o questionário...</a:t>
            </a:r>
          </a:p>
          <a:p>
            <a:pPr marL="0" indent="0">
              <a:buNone/>
            </a:pPr>
            <a:r>
              <a:rPr lang="pt-BR" dirty="0"/>
              <a:t>·  Feedbacks</a:t>
            </a:r>
          </a:p>
          <a:p>
            <a:pPr marL="0" indent="0">
              <a:buNone/>
            </a:pPr>
            <a:r>
              <a:rPr lang="pt-BR" dirty="0"/>
              <a:t>·  Personagens / metáforas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r>
              <a:rPr lang="pt-BR" b="1" dirty="0" smtClean="0"/>
              <a:t>DOCUMENTAÇÃO DE APOIO</a:t>
            </a:r>
          </a:p>
          <a:p>
            <a:pPr marL="0" indent="0">
              <a:buNone/>
            </a:pPr>
            <a:r>
              <a:rPr lang="pt-BR" dirty="0" smtClean="0"/>
              <a:t>·  </a:t>
            </a:r>
            <a:r>
              <a:rPr lang="pt-BR" dirty="0"/>
              <a:t>Versão para impressão</a:t>
            </a:r>
          </a:p>
          <a:p>
            <a:pPr marL="0" indent="0">
              <a:buNone/>
            </a:pPr>
            <a:r>
              <a:rPr lang="pt-BR" dirty="0"/>
              <a:t>·  Hiperlinks externos</a:t>
            </a:r>
          </a:p>
          <a:p>
            <a:pPr marL="0" indent="0">
              <a:buNone/>
            </a:pPr>
            <a:r>
              <a:rPr lang="pt-BR" dirty="0"/>
              <a:t>·  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4069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PRINCÍPIOS PEDAGÓGICOS DE DESIGN INSTRUCIONAL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066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Coerência entre os  objetivos  do  estudo  e  a  abordagem  pedagógica:  é necessário levar o educando a atuar como protagonista do estudo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Contextualização:  de acordo com o  público-alvo  elabore  a  melhor maneira de expor o conteúdo;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Ênfase na formação  e  no  desenvolvimento de  competências:  organize os assuntos de modo que promova suas habilidades;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5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PEDAGÓGICOS DE DESIGN INSTRUCIONAL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3342" y="2446988"/>
            <a:ext cx="9914070" cy="44174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Estímulo da autonomia: procure formar pessoas capazes de irem a traz de seu próprio crescimento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Aprendizagem significativa:  atribua  ao  estudante  significação  àquilo que  se  está  sendo  apresentado,  de  forma  que  ele  entenda  a importância do tema; 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1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PEDAGÓGICOS DE DESIGN INSTRUCIONAL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Construtivismo:  procure sempre  que  possível  remeter-se  à  teoria  de Jean Piaget, o qual  afirma que o verdadeiro conhecimento  é fruto de uma  elaboração  pessoal,  resultado  de  um  processo  interno  de </a:t>
            </a:r>
            <a:r>
              <a:rPr lang="pt-BR" dirty="0" smtClean="0"/>
              <a:t>pensamento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 smtClean="0"/>
              <a:t>Abordagem </a:t>
            </a:r>
            <a:r>
              <a:rPr lang="pt-BR" dirty="0"/>
              <a:t>crítica-reflexiva dos conteúdos: estimule a abordagem dos temas  dentro  de  uma  perspectiva  crítica  levando  o  estudante  a refletir e posicionar-se diante do </a:t>
            </a:r>
            <a:r>
              <a:rPr lang="pt-BR" dirty="0" smtClean="0"/>
              <a:t>assunto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0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200" dirty="0" smtClean="0"/>
              <a:t>FILATRO, A.</a:t>
            </a:r>
            <a:r>
              <a:rPr lang="pt-BR" sz="1200" dirty="0"/>
              <a:t> </a:t>
            </a:r>
            <a:r>
              <a:rPr lang="pt-BR" sz="1200" b="1" dirty="0"/>
              <a:t>Planejamento, design, implementação e avaliação de programas de educação on-line</a:t>
            </a:r>
            <a:r>
              <a:rPr lang="pt-BR" sz="1200" dirty="0"/>
              <a:t> </a:t>
            </a:r>
            <a:r>
              <a:rPr lang="pt-BR" sz="1200" dirty="0" smtClean="0"/>
              <a:t>in: </a:t>
            </a:r>
            <a:r>
              <a:rPr lang="pt-BR" sz="1200" dirty="0"/>
              <a:t>Curso: Planejamento, design, implementação e avaliação de programas de educação on-line; 2007.</a:t>
            </a:r>
          </a:p>
          <a:p>
            <a:r>
              <a:rPr lang="pt-BR" sz="1200" dirty="0" smtClean="0"/>
              <a:t>OLIVEIRA, M. R.; CORDEIRO, B. M. P.; FERREIRA, S. M. B. A inter-relação entre desenho instrucional e tutoria: aspectos imprescindíveis da qualidade na modalidade educacional a distância, 2010.</a:t>
            </a:r>
          </a:p>
          <a:p>
            <a:r>
              <a:rPr lang="pt-BR" sz="1200" dirty="0"/>
              <a:t>RONCARELLI, </a:t>
            </a:r>
            <a:r>
              <a:rPr lang="pt-BR" sz="1200" dirty="0" smtClean="0"/>
              <a:t>D. et al. Desafios e perspectivas do design instrucional: contexto </a:t>
            </a:r>
            <a:r>
              <a:rPr lang="pt-BR" sz="1200" dirty="0" err="1" smtClean="0"/>
              <a:t>sócio-técnico</a:t>
            </a:r>
            <a:r>
              <a:rPr lang="pt-BR" sz="1200" dirty="0" smtClean="0"/>
              <a:t>, saberes e </a:t>
            </a:r>
            <a:r>
              <a:rPr lang="pt-BR" sz="1200" dirty="0"/>
              <a:t>abordagens pedagógicas</a:t>
            </a:r>
            <a:r>
              <a:rPr lang="pt-BR" sz="1200" b="1" dirty="0"/>
              <a:t>. II Seminário Nacional em Estudos da Linguagem: Diversidade, Ensino e </a:t>
            </a:r>
            <a:r>
              <a:rPr lang="pt-BR" sz="1200" b="1" dirty="0" smtClean="0"/>
              <a:t>Linguagem</a:t>
            </a:r>
            <a:r>
              <a:rPr lang="pt-BR" sz="1200" dirty="0" smtClean="0"/>
              <a:t>; Cascavel, 2010.</a:t>
            </a:r>
          </a:p>
          <a:p>
            <a:r>
              <a:rPr lang="pt-BR" sz="1200" dirty="0" smtClean="0"/>
              <a:t>SILVA, A. R. L.; DIANA, J. B.; SPANHOL, F. J. Designer </a:t>
            </a:r>
            <a:r>
              <a:rPr lang="pt-BR" sz="1200" dirty="0"/>
              <a:t>instrucional: da formação múltipla a atuação interdisciplinar. </a:t>
            </a:r>
            <a:r>
              <a:rPr lang="pt-BR" sz="1200" b="1" dirty="0"/>
              <a:t>Simpósio Internacional sobre Interdisciplinaridade no </a:t>
            </a:r>
            <a:r>
              <a:rPr lang="pt-BR" sz="1200" b="1" dirty="0" smtClean="0"/>
              <a:t>Ensino, na </a:t>
            </a:r>
            <a:r>
              <a:rPr lang="pt-BR" sz="1200" b="1" dirty="0"/>
              <a:t>Pesquisa e na Extensão – Região </a:t>
            </a:r>
            <a:r>
              <a:rPr lang="pt-BR" sz="1200" b="1" dirty="0" smtClean="0"/>
              <a:t>Sul; </a:t>
            </a:r>
            <a:r>
              <a:rPr lang="pt-BR" sz="1200" dirty="0" smtClean="0"/>
              <a:t>2010.</a:t>
            </a:r>
          </a:p>
          <a:p>
            <a:r>
              <a:rPr lang="pt-BR" sz="1200" dirty="0" smtClean="0"/>
              <a:t>LACERDA, A. L. Possibilidades </a:t>
            </a:r>
            <a:r>
              <a:rPr lang="pt-BR" sz="1200" dirty="0"/>
              <a:t>pedagógicas na perspectiva de uma </a:t>
            </a:r>
            <a:r>
              <a:rPr lang="pt-BR" sz="1200" dirty="0" smtClean="0"/>
              <a:t>educação  online</a:t>
            </a:r>
            <a:r>
              <a:rPr lang="pt-BR" sz="1200" b="1" dirty="0" smtClean="0"/>
              <a:t>. Caderno </a:t>
            </a:r>
            <a:r>
              <a:rPr lang="pt-BR" sz="1200" b="1" dirty="0"/>
              <a:t>Brasileiro de Ensino de Física</a:t>
            </a:r>
            <a:r>
              <a:rPr lang="pt-BR" sz="1200" dirty="0"/>
              <a:t>, v. 32, n. 1, p. 157-179, abr. 2015</a:t>
            </a:r>
            <a:r>
              <a:rPr lang="pt-BR" sz="1200" dirty="0" smtClean="0"/>
              <a:t>.</a:t>
            </a:r>
          </a:p>
          <a:p>
            <a:r>
              <a:rPr lang="pt-BR" sz="1200" dirty="0" smtClean="0"/>
              <a:t>FREITAS D. et al. O </a:t>
            </a:r>
            <a:r>
              <a:rPr lang="pt-BR" sz="1200" dirty="0"/>
              <a:t>designer instrucional </a:t>
            </a:r>
            <a:r>
              <a:rPr lang="pt-BR" sz="1200" dirty="0" smtClean="0"/>
              <a:t>como um lapidário: da lapidação do conteúdo bruto à transformação em um precioso curso: Vitória, Abr. 2010.</a:t>
            </a:r>
          </a:p>
          <a:p>
            <a:r>
              <a:rPr lang="pt-BR" sz="1200" dirty="0"/>
              <a:t>SILVA, </a:t>
            </a:r>
            <a:r>
              <a:rPr lang="pt-BR" sz="1200" dirty="0" smtClean="0"/>
              <a:t>A. </a:t>
            </a:r>
            <a:r>
              <a:rPr lang="pt-BR" sz="1200" dirty="0"/>
              <a:t>R. L.; CASTRO, </a:t>
            </a:r>
            <a:r>
              <a:rPr lang="pt-BR" sz="1200" dirty="0" smtClean="0"/>
              <a:t>L. </a:t>
            </a:r>
            <a:r>
              <a:rPr lang="pt-BR" sz="1200" dirty="0"/>
              <a:t>P. S. A relevância do design instrucional na elaboração </a:t>
            </a:r>
            <a:r>
              <a:rPr lang="pt-BR" sz="1200" dirty="0" smtClean="0"/>
              <a:t>de </a:t>
            </a:r>
            <a:r>
              <a:rPr lang="pt-BR" sz="1200" dirty="0"/>
              <a:t>material didático impresso para cursos de </a:t>
            </a:r>
            <a:r>
              <a:rPr lang="pt-BR" sz="1200" dirty="0" smtClean="0"/>
              <a:t>graduação </a:t>
            </a:r>
            <a:r>
              <a:rPr lang="pt-BR" sz="1200" dirty="0"/>
              <a:t>a </a:t>
            </a:r>
            <a:r>
              <a:rPr lang="pt-BR" sz="1200" dirty="0" smtClean="0"/>
              <a:t>distância</a:t>
            </a:r>
            <a:r>
              <a:rPr lang="pt-BR" sz="1200" b="1" dirty="0" smtClean="0"/>
              <a:t>. Revista </a:t>
            </a:r>
            <a:r>
              <a:rPr lang="pt-BR" sz="1200" b="1" dirty="0" err="1"/>
              <a:t>Intersaberes</a:t>
            </a:r>
            <a:r>
              <a:rPr lang="pt-BR" sz="1200" dirty="0"/>
              <a:t>, Curitiba, vol. 4, n. 8, p. 136-149, </a:t>
            </a:r>
            <a:r>
              <a:rPr lang="pt-BR" sz="1200" dirty="0" err="1"/>
              <a:t>jul</a:t>
            </a:r>
            <a:r>
              <a:rPr lang="pt-BR" sz="1200" dirty="0"/>
              <a:t>/dez </a:t>
            </a:r>
            <a:r>
              <a:rPr lang="pt-BR" sz="1200" dirty="0" smtClean="0"/>
              <a:t>2009.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298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dirty="0"/>
              <a:t>Design  Instrucional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4710"/>
            <a:ext cx="9905999" cy="4198513"/>
          </a:xfrm>
        </p:spPr>
        <p:txBody>
          <a:bodyPr/>
          <a:lstStyle/>
          <a:p>
            <a:pPr algn="just"/>
            <a:r>
              <a:rPr lang="pt-BR" dirty="0"/>
              <a:t>É</a:t>
            </a:r>
            <a:r>
              <a:rPr lang="pt-BR" dirty="0" smtClean="0"/>
              <a:t>  </a:t>
            </a:r>
            <a:r>
              <a:rPr lang="pt-BR" dirty="0"/>
              <a:t>o  campo  de  conhecimento  que  busca  aprimorar  o planejamento  e  a  aplicação  dos  métodos  visando  facilitar  os  processos  de  ensino </a:t>
            </a:r>
            <a:r>
              <a:rPr lang="pt-BR" dirty="0" smtClean="0"/>
              <a:t>aprendizagem (RONCARELLI et al., 2010).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Considerado um  </a:t>
            </a:r>
            <a:r>
              <a:rPr lang="pt-BR" dirty="0"/>
              <a:t>designer  de mediação,  tendo  como  principal  tarefa  auxiliar  na  produção  de  materiais  que  possam potencializar  as  relações  </a:t>
            </a:r>
            <a:r>
              <a:rPr lang="pt-BR" dirty="0" err="1"/>
              <a:t>sócio-educativas</a:t>
            </a:r>
            <a:r>
              <a:rPr lang="pt-BR" dirty="0"/>
              <a:t>  e  </a:t>
            </a:r>
            <a:r>
              <a:rPr lang="pt-BR" dirty="0" err="1"/>
              <a:t>sócio-afetivas</a:t>
            </a:r>
            <a:r>
              <a:rPr lang="pt-BR" dirty="0"/>
              <a:t>  do  ambiente  </a:t>
            </a:r>
            <a:r>
              <a:rPr lang="pt-BR" dirty="0" smtClean="0"/>
              <a:t>virtual (MALLMANN, 2008).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8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Design  Instrucional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3736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Coopera </a:t>
            </a:r>
            <a:r>
              <a:rPr lang="pt-BR" dirty="0"/>
              <a:t>com os </a:t>
            </a:r>
            <a:r>
              <a:rPr lang="pt-BR" dirty="0" smtClean="0"/>
              <a:t>professores propondo </a:t>
            </a:r>
            <a:r>
              <a:rPr lang="pt-BR" dirty="0"/>
              <a:t>estratégias didático-metodológicas </a:t>
            </a:r>
            <a:r>
              <a:rPr lang="pt-BR" dirty="0" err="1"/>
              <a:t>hipermidiáticas</a:t>
            </a:r>
            <a:r>
              <a:rPr lang="pt-BR" dirty="0"/>
              <a:t>, tanto para os Objetos  de  Aprendizagem,  quanto  para  o  Ambiente  Virtual  de  Ensino-Aprendizagem (AVEA</a:t>
            </a:r>
            <a:r>
              <a:rPr lang="pt-BR" dirty="0" smtClean="0"/>
              <a:t>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materiais normalmente contam com glossários, rodapés, mapas, rotas, roteiros, tabelas,  quadros,  links,  que  são  organizados  em  função  do  Projeto  Gráfico,  do  Projeto Político  Pedagógico,  das  orientações  do  curso,  do  público-alvo  e  principalmente  da coordenação  da  equipe  de  produção  de  materiais.</a:t>
            </a:r>
          </a:p>
        </p:txBody>
      </p:sp>
    </p:spTree>
    <p:extLst>
      <p:ext uri="{BB962C8B-B14F-4D97-AF65-F5344CB8AC3E}">
        <p14:creationId xmlns:p14="http://schemas.microsoft.com/office/powerpoint/2010/main" val="149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DESIGN INSTRUCIONAL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</a:t>
            </a:r>
            <a:r>
              <a:rPr lang="pt-BR" dirty="0" smtClean="0"/>
              <a:t>  </a:t>
            </a:r>
            <a:r>
              <a:rPr lang="pt-BR" dirty="0"/>
              <a:t>um profissional  que  conhece teorias,  tem  prática  pedagógica,  faz  uso  das  mídias  e  precisa  se  manter  atualizado  quanto  às  novas linguagens tecnológicas, estabelecendo assim relações significativas com a concepção do curso.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P</a:t>
            </a:r>
            <a:r>
              <a:rPr lang="pt-BR" dirty="0" smtClean="0"/>
              <a:t>rofissional </a:t>
            </a:r>
            <a:r>
              <a:rPr lang="pt-BR" dirty="0"/>
              <a:t>de conhecimento múltiplo em sua formação e com perfil interdisciplinar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REGULAMENTAÇÃO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profissão </a:t>
            </a:r>
            <a:r>
              <a:rPr lang="pt-BR" dirty="0"/>
              <a:t>foi </a:t>
            </a:r>
            <a:r>
              <a:rPr lang="pt-BR" dirty="0" smtClean="0"/>
              <a:t>reconhecida  </a:t>
            </a:r>
            <a:r>
              <a:rPr lang="pt-BR" dirty="0"/>
              <a:t>em  23 de janeiro de </a:t>
            </a:r>
            <a:r>
              <a:rPr lang="pt-BR" dirty="0" smtClean="0"/>
              <a:t>2009  </a:t>
            </a:r>
            <a:r>
              <a:rPr lang="pt-BR" dirty="0"/>
              <a:t>pelo  Ministério do Trabalho e Emprego (MTE) de acordo com a Norma Reguladora de número </a:t>
            </a:r>
            <a:r>
              <a:rPr lang="pt-BR" dirty="0" smtClean="0"/>
              <a:t>2394-3.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</a:t>
            </a:r>
            <a:r>
              <a:rPr lang="pt-BR" dirty="0" smtClean="0"/>
              <a:t>omeia </a:t>
            </a:r>
            <a:r>
              <a:rPr lang="pt-BR" dirty="0"/>
              <a:t>o designer instrucional como desenhista instrucional, designer educacional ou projetista instrucional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5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SEGUNDO O MTE: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0255"/>
          </a:xfrm>
        </p:spPr>
        <p:txBody>
          <a:bodyPr/>
          <a:lstStyle/>
          <a:p>
            <a:pPr algn="just"/>
            <a:r>
              <a:rPr lang="pt-BR" dirty="0" smtClean="0"/>
              <a:t>O DI é responsável  </a:t>
            </a:r>
            <a:r>
              <a:rPr lang="pt-BR" dirty="0"/>
              <a:t>por  implementar,  avaliar,  coordenar  e  planejar  o desenvolvimento de projetos educacionais tanto na modalidade presencial quanto na modalidade a </a:t>
            </a:r>
            <a:r>
              <a:rPr lang="pt-BR" dirty="0" smtClean="0"/>
              <a:t>distância</a:t>
            </a:r>
            <a:r>
              <a:rPr lang="pt-BR" dirty="0"/>
              <a:t>, aplicando metodologias e técnicas para facilitar o processo de ensino e aprendizagem de modo a facilitar o processo comunicativo entre a comunidade escolar e as associações a ela vinculadas.</a:t>
            </a:r>
          </a:p>
        </p:txBody>
      </p:sp>
    </p:spTree>
    <p:extLst>
      <p:ext uri="{BB962C8B-B14F-4D97-AF65-F5344CB8AC3E}">
        <p14:creationId xmlns:p14="http://schemas.microsoft.com/office/powerpoint/2010/main" val="40265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FUNÇÃO DO Design  </a:t>
            </a:r>
            <a:r>
              <a:rPr lang="pt-BR" dirty="0"/>
              <a:t>Instrucional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</a:t>
            </a:r>
            <a:r>
              <a:rPr lang="pt-BR" dirty="0" smtClean="0"/>
              <a:t>econhecer  </a:t>
            </a:r>
            <a:r>
              <a:rPr lang="pt-BR" dirty="0"/>
              <a:t>a  coerência  da  escrita,  a  atualização  das  referências,  propor  sugestão  de animações, de imagens, de ilustrações, enfim, trabalhar para complementar e potencializar o material tornando-o mais expressivo para a aprendizagem a distância.</a:t>
            </a:r>
          </a:p>
        </p:txBody>
      </p:sp>
    </p:spTree>
    <p:extLst>
      <p:ext uri="{BB962C8B-B14F-4D97-AF65-F5344CB8AC3E}">
        <p14:creationId xmlns:p14="http://schemas.microsoft.com/office/powerpoint/2010/main" val="42662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DESAFIOS DO DESIGN INSTRUCIONAL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4710"/>
            <a:ext cx="9905999" cy="42500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Planejar</a:t>
            </a:r>
            <a:r>
              <a:rPr lang="pt-BR" dirty="0"/>
              <a:t>,  elaborar  e  organizar  processos  de  mediação  pedagógica  que propiciem  relações  adequadas  de  aprendizagem.  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 </a:t>
            </a:r>
            <a:r>
              <a:rPr lang="pt-BR" dirty="0"/>
              <a:t>sucesso  na  aprendizagem  não  está centrado no professor,  mas, em como as situações didático-pedagógicas são apresentadas ao aluno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/>
              <a:t>C</a:t>
            </a:r>
            <a:r>
              <a:rPr lang="pt-BR" dirty="0" smtClean="0"/>
              <a:t>ompreender</a:t>
            </a:r>
            <a:r>
              <a:rPr lang="pt-BR" dirty="0"/>
              <a:t>, além dos saberes designados a sua função, as abordagens pedagógicas, seus objetivos e possíveis resultados obtidos em optar por uma ou outra. </a:t>
            </a:r>
          </a:p>
        </p:txBody>
      </p:sp>
    </p:spTree>
    <p:extLst>
      <p:ext uri="{BB962C8B-B14F-4D97-AF65-F5344CB8AC3E}">
        <p14:creationId xmlns:p14="http://schemas.microsoft.com/office/powerpoint/2010/main" val="29295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DESIGN INSTRUCIONAL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/>
              <a:t>FIXO</a:t>
            </a:r>
            <a:r>
              <a:rPr lang="pt-BR" dirty="0" smtClean="0"/>
              <a:t>:  </a:t>
            </a:r>
            <a:r>
              <a:rPr lang="pt-BR" dirty="0"/>
              <a:t>também conhecido como  modelo  tradicional, separa  as fases de  concepção  (análise,  design  e  desenvolvimento,  avaliação)  e  execução (implementação)  e  envolve  “o  planejamento  criterioso  e  a  produção  de  cada  um  dos componentes do design instrucional, antecipadamente à ação de aprendizagem</a:t>
            </a:r>
            <a:r>
              <a:rPr lang="pt-BR" dirty="0" smtClean="0"/>
              <a:t>”.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CONTEXTUALIZADO</a:t>
            </a:r>
            <a:r>
              <a:rPr lang="pt-BR" dirty="0" smtClean="0"/>
              <a:t>: </a:t>
            </a:r>
            <a:r>
              <a:rPr lang="pt-BR" dirty="0"/>
              <a:t>foge  dos  padrões  </a:t>
            </a:r>
            <a:r>
              <a:rPr lang="pt-BR" dirty="0" smtClean="0"/>
              <a:t>lineares; as </a:t>
            </a:r>
            <a:r>
              <a:rPr lang="pt-BR" dirty="0"/>
              <a:t>operações “ocorrem recursivamente ao longo de todo o processo, sem envolver nenhum grau absoluto de predição ou prescrição”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274</TotalTime>
  <Words>1269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Circuito</vt:lpstr>
      <vt:lpstr>DESIGN INSTRUCIONAL E AS PERSPECTIVAS PEDAGÓGICAS</vt:lpstr>
      <vt:lpstr> Design  Instrucional </vt:lpstr>
      <vt:lpstr>Design  Instrucional</vt:lpstr>
      <vt:lpstr>DESIGN INSTRUCIONAL</vt:lpstr>
      <vt:lpstr>REGULAMENTAÇÃO PROFISSIONAL</vt:lpstr>
      <vt:lpstr>SEGUNDO O MTE:</vt:lpstr>
      <vt:lpstr>FUNÇÃO DO Design  Instrucional</vt:lpstr>
      <vt:lpstr>DESAFIOS DO DESIGN INSTRUCIONAL</vt:lpstr>
      <vt:lpstr>TIPOS DE DESIGN INSTRUCIONAL</vt:lpstr>
      <vt:lpstr>CONSEQUÊNCIAS DA ESCOLHA</vt:lpstr>
      <vt:lpstr>DESIGN INSTRUCIONAL CONTEXTUALIZADO</vt:lpstr>
      <vt:lpstr>ESPECIFICAÇÕES DO DESIGN INSTRUCIONAL</vt:lpstr>
      <vt:lpstr>Apresentação do PowerPoint</vt:lpstr>
      <vt:lpstr>Apresentação do PowerPoint</vt:lpstr>
      <vt:lpstr>Apresentação do PowerPoint</vt:lpstr>
      <vt:lpstr>PRINCÍPIOS PEDAGÓGICOS DE DESIGN INSTRUCIONAL</vt:lpstr>
      <vt:lpstr>PRINCÍPIOS PEDAGÓGICOS DE DESIGN INSTRUCIONAL</vt:lpstr>
      <vt:lpstr>PRINCÍPIOS PEDAGÓGICOS DE DESIGN INSTRUCIONAL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INSTRUCIONAL E AS PERSPECTIVAS PEDAGÓGICAS</dc:title>
  <dc:creator>Luciana Medeiros</dc:creator>
  <cp:lastModifiedBy>Luciana Medeiros</cp:lastModifiedBy>
  <cp:revision>15</cp:revision>
  <dcterms:created xsi:type="dcterms:W3CDTF">2015-08-05T01:07:09Z</dcterms:created>
  <dcterms:modified xsi:type="dcterms:W3CDTF">2015-08-05T13:16:34Z</dcterms:modified>
</cp:coreProperties>
</file>