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719" r:id="rId2"/>
    <p:sldId id="722" r:id="rId3"/>
    <p:sldId id="724" r:id="rId4"/>
    <p:sldId id="723" r:id="rId5"/>
    <p:sldId id="725" r:id="rId6"/>
    <p:sldId id="727" r:id="rId7"/>
    <p:sldId id="729" r:id="rId8"/>
    <p:sldId id="731" r:id="rId9"/>
    <p:sldId id="732" r:id="rId10"/>
    <p:sldId id="726" r:id="rId11"/>
    <p:sldId id="733" r:id="rId12"/>
    <p:sldId id="730" r:id="rId13"/>
    <p:sldId id="734" r:id="rId14"/>
    <p:sldId id="735" r:id="rId15"/>
    <p:sldId id="736" r:id="rId16"/>
  </p:sldIdLst>
  <p:sldSz cx="9144000" cy="6858000" type="screen4x3"/>
  <p:notesSz cx="68707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00"/>
    <a:srgbClr val="990000"/>
    <a:srgbClr val="FFCCFF"/>
    <a:srgbClr val="FFCCCC"/>
    <a:srgbClr val="00FFFF"/>
    <a:srgbClr val="FF9900"/>
    <a:srgbClr val="008000"/>
    <a:srgbClr val="FF0000"/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93" autoAdjust="0"/>
    <p:restoredTop sz="96128" autoAdjust="0"/>
  </p:normalViewPr>
  <p:slideViewPr>
    <p:cSldViewPr>
      <p:cViewPr>
        <p:scale>
          <a:sx n="66" d="100"/>
          <a:sy n="66" d="100"/>
        </p:scale>
        <p:origin x="-594" y="29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84"/>
      </p:cViewPr>
      <p:guideLst>
        <p:guide orient="horz" pos="3078"/>
        <p:guide pos="216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6350" y="9353550"/>
            <a:ext cx="444500" cy="32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3E77275-0F0E-4FCB-921F-A3B058F9DF6A}" type="slidenum">
              <a:rPr lang="pt-BR" sz="1400" b="0"/>
              <a:pPr algn="r" eaLnBrk="0" hangingPunct="0">
                <a:defRPr/>
              </a:pPr>
              <a:t>‹nº›</a:t>
            </a:fld>
            <a:endParaRPr lang="pt-BR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643438"/>
            <a:ext cx="5038725" cy="439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5013"/>
            <a:ext cx="4879975" cy="3660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6350" y="9363075"/>
            <a:ext cx="44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6DF5861-E7DE-4B2D-98C3-7E430F8D67AB}" type="slidenum">
              <a:rPr lang="pt-BR" sz="1400" b="0"/>
              <a:pPr algn="r" eaLnBrk="0" hangingPunct="0">
                <a:defRPr/>
              </a:pPr>
              <a:t>‹nº›</a:t>
            </a:fld>
            <a:endParaRPr lang="pt-BR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4546" y="2130425"/>
            <a:ext cx="6243654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28926" y="3886200"/>
            <a:ext cx="484347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C9FFA-4BDA-4FD7-AC3A-35DCE3942028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83E3-C5FF-4851-9A9F-D61F5E6B7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1CBDA-92EF-4653-A92F-3AD8F4B6345B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78B6B-FC18-4C8D-8A17-1D038656AC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D9459-53B8-4B96-9895-D962B6C7DD71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17E89-4046-4D19-A184-0192EBC342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65BC0-84C2-4A0A-ABEC-5DDDDB5AEBC5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936E9-BF40-4A28-A681-5410DCE1E7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55CB-702D-466A-95FA-147F7F7C014F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E164-AE3E-485D-BD15-7046BCCF00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2" y="1600200"/>
            <a:ext cx="6686568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228F7-1224-467B-9CEB-21DC1E166B10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4B779-4C4B-4852-87CF-8FF3CF07D2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3CBEF-46DC-4D61-BF73-3D6A7FF81808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F296-7669-4484-9B2B-9609CE6AB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33179-D4EF-4771-92FD-14EEE2D80F76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99A21-4026-4CC9-94D7-01E18CFB0F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8986D-E81A-47CC-B4BC-C7D2CA1A86C6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4891-3E5E-4129-8F32-773ACDF641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F74F7-E1C4-4D16-A14B-EBDF39C7D649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8B16E-740E-48D5-9654-4721553833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5BED-3A52-4FD2-BCC1-96C50E1912FF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F80A9-59D8-43FE-8965-6B037E0DAF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77B71-8A84-4CA9-915E-D16F89353157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740CD-5130-4861-BCD8-CE16B48CA4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726B8-9033-4115-BB85-D1DB35B14F73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7327-B9C6-40BE-9D10-5BFE40BBC7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213748-C5A8-485B-8FB1-80D7A288A7C8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3BE9FC-E7F8-4FF0-B038-80CD30158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 descr="Backgraund_ufpe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571604" y="228600"/>
            <a:ext cx="7572396" cy="1615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Universidade Federal de Pernambuco</a:t>
            </a:r>
          </a:p>
          <a:p>
            <a:pPr eaLnBrk="0" hangingPunct="0">
              <a:spcBef>
                <a:spcPct val="50000"/>
              </a:spcBef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Centro de Ciências da Saúde</a:t>
            </a:r>
          </a:p>
          <a:p>
            <a:pPr eaLnBrk="0" hangingPunct="0">
              <a:spcBef>
                <a:spcPct val="50000"/>
              </a:spcBef>
            </a:pPr>
            <a:r>
              <a:rPr lang="pt-BR" sz="1800" u="sng" dirty="0">
                <a:latin typeface="Arial" pitchFamily="34" charset="0"/>
                <a:cs typeface="Arial" pitchFamily="34" charset="0"/>
              </a:rPr>
              <a:t>Pós-Graduação em Saúde da Criança  e do Adolescente (PPGSCA</a:t>
            </a:r>
            <a:r>
              <a:rPr lang="pt-BR" sz="18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Disciplina: Tecnologia da Informação em Educação e Saúde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08175" y="5229225"/>
            <a:ext cx="7058025" cy="20774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Doutoranda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:  Maria Lúcia Neto de Menezes</a:t>
            </a:r>
          </a:p>
          <a:p>
            <a:pPr algn="ctr" eaLnBrk="0" hangingPunct="0">
              <a:spcBef>
                <a:spcPct val="50000"/>
              </a:spcBef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Recife, 2015</a:t>
            </a:r>
            <a:r>
              <a:rPr lang="pt-B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0" dirty="0" smtClean="0">
                <a:latin typeface="Arial" pitchFamily="34" charset="0"/>
                <a:cs typeface="Arial" pitchFamily="34" charset="0"/>
              </a:rPr>
              <a:t>                 </a:t>
            </a:r>
            <a:endParaRPr lang="pt-BR" sz="2800" b="0" dirty="0">
              <a:latin typeface="Arial" pitchFamily="34" charset="0"/>
              <a:cs typeface="Arial" pitchFamily="34" charset="0"/>
            </a:endParaRPr>
          </a:p>
          <a:p>
            <a:pPr algn="r" eaLnBrk="0" hangingPunct="0">
              <a:spcBef>
                <a:spcPct val="50000"/>
              </a:spcBef>
            </a:pPr>
            <a:endParaRPr lang="pt-BR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547813" y="2276475"/>
            <a:ext cx="7596187" cy="0"/>
          </a:xfrm>
          <a:prstGeom prst="line">
            <a:avLst/>
          </a:prstGeom>
          <a:noFill/>
          <a:ln w="76200" cmpd="tri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547813" y="4724400"/>
            <a:ext cx="7596187" cy="0"/>
          </a:xfrm>
          <a:prstGeom prst="line">
            <a:avLst/>
          </a:prstGeom>
          <a:noFill/>
          <a:ln w="76200" cmpd="tri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44932" y="2915663"/>
            <a:ext cx="4713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Objetivos Instrucionais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Taxonomia de Bloom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2º Domínio: Afetivo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00232" y="915399"/>
            <a:ext cx="71438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Relacionado a sentimentos  e posturas. Envolve categorias ligadas ao desenvolvimento da área emocional e afetiva, que incluem: comportamento, atitude, responsabilidade, respeito, emoção e valores.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33692"/>
            <a:ext cx="5604612" cy="323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2º Domínio: Afetivo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00232" y="915399"/>
            <a:ext cx="71438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Verbos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309" y="1357298"/>
            <a:ext cx="745528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0085" y="1357298"/>
            <a:ext cx="748107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428736"/>
            <a:ext cx="720089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8770" y="1890713"/>
            <a:ext cx="7563824" cy="375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2590" y="1701819"/>
            <a:ext cx="7420004" cy="401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º Domínio: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Psico-motor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00232" y="1022978"/>
            <a:ext cx="714380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Relacionado a habilidades físicas específicas. Incluem ideias ligadas a reflexos, percepção, movimentos aperfeiçoados e comunicação não verbal.</a:t>
            </a: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As subcategorias são: imitação, manipulação, articulação e naturalização.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173513"/>
            <a:ext cx="3133119" cy="332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6004" y="3286124"/>
            <a:ext cx="7578380" cy="289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366964"/>
            <a:ext cx="7394704" cy="384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º Domínio: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Psico-motor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7" y="983533"/>
            <a:ext cx="6357981" cy="377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337" y="1428736"/>
            <a:ext cx="762369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8836" y="2428876"/>
            <a:ext cx="6686568" cy="1143000"/>
          </a:xfrm>
        </p:spPr>
        <p:txBody>
          <a:bodyPr/>
          <a:lstStyle/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Referências</a:t>
            </a:r>
            <a:br>
              <a:rPr lang="pt-BR" sz="3600" b="1" dirty="0" smtClean="0">
                <a:latin typeface="Arial" pitchFamily="34" charset="0"/>
                <a:cs typeface="Arial" pitchFamily="34" charset="0"/>
              </a:rPr>
            </a:br>
            <a:r>
              <a:rPr lang="pt-BR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BLOOM,  B. S. Taxonomy of Educational Objectives: The Classification of Educational Goals; pp. 201-207; (Ed.) David McKay Company, Inc. 1956.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FERRAZ, A.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P.C.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M.; BELHOT,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R.V.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Taxonomia de Bloom: revisão teórica e apresentação das adequações do instrumento para definição de objetivos instrucionais.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Gest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Prod., São Carlos, v. 17, n. 2, p. 421-431, 2010.</a:t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LOMENA, M. Benjamin Bloom. Disponível em: &lt;http://www.everything2.com/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index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node_id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=143987&gt;. Acesso em: 28 julho 2015.</a:t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 </a:t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WIKIPEDIA. Taxonomia dos objetivos educacionais. 2015. Disponível em:http://pt.wikipedia.org/wiki/Taxonomia_dos_objetivos_educacionais. </a:t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dirty="0" smtClean="0">
                <a:latin typeface="Arial" pitchFamily="34" charset="0"/>
                <a:cs typeface="Arial" pitchFamily="34" charset="0"/>
              </a:rPr>
              <a:t>Acesso em: 30 julho 2015.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7086600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endParaRPr lang="pt-BR" u="sng">
              <a:latin typeface="Arial" charset="0"/>
            </a:endParaRPr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1763713" y="1196975"/>
            <a:ext cx="709295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Font typeface="Wingdings" pitchFamily="2" charset="2"/>
              <a:buNone/>
            </a:pPr>
            <a:endParaRPr lang="pt-BR" sz="2400"/>
          </a:p>
          <a:p>
            <a:pPr eaLnBrk="0" hangingPunct="0">
              <a:buFont typeface="Wingdings" pitchFamily="2" charset="2"/>
              <a:buNone/>
            </a:pPr>
            <a:endParaRPr lang="pt-BR"/>
          </a:p>
          <a:p>
            <a:pPr eaLnBrk="0" hangingPunct="0">
              <a:buFont typeface="Wingdings" pitchFamily="2" charset="2"/>
              <a:buChar char="§"/>
            </a:pPr>
            <a:endParaRPr lang="pt-BR"/>
          </a:p>
          <a:p>
            <a:pPr eaLnBrk="0" hangingPunct="0">
              <a:buFont typeface="Wingdings" pitchFamily="2" charset="2"/>
              <a:buNone/>
            </a:pPr>
            <a:endParaRPr lang="pt-BR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1547813" y="981075"/>
            <a:ext cx="7596187" cy="0"/>
          </a:xfrm>
          <a:prstGeom prst="line">
            <a:avLst/>
          </a:prstGeom>
          <a:noFill/>
          <a:ln w="76200" cmpd="tri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71414"/>
            <a:ext cx="8072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>
                <a:latin typeface="Arial" pitchFamily="34" charset="0"/>
                <a:cs typeface="Arial" pitchFamily="34" charset="0"/>
              </a:rPr>
              <a:t>Objetivos Instrucionais na prática pedagógica:</a:t>
            </a:r>
          </a:p>
          <a:p>
            <a:pPr algn="ctr"/>
            <a:r>
              <a:rPr lang="pt-BR" sz="2600" dirty="0" smtClean="0">
                <a:latin typeface="Arial" pitchFamily="34" charset="0"/>
                <a:cs typeface="Arial" pitchFamily="34" charset="0"/>
              </a:rPr>
              <a:t>POR QUE??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28860" y="1071546"/>
            <a:ext cx="549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Planejamento Didático - Pedagógico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554554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9" name="Seta para baixo 8"/>
          <p:cNvSpPr/>
          <p:nvPr/>
        </p:nvSpPr>
        <p:spPr>
          <a:xfrm>
            <a:off x="5286380" y="1500174"/>
            <a:ext cx="28575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571635" y="2538707"/>
            <a:ext cx="7500959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Estruturar de forma consciente o processo educacional de modo a oportunizar mudanças de pensamento, ações e condutas.</a:t>
            </a:r>
          </a:p>
          <a:p>
            <a:pPr algn="ctr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1400" dirty="0" smtClean="0">
                <a:latin typeface="Arial" pitchFamily="34" charset="0"/>
                <a:cs typeface="Arial" pitchFamily="34" charset="0"/>
              </a:rPr>
              <a:t>( FERRAZ; BELHOT, 2010)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43174" y="5110475"/>
            <a:ext cx="549862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Definição de Objetivos Instrucionais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5286380" y="4071942"/>
            <a:ext cx="28575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7086600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endParaRPr lang="pt-BR" u="sng">
              <a:latin typeface="Arial" charset="0"/>
            </a:endParaRPr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1763713" y="1196975"/>
            <a:ext cx="709295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Font typeface="Wingdings" pitchFamily="2" charset="2"/>
              <a:buNone/>
            </a:pPr>
            <a:endParaRPr lang="pt-BR" sz="2400"/>
          </a:p>
          <a:p>
            <a:pPr eaLnBrk="0" hangingPunct="0">
              <a:buFont typeface="Wingdings" pitchFamily="2" charset="2"/>
              <a:buNone/>
            </a:pPr>
            <a:endParaRPr lang="pt-BR"/>
          </a:p>
          <a:p>
            <a:pPr eaLnBrk="0" hangingPunct="0">
              <a:buFont typeface="Wingdings" pitchFamily="2" charset="2"/>
              <a:buChar char="§"/>
            </a:pPr>
            <a:endParaRPr lang="pt-BR"/>
          </a:p>
          <a:p>
            <a:pPr eaLnBrk="0" hangingPunct="0">
              <a:buFont typeface="Wingdings" pitchFamily="2" charset="2"/>
              <a:buNone/>
            </a:pPr>
            <a:endParaRPr lang="pt-BR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1547813" y="981075"/>
            <a:ext cx="7596187" cy="0"/>
          </a:xfrm>
          <a:prstGeom prst="line">
            <a:avLst/>
          </a:prstGeom>
          <a:noFill/>
          <a:ln w="76200" cmpd="tri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71414"/>
            <a:ext cx="80724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>
                <a:latin typeface="Arial" pitchFamily="34" charset="0"/>
                <a:cs typeface="Arial" pitchFamily="34" charset="0"/>
              </a:rPr>
              <a:t>O que são os objetivos Instrucionais?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554554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1" name="CaixaDeTexto 10"/>
          <p:cNvSpPr txBox="1"/>
          <p:nvPr/>
        </p:nvSpPr>
        <p:spPr>
          <a:xfrm>
            <a:off x="1571635" y="1588551"/>
            <a:ext cx="7500959" cy="45550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Descrição clara sobre o desempenho e a competência que os educadores gostariam que seus educandos demonstrassem antes de serem considerados conhecedores de determinados assuntos. Os objetivos instrucionais estão diretamente relacionados ao conteúdo e à forma como ele será trabalhado.</a:t>
            </a:r>
          </a:p>
          <a:p>
            <a:pPr algn="ctr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1400" dirty="0" smtClean="0">
                <a:latin typeface="Arial" pitchFamily="34" charset="0"/>
                <a:cs typeface="Arial" pitchFamily="34" charset="0"/>
              </a:rPr>
              <a:t>( FERRAZ; BELHOT, 2010)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8836" y="142852"/>
            <a:ext cx="6686568" cy="1143000"/>
          </a:xfrm>
        </p:spPr>
        <p:txBody>
          <a:bodyPr/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Objetivos Instrucionais – para que servem?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500562" y="2443162"/>
            <a:ext cx="2428892" cy="10572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latin typeface="Arial" pitchFamily="34" charset="0"/>
                <a:cs typeface="Arial" pitchFamily="34" charset="0"/>
              </a:rPr>
              <a:t>Objetivos Instrucionais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ector em curva 7"/>
          <p:cNvCxnSpPr/>
          <p:nvPr/>
        </p:nvCxnSpPr>
        <p:spPr>
          <a:xfrm rot="10800000">
            <a:off x="4143372" y="1928802"/>
            <a:ext cx="927206" cy="669194"/>
          </a:xfrm>
          <a:prstGeom prst="curvedConnector3">
            <a:avLst>
              <a:gd name="adj1" fmla="val 50000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928794" y="1071546"/>
            <a:ext cx="2286016" cy="1143008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latin typeface="Arial" pitchFamily="34" charset="0"/>
                <a:cs typeface="Arial" pitchFamily="34" charset="0"/>
              </a:rPr>
              <a:t>Declarar expectativas do educador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Forma 11"/>
          <p:cNvCxnSpPr/>
          <p:nvPr/>
        </p:nvCxnSpPr>
        <p:spPr>
          <a:xfrm rot="5400000" flipH="1" flipV="1">
            <a:off x="5822166" y="1893084"/>
            <a:ext cx="642941" cy="571504"/>
          </a:xfrm>
          <a:prstGeom prst="curvedConnector3">
            <a:avLst>
              <a:gd name="adj1" fmla="val 50000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357950" y="1000108"/>
            <a:ext cx="2643206" cy="13573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latin typeface="Arial" pitchFamily="34" charset="0"/>
                <a:cs typeface="Arial" pitchFamily="34" charset="0"/>
              </a:rPr>
              <a:t>Discente conhecer aquilo que esperam  dele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em curva 14"/>
          <p:cNvCxnSpPr/>
          <p:nvPr/>
        </p:nvCxnSpPr>
        <p:spPr>
          <a:xfrm rot="5400000">
            <a:off x="4357686" y="3357562"/>
            <a:ext cx="642942" cy="642942"/>
          </a:xfrm>
          <a:prstGeom prst="curvedConnector3">
            <a:avLst>
              <a:gd name="adj1" fmla="val 50000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643042" y="3929066"/>
            <a:ext cx="3786214" cy="20717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Definir procedimentos, estratégias, métodos, conteúdos e instrumentos de avaliação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onector em curva 21"/>
          <p:cNvCxnSpPr>
            <a:stCxn id="6" idx="5"/>
            <a:endCxn id="23" idx="0"/>
          </p:cNvCxnSpPr>
          <p:nvPr/>
        </p:nvCxnSpPr>
        <p:spPr>
          <a:xfrm rot="16200000" flipH="1">
            <a:off x="6567028" y="3352326"/>
            <a:ext cx="797776" cy="784331"/>
          </a:xfrm>
          <a:prstGeom prst="curvedConnector3">
            <a:avLst>
              <a:gd name="adj1" fmla="val 50000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6072198" y="4143380"/>
            <a:ext cx="2571768" cy="12858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latin typeface="Arial" pitchFamily="34" charset="0"/>
                <a:cs typeface="Arial" pitchFamily="34" charset="0"/>
              </a:rPr>
              <a:t>Contribuir para aprendizagem duradoura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143108" y="647880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400" dirty="0" smtClean="0">
                <a:latin typeface="Arial" pitchFamily="34" charset="0"/>
                <a:cs typeface="Arial" pitchFamily="34" charset="0"/>
              </a:rPr>
              <a:t>( MAGER,1984)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3" grpId="0" animBg="1"/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z="2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i.ytimg.com/vi/mZIR-jNFmJI/hqdefault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 bwMode="auto">
          <a:xfrm>
            <a:off x="1500166" y="1"/>
            <a:ext cx="7572396" cy="58935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2428860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Taxonomia / Círculo de Bloom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0528" y="1142984"/>
            <a:ext cx="639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1948 </a:t>
            </a:r>
            <a:r>
              <a:rPr lang="pt-B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Associação Americana  Psicologia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eta para baixo 7"/>
          <p:cNvSpPr/>
          <p:nvPr/>
        </p:nvSpPr>
        <p:spPr>
          <a:xfrm>
            <a:off x="4929190" y="1571612"/>
            <a:ext cx="285752" cy="642942"/>
          </a:xfrm>
          <a:prstGeom prst="downArrow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88382" y="2357430"/>
            <a:ext cx="6612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Categorização dos objetivos dos processos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educacionais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5000628" y="3214686"/>
            <a:ext cx="285752" cy="642942"/>
          </a:xfrm>
          <a:prstGeom prst="downArrow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746830" y="3955325"/>
            <a:ext cx="6968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Equipe liderada por Benjamin S. Bloom – 1956</a:t>
            </a:r>
          </a:p>
          <a:p>
            <a:pPr algn="ctr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CATEGORIZAÇÃO DOS OBJETIVOS EM 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TRÊS DOMÍNIOS:</a:t>
            </a:r>
          </a:p>
          <a:p>
            <a:pPr algn="ctr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Cognitivo       Afetivo       Psicomotor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blo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93" y="1323985"/>
            <a:ext cx="4176713" cy="34623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2428860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Taxonomia / Círculo de Bloom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14480" y="1029472"/>
            <a:ext cx="726032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Instrumento para auxiliar a identificação e 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declaração dos objetivos, 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visando facilitar o planejamento do processo de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 ensino e aprendizagem.</a:t>
            </a:r>
          </a:p>
          <a:p>
            <a:pPr algn="ctr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1600" dirty="0" smtClean="0">
                <a:latin typeface="Arial" pitchFamily="34" charset="0"/>
                <a:cs typeface="Arial" pitchFamily="34" charset="0"/>
              </a:rPr>
              <a:t>(LOMENA, 2006 )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28728" y="2071678"/>
            <a:ext cx="777648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Domínios hierarquizados: níveis de complexidade 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e abstração;</a:t>
            </a:r>
          </a:p>
          <a:p>
            <a:pPr algn="ctr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Domínios cumulativos;</a:t>
            </a:r>
          </a:p>
          <a:p>
            <a:pPr algn="ctr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Padronização da categorização dos objetivos </a:t>
            </a:r>
          </a:p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instrucionais no meio acadêmico;</a:t>
            </a:r>
          </a:p>
          <a:p>
            <a:pPr algn="ctr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Elaborada em 1956 – revisada em 2001 por</a:t>
            </a:r>
          </a:p>
          <a:p>
            <a:pPr algn="ctr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Krathwohl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227" y="2809878"/>
            <a:ext cx="4033855" cy="28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1º Domínio: Cognitivo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85918" y="915399"/>
            <a:ext cx="71438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As habilidades no domínio cognitivo tratam de conhecimento, compreensão e o pensar sobre um problema ou fato específico, </a:t>
            </a: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latin typeface="Arial" pitchFamily="34" charset="0"/>
                <a:cs typeface="Arial" pitchFamily="34" charset="0"/>
              </a:rPr>
              <a:t>Procedimentos padrões e conceitos que estimulam o desenvolvimento intelectual.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57554" y="5572140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1ª categorização – Bloom 1956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828066"/>
            <a:ext cx="4786346" cy="338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9" name="CaixaDeTexto 8"/>
          <p:cNvSpPr txBox="1"/>
          <p:nvPr/>
        </p:nvSpPr>
        <p:spPr>
          <a:xfrm>
            <a:off x="2357422" y="6315038"/>
            <a:ext cx="641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ª categorização – Bloom 1956 – Revisada em 2001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1º Domínio: Cognitivo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28670"/>
            <a:ext cx="73723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0" name="CaixaDeTexto 9"/>
          <p:cNvSpPr txBox="1"/>
          <p:nvPr/>
        </p:nvSpPr>
        <p:spPr>
          <a:xfrm>
            <a:off x="1643042" y="2000240"/>
            <a:ext cx="7199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Objetivos: reconhecer, reproduzir, escrever, listar, rotular,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Nomear, definir, etc.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000372"/>
            <a:ext cx="71818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43042" y="3714752"/>
            <a:ext cx="7210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Objetivos: interpretar, exemplificar, classificar, comparar,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Explicar, descrever, ilustrar, etc.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643446"/>
            <a:ext cx="728667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4" name="CaixaDeTexto 13"/>
          <p:cNvSpPr txBox="1"/>
          <p:nvPr/>
        </p:nvSpPr>
        <p:spPr>
          <a:xfrm>
            <a:off x="1643042" y="5500702"/>
            <a:ext cx="7426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Objetivos: executar, implementar, usar, computar, resolver,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aplicar, construir, etc. 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  <p:bldP spid="12" grpId="0"/>
      <p:bldP spid="12" grpId="1"/>
      <p:bldP spid="14" grpId="0"/>
      <p:bldP spid="14" grpId="1"/>
      <p:bldP spid="1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285728"/>
            <a:ext cx="605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1º Domínio: Cognitivo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267" y="947726"/>
            <a:ext cx="6886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" name="CaixaDeTexto 6"/>
          <p:cNvSpPr txBox="1"/>
          <p:nvPr/>
        </p:nvSpPr>
        <p:spPr>
          <a:xfrm>
            <a:off x="1928794" y="1857364"/>
            <a:ext cx="672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Objetivos: diferenciar, organizar, atribuir, categorizar,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comparar,  separar, contrastar, etc.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0706" y="2457449"/>
            <a:ext cx="7410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8" name="CaixaDeTexto 7"/>
          <p:cNvSpPr txBox="1"/>
          <p:nvPr/>
        </p:nvSpPr>
        <p:spPr>
          <a:xfrm>
            <a:off x="1857356" y="3286124"/>
            <a:ext cx="7309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Objetivos: checar, criticar, julgar, recomendar,  avaliar, etc.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195646"/>
            <a:ext cx="7496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0" name="CaixaDeTexto 9"/>
          <p:cNvSpPr txBox="1"/>
          <p:nvPr/>
        </p:nvSpPr>
        <p:spPr>
          <a:xfrm>
            <a:off x="1987857" y="4786322"/>
            <a:ext cx="7054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Objetivos:  planejar, produzir, generalizar, criar, inventar,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Desenvolver, etc.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8" grpId="0"/>
      <p:bldP spid="8" grpId="1"/>
      <p:bldP spid="8" grpId="2"/>
      <p:bldP spid="8" grpId="3"/>
      <p:bldP spid="10" grpId="0"/>
      <p:bldP spid="10" grpId="1"/>
      <p:bldP spid="10" grpId="2"/>
    </p:bldLst>
  </p:timing>
</p:sld>
</file>

<file path=ppt/theme/theme1.xml><?xml version="1.0" encoding="utf-8"?>
<a:theme xmlns:a="http://schemas.openxmlformats.org/drawingml/2006/main" name="UFP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UFPE</Template>
  <TotalTime>15732</TotalTime>
  <Pages>33</Pages>
  <Words>505</Words>
  <Application>Microsoft Office PowerPoint</Application>
  <PresentationFormat>Apresentação na tela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UFPE</vt:lpstr>
      <vt:lpstr>Slide 1</vt:lpstr>
      <vt:lpstr>Slide 2</vt:lpstr>
      <vt:lpstr>Slide 3</vt:lpstr>
      <vt:lpstr>Objetivos Instrucionais – para que servem?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Referências   BLOOM,  B. S. Taxonomy of Educational Objectives: The Classification of Educational Goals; pp. 201-207; (Ed.) David McKay Company, Inc. 1956.     FERRAZ, A. P.C. M.; BELHOT, R.V. Taxonomia de Bloom: revisão teórica e apresentação das adequações do instrumento para definição de objetivos instrucionais. Gest. Prod., São Carlos, v. 17, n. 2, p. 421-431, 2010.   LOMENA, M. Benjamin Bloom. Disponível em: &lt;http://www.everything2.com/ index.pl?node_id=143987&gt;. Acesso em: 28 julho 2015.   WIKIPEDIA. Taxonomia dos objetivos educacionais. 2015. Disponível em:http://pt.wikipedia.org/wiki/Taxonomia_dos_objetivos_educacionais.  Acesso em: 30 julho 2015.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aldin</dc:title>
  <dc:creator>Microsoft Corporation</dc:creator>
  <cp:lastModifiedBy>maria tatyane</cp:lastModifiedBy>
  <cp:revision>1660</cp:revision>
  <cp:lastPrinted>2003-03-22T13:23:20Z</cp:lastPrinted>
  <dcterms:created xsi:type="dcterms:W3CDTF">1996-03-25T20:56:28Z</dcterms:created>
  <dcterms:modified xsi:type="dcterms:W3CDTF">2015-08-05T15:26:56Z</dcterms:modified>
</cp:coreProperties>
</file>