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719" r:id="rId2"/>
    <p:sldId id="735" r:id="rId3"/>
    <p:sldId id="721" r:id="rId4"/>
    <p:sldId id="722" r:id="rId5"/>
    <p:sldId id="723" r:id="rId6"/>
    <p:sldId id="738" r:id="rId7"/>
    <p:sldId id="739" r:id="rId8"/>
    <p:sldId id="746" r:id="rId9"/>
    <p:sldId id="755" r:id="rId10"/>
    <p:sldId id="756" r:id="rId11"/>
    <p:sldId id="741" r:id="rId12"/>
    <p:sldId id="742" r:id="rId13"/>
    <p:sldId id="752" r:id="rId14"/>
    <p:sldId id="753" r:id="rId15"/>
    <p:sldId id="754" r:id="rId16"/>
    <p:sldId id="748" r:id="rId17"/>
    <p:sldId id="743" r:id="rId18"/>
    <p:sldId id="757" r:id="rId19"/>
    <p:sldId id="759" r:id="rId20"/>
    <p:sldId id="758" r:id="rId21"/>
    <p:sldId id="745" r:id="rId22"/>
  </p:sldIdLst>
  <p:sldSz cx="9144000" cy="6858000" type="screen4x3"/>
  <p:notesSz cx="68707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00"/>
    <a:srgbClr val="990000"/>
    <a:srgbClr val="FFCCCC"/>
    <a:srgbClr val="FFCCFF"/>
    <a:srgbClr val="00FF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128" autoAdjust="0"/>
  </p:normalViewPr>
  <p:slideViewPr>
    <p:cSldViewPr>
      <p:cViewPr varScale="1">
        <p:scale>
          <a:sx n="72" d="100"/>
          <a:sy n="72" d="100"/>
        </p:scale>
        <p:origin x="1266" y="5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12" y="-84"/>
      </p:cViewPr>
      <p:guideLst>
        <p:guide orient="horz" pos="3078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6.xml"/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Instrumentos de Avaliação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 w="19050">
              <a:solidFill>
                <a:schemeClr val="lt1"/>
              </a:solidFill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Plan1!$A$2:$A$7</c:f>
              <c:strCache>
                <c:ptCount val="6"/>
                <c:pt idx="0">
                  <c:v>Fórum de discussão</c:v>
                </c:pt>
                <c:pt idx="1">
                  <c:v>Produção de textos diversos</c:v>
                </c:pt>
                <c:pt idx="2">
                  <c:v>Prova com supervisão</c:v>
                </c:pt>
                <c:pt idx="3">
                  <c:v>Lista de exercícios</c:v>
                </c:pt>
                <c:pt idx="4">
                  <c:v>Chats</c:v>
                </c:pt>
                <c:pt idx="5">
                  <c:v>Wiki, Blogs, glossários, webquest</c:v>
                </c:pt>
              </c:strCache>
            </c:strRef>
          </c:cat>
          <c:val>
            <c:numRef>
              <c:f>Plan1!$B$2:$B$7</c:f>
              <c:numCache>
                <c:formatCode>0%</c:formatCode>
                <c:ptCount val="6"/>
                <c:pt idx="0">
                  <c:v>0.9</c:v>
                </c:pt>
                <c:pt idx="1">
                  <c:v>0.74</c:v>
                </c:pt>
                <c:pt idx="2">
                  <c:v>0.66</c:v>
                </c:pt>
                <c:pt idx="3">
                  <c:v>0.59</c:v>
                </c:pt>
                <c:pt idx="4">
                  <c:v>0.45</c:v>
                </c:pt>
                <c:pt idx="5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77245920"/>
        <c:axId val="-777245376"/>
      </c:barChart>
      <c:catAx>
        <c:axId val="-777245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777245376"/>
        <c:crosses val="autoZero"/>
        <c:auto val="1"/>
        <c:lblAlgn val="ctr"/>
        <c:lblOffset val="100"/>
        <c:noMultiLvlLbl val="0"/>
      </c:catAx>
      <c:valAx>
        <c:axId val="-77724537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77724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6350" y="9353550"/>
            <a:ext cx="444500" cy="322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63A9DBAB-9206-410C-9709-0D93D4ACCCFA}" type="slidenum">
              <a:rPr lang="pt-BR" sz="1400" b="0"/>
              <a:pPr algn="r" eaLnBrk="0" hangingPunct="0">
                <a:defRPr/>
              </a:pPr>
              <a:t>‹nº›</a:t>
            </a:fld>
            <a:endParaRPr lang="pt-BR" sz="1400" b="0"/>
          </a:p>
        </p:txBody>
      </p:sp>
    </p:spTree>
    <p:extLst>
      <p:ext uri="{BB962C8B-B14F-4D97-AF65-F5344CB8AC3E}">
        <p14:creationId xmlns:p14="http://schemas.microsoft.com/office/powerpoint/2010/main" val="3771001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643438"/>
            <a:ext cx="5038725" cy="4397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35013"/>
            <a:ext cx="4879975" cy="3660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6350" y="9363075"/>
            <a:ext cx="4445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61E1B277-10FD-4784-94A4-380C035F5646}" type="slidenum">
              <a:rPr lang="pt-BR" sz="1400" b="0"/>
              <a:pPr algn="r" eaLnBrk="0" hangingPunct="0">
                <a:defRPr/>
              </a:pPr>
              <a:t>‹nº›</a:t>
            </a:fld>
            <a:endParaRPr lang="pt-BR" sz="1400" b="0"/>
          </a:p>
        </p:txBody>
      </p:sp>
    </p:spTree>
    <p:extLst>
      <p:ext uri="{BB962C8B-B14F-4D97-AF65-F5344CB8AC3E}">
        <p14:creationId xmlns:p14="http://schemas.microsoft.com/office/powerpoint/2010/main" val="3239098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06703CE6-22A4-48F5-95A8-9882F642F9DE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9760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C33AF6D3-4C88-4AE4-B7A8-FC4AB92E810C}" type="slidenum">
              <a:rPr lang="pt-BR" altLang="pt-BR"/>
              <a:pPr/>
              <a:t>16</a:t>
            </a:fld>
            <a:endParaRPr lang="pt-BR" altLang="pt-BR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3174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14546" y="2130425"/>
            <a:ext cx="6243654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28926" y="3886200"/>
            <a:ext cx="484347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CDA17-2BC9-4930-B453-BB7E227D26A1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9438B-AF8C-40BF-9A6A-DF37714907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21BE9-F4F3-4853-A702-9439CF5AC914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138EB-8A10-4030-A5EA-52A0A66FD8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2E121-E524-46B8-9090-97E4FAECFB3C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55A74-7D80-4648-92A4-6E59F8D913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E467E-4304-4420-8429-3FA0BF199EA5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8CB37-09CF-4B8C-8337-C4BEB8E30D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1A975-FB17-4C37-B18E-BB72378F107E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14F15-495C-4A22-A335-B4D862A644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0232" y="274638"/>
            <a:ext cx="6686568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0232" y="1600200"/>
            <a:ext cx="6686568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3EF78-BF0E-4E9E-9E9B-20944D52E01B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76FCB-83C2-4D38-815B-BEF1BD74E1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BB0F1-8143-4B88-BD90-CE07398A97C5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220E-3BD1-42C3-A0BA-7C13515C08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3B7B2-B6EA-41BE-A24F-DE16C085B061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9AB97-F945-418F-9697-6D230176E8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36158-E5C6-4797-A392-2A003A2B172D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9580E-C510-4F7F-BA29-F69E4C5026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46C7D-1358-4A25-A35C-DB6D1C3BF785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8A0F-A491-4A8A-8875-E148D23CD5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F5B7C-D08E-418A-B7AD-8A4464644509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1BEF2-81FB-4D03-B1C3-87778B0CD6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2A1B6-D949-4E24-B1D4-8DB973873381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8B890-4B98-4E8A-BE6C-18EF7C79B9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3C260-E636-426F-9B24-57519424E8CA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FE7B0-C463-45A6-B90C-548D6859A6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fontAlgn="auto" hangingPunct="0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C8A198-C66B-46A5-B5A7-29AAFEF550FA}" type="datetimeFigureOut">
              <a:rPr lang="pt-BR"/>
              <a:pPr>
                <a:defRPr/>
              </a:pPr>
              <a:t>05/08/2015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0E1474-9E28-4584-B1AC-96B754A2F9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 descr="Backgraund_ufpe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blinds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ed.org.br/arquivos/Avaliacao_na_EaD_Enilton_Rocha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828800" y="228600"/>
            <a:ext cx="7086600" cy="15942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2400" dirty="0">
                <a:latin typeface="+mn-lt"/>
              </a:rPr>
              <a:t>Universidade Federal de Pernambuco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2400" dirty="0">
                <a:latin typeface="+mn-lt"/>
              </a:rPr>
              <a:t>Centro de Ciências da Saúde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2000" u="sng" dirty="0">
                <a:latin typeface="+mn-lt"/>
              </a:rPr>
              <a:t>Pós-Graduação em Saúde da Criança  e do Adolescente (PPGSCA</a:t>
            </a:r>
            <a:r>
              <a:rPr lang="pt-BR" sz="2000" u="sng" dirty="0" smtClean="0">
                <a:latin typeface="+mn-lt"/>
              </a:rPr>
              <a:t>)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2000" u="sng" dirty="0" smtClean="0">
                <a:latin typeface="+mn-lt"/>
              </a:rPr>
              <a:t>Tecnologia da Informação em Educação </a:t>
            </a:r>
            <a:r>
              <a:rPr lang="pt-BR" sz="2000" u="sng" smtClean="0">
                <a:latin typeface="+mn-lt"/>
              </a:rPr>
              <a:t>e Saúde</a:t>
            </a:r>
            <a:endParaRPr lang="pt-BR" sz="2000" u="sng" dirty="0">
              <a:latin typeface="+mn-lt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371600" y="4929188"/>
            <a:ext cx="705802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pt-BR" sz="2400" dirty="0" smtClean="0">
                <a:latin typeface="+mn-lt"/>
              </a:rPr>
              <a:t>Discente</a:t>
            </a:r>
            <a:r>
              <a:rPr lang="pt-BR" sz="2400" b="0" dirty="0" smtClean="0">
                <a:latin typeface="+mn-lt"/>
              </a:rPr>
              <a:t>: Virgínia Menezes Coutinho</a:t>
            </a:r>
            <a:endParaRPr lang="pt-BR" sz="2400" b="0" dirty="0">
              <a:latin typeface="+mn-lt"/>
            </a:endParaRPr>
          </a:p>
        </p:txBody>
      </p:sp>
      <p:sp>
        <p:nvSpPr>
          <p:cNvPr id="2" name="Line 5"/>
          <p:cNvSpPr>
            <a:spLocks noChangeShapeType="1"/>
          </p:cNvSpPr>
          <p:nvPr/>
        </p:nvSpPr>
        <p:spPr bwMode="auto">
          <a:xfrm>
            <a:off x="1547813" y="2276475"/>
            <a:ext cx="7596187" cy="0"/>
          </a:xfrm>
          <a:prstGeom prst="line">
            <a:avLst/>
          </a:prstGeom>
          <a:noFill/>
          <a:ln w="76200" cmpd="tri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3" name="Line 6"/>
          <p:cNvSpPr>
            <a:spLocks noChangeShapeType="1"/>
          </p:cNvSpPr>
          <p:nvPr/>
        </p:nvSpPr>
        <p:spPr bwMode="auto">
          <a:xfrm>
            <a:off x="1547813" y="4724400"/>
            <a:ext cx="7596187" cy="0"/>
          </a:xfrm>
          <a:prstGeom prst="line">
            <a:avLst/>
          </a:prstGeom>
          <a:noFill/>
          <a:ln w="76200" cmpd="tri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054" name="Grupo 7"/>
          <p:cNvGrpSpPr>
            <a:grpSpLocks/>
          </p:cNvGrpSpPr>
          <p:nvPr/>
        </p:nvGrpSpPr>
        <p:grpSpPr bwMode="auto">
          <a:xfrm>
            <a:off x="1614488" y="2428875"/>
            <a:ext cx="7358062" cy="2071688"/>
            <a:chOff x="1571604" y="2428868"/>
            <a:chExt cx="7358114" cy="2071702"/>
          </a:xfrm>
        </p:grpSpPr>
        <p:sp>
          <p:nvSpPr>
            <p:cNvPr id="7" name="Retângulo 6"/>
            <p:cNvSpPr/>
            <p:nvPr/>
          </p:nvSpPr>
          <p:spPr>
            <a:xfrm>
              <a:off x="1643042" y="2428868"/>
              <a:ext cx="7286676" cy="2071702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571604" y="2603494"/>
              <a:ext cx="7358114" cy="12003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3600" dirty="0">
                  <a:solidFill>
                    <a:schemeClr val="bg1"/>
                  </a:solidFill>
                </a:rPr>
                <a:t>Processo de avaliação do aprendiz em EAD</a:t>
              </a:r>
              <a:endParaRPr lang="pt-BR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0666" y="260648"/>
            <a:ext cx="6686568" cy="1143000"/>
          </a:xfrm>
        </p:spPr>
        <p:txBody>
          <a:bodyPr/>
          <a:lstStyle/>
          <a:p>
            <a:r>
              <a:rPr lang="pt-BR" dirty="0"/>
              <a:t>Avaliação da EAD- Competências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35696" y="1844824"/>
            <a:ext cx="7128792" cy="4525963"/>
          </a:xfrm>
        </p:spPr>
        <p:txBody>
          <a:bodyPr/>
          <a:lstStyle/>
          <a:p>
            <a:pPr lvl="1"/>
            <a:r>
              <a:rPr lang="pt-BR" sz="2000" b="1" dirty="0"/>
              <a:t>de contexto ou natureza </a:t>
            </a:r>
            <a:r>
              <a:rPr lang="pt-BR" sz="2000" dirty="0"/>
              <a:t>– avaliar sem perder de vista a diversidade de realidades </a:t>
            </a:r>
            <a:r>
              <a:rPr lang="pt-BR" sz="2000" dirty="0" smtClean="0"/>
              <a:t>socioculturais, socioeconômicas</a:t>
            </a:r>
            <a:r>
              <a:rPr lang="pt-BR" sz="2000" dirty="0"/>
              <a:t>, sociopolíticas, éticas, ideológicas ou religiosas que se misturam nos espaços e salas de aula virtual;</a:t>
            </a:r>
          </a:p>
          <a:p>
            <a:pPr lvl="1"/>
            <a:r>
              <a:rPr lang="pt-BR" sz="2000" b="1" dirty="0"/>
              <a:t>de estilos de aprendizagem </a:t>
            </a:r>
            <a:r>
              <a:rPr lang="pt-BR" sz="2000" dirty="0"/>
              <a:t>– desenvolver competências para o olhar diferenciado na avaliação de aspectos cognitivos, físicos, emocionais </a:t>
            </a:r>
            <a:r>
              <a:rPr lang="pt-BR" sz="2000" dirty="0" smtClean="0"/>
              <a:t>;</a:t>
            </a:r>
          </a:p>
          <a:p>
            <a:pPr lvl="1"/>
            <a:r>
              <a:rPr lang="pt-BR" sz="2000" b="1" dirty="0" smtClean="0"/>
              <a:t>de </a:t>
            </a:r>
            <a:r>
              <a:rPr lang="pt-BR" sz="2000" b="1" dirty="0"/>
              <a:t>destreza tecnológico-midiática – </a:t>
            </a:r>
            <a:r>
              <a:rPr lang="pt-BR" sz="2000" dirty="0"/>
              <a:t>investir no domínio das tecnologias educacionais previstas para curso ou atividade mediada tecnologicamente </a:t>
            </a:r>
          </a:p>
          <a:p>
            <a:endParaRPr lang="pt-BR" sz="2000" dirty="0"/>
          </a:p>
        </p:txBody>
      </p:sp>
      <p:pic>
        <p:nvPicPr>
          <p:cNvPr id="4" name="Picture 2" descr="http://sgconsult.com.br/wp-content/uploads/2013/08/training_resu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84" y="223292"/>
            <a:ext cx="2101416" cy="14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435416" y="6126163"/>
            <a:ext cx="1728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 smtClean="0">
                <a:latin typeface="+mj-lt"/>
              </a:rPr>
              <a:t>Rocha, 2015</a:t>
            </a:r>
            <a:endParaRPr lang="pt-BR" sz="15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542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6889" y="274638"/>
            <a:ext cx="6686568" cy="1143000"/>
          </a:xfrm>
        </p:spPr>
        <p:txBody>
          <a:bodyPr/>
          <a:lstStyle/>
          <a:p>
            <a:r>
              <a:rPr lang="pt-BR" dirty="0" smtClean="0"/>
              <a:t>Funções da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b="1" dirty="0" smtClean="0"/>
              <a:t>1- DIAGNÓSTICA</a:t>
            </a:r>
          </a:p>
          <a:p>
            <a:r>
              <a:rPr lang="pt-BR" sz="2000" dirty="0" smtClean="0"/>
              <a:t>Verificar se o aluno apresenta ou não pré-requisitos e competências necessárias (conhecimentos e habilidades) para novas aprendizagens;</a:t>
            </a:r>
          </a:p>
          <a:p>
            <a:r>
              <a:rPr lang="pt-BR" sz="2000" dirty="0" smtClean="0"/>
              <a:t>Caráter inicial;</a:t>
            </a:r>
          </a:p>
          <a:p>
            <a:r>
              <a:rPr lang="pt-BR" sz="2000" dirty="0" smtClean="0"/>
              <a:t>Parâmetro para a melhoria do ensino como um todo.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b="1" dirty="0" smtClean="0"/>
              <a:t>2- SOMATIVA</a:t>
            </a:r>
          </a:p>
          <a:p>
            <a:r>
              <a:rPr lang="pt-BR" sz="2000" dirty="0" smtClean="0"/>
              <a:t>Caráter essencialmente terminal, intenção </a:t>
            </a:r>
            <a:r>
              <a:rPr lang="pt-BR" sz="2000" dirty="0"/>
              <a:t>certificativa e classificatória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Avalia o progresso realizado pelo aluno no final de uma unidade de aprendizagem no sentido de aferir resultados;</a:t>
            </a:r>
          </a:p>
          <a:p>
            <a:endParaRPr lang="pt-BR" sz="2000" dirty="0"/>
          </a:p>
          <a:p>
            <a:pPr marL="0" indent="0" algn="r">
              <a:buNone/>
            </a:pPr>
            <a:r>
              <a:rPr lang="pt-BR" sz="1500" dirty="0" smtClean="0"/>
              <a:t>                                           </a:t>
            </a:r>
            <a:r>
              <a:rPr lang="pt-BR" sz="1500" dirty="0" err="1" smtClean="0"/>
              <a:t>Zanavria</a:t>
            </a:r>
            <a:r>
              <a:rPr lang="pt-BR" sz="1500" dirty="0" smtClean="0"/>
              <a:t>, 2008</a:t>
            </a:r>
          </a:p>
          <a:p>
            <a:endParaRPr lang="pt-BR" sz="2200" dirty="0" smtClean="0"/>
          </a:p>
          <a:p>
            <a:endParaRPr lang="pt-BR" sz="2200" dirty="0" smtClean="0"/>
          </a:p>
        </p:txBody>
      </p:sp>
      <p:pic>
        <p:nvPicPr>
          <p:cNvPr id="2050" name="Picture 2" descr="http://i.ytimg.com/vi/6rHvpwKOpQg/hq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4847"/>
            <a:ext cx="1656184" cy="124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7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da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b="1" dirty="0"/>
              <a:t>3</a:t>
            </a:r>
            <a:r>
              <a:rPr lang="pt-BR" sz="2000" b="1" dirty="0" smtClean="0"/>
              <a:t>- FOMATIVA</a:t>
            </a:r>
          </a:p>
          <a:p>
            <a:r>
              <a:rPr lang="pt-BR" sz="1900" dirty="0" smtClean="0"/>
              <a:t>Realizada de forma contínua com o intuito de se verificar se os alunos estão atingindo os objetivos propostos;</a:t>
            </a:r>
          </a:p>
          <a:p>
            <a:r>
              <a:rPr lang="pt-BR" sz="1900" dirty="0" smtClean="0"/>
              <a:t>Pretende determinar a posição do aluno ao longo de uma unidade de ensino, no sentido de identificar dificuldades e lhe dar soluções;</a:t>
            </a:r>
          </a:p>
          <a:p>
            <a:r>
              <a:rPr lang="pt-BR" sz="1900" dirty="0" smtClean="0"/>
              <a:t>Possibilita reformulações;</a:t>
            </a:r>
          </a:p>
          <a:p>
            <a:r>
              <a:rPr lang="pt-BR" sz="1900" dirty="0" smtClean="0"/>
              <a:t>Levanta informações uteis relativas à regulação do próprio processo;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200" dirty="0" smtClean="0"/>
          </a:p>
          <a:p>
            <a:endParaRPr lang="pt-BR" sz="22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40043" t="21179" r="22475" b="41148"/>
          <a:stretch/>
        </p:blipFill>
        <p:spPr>
          <a:xfrm>
            <a:off x="3275856" y="4869160"/>
            <a:ext cx="3143340" cy="17763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246640" y="5985560"/>
            <a:ext cx="2880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 err="1" smtClean="0">
                <a:latin typeface="+mj-lt"/>
              </a:rPr>
              <a:t>Zanavria</a:t>
            </a:r>
            <a:r>
              <a:rPr lang="pt-BR" sz="1500" b="0" dirty="0" smtClean="0">
                <a:latin typeface="+mj-lt"/>
              </a:rPr>
              <a:t>, 2008</a:t>
            </a:r>
            <a:endParaRPr lang="pt-BR" sz="15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Avaliação Formativa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A </a:t>
            </a:r>
            <a:r>
              <a:rPr lang="pt-BR" dirty="0"/>
              <a:t>avaliação formativa tem apresentado bons resultados, pois, é capaz </a:t>
            </a:r>
            <a:r>
              <a:rPr lang="pt-BR" dirty="0" smtClean="0"/>
              <a:t>de identificar </a:t>
            </a:r>
            <a:r>
              <a:rPr lang="pt-BR" dirty="0"/>
              <a:t>os problemas de cada aluno, e orientar melhor o processo, visando </a:t>
            </a:r>
            <a:r>
              <a:rPr lang="pt-BR" dirty="0" smtClean="0"/>
              <a:t>assim a </a:t>
            </a:r>
            <a:r>
              <a:rPr lang="pt-BR" dirty="0"/>
              <a:t>reconstrução do </a:t>
            </a:r>
            <a:r>
              <a:rPr lang="pt-BR" dirty="0" smtClean="0"/>
              <a:t>conhecimento a partir de 03 abordagens:</a:t>
            </a:r>
          </a:p>
          <a:p>
            <a:pPr marL="0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Exploração </a:t>
            </a:r>
            <a:r>
              <a:rPr lang="pt-BR" dirty="0"/>
              <a:t>e interação por meio de experiências </a:t>
            </a:r>
            <a:r>
              <a:rPr lang="pt-BR" dirty="0" smtClean="0"/>
              <a:t>previamente construídas</a:t>
            </a:r>
            <a:r>
              <a:rPr lang="pt-BR" dirty="0"/>
              <a:t>: são sistemas que capturam e analisam as </a:t>
            </a:r>
            <a:r>
              <a:rPr lang="pt-BR" dirty="0" smtClean="0"/>
              <a:t>ações dos </a:t>
            </a:r>
            <a:r>
              <a:rPr lang="pt-BR" dirty="0"/>
              <a:t>usuários, enfatizando os dados do estilo de cada </a:t>
            </a:r>
            <a:r>
              <a:rPr lang="pt-BR" dirty="0" smtClean="0"/>
              <a:t>aluno.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Aprendizagem </a:t>
            </a:r>
            <a:r>
              <a:rPr lang="pt-BR" dirty="0"/>
              <a:t>com foco na construção do conhecimento </a:t>
            </a:r>
            <a:r>
              <a:rPr lang="pt-BR" dirty="0" smtClean="0"/>
              <a:t>pelo aprendiz</a:t>
            </a:r>
            <a:r>
              <a:rPr lang="pt-BR" dirty="0"/>
              <a:t>: proporciona que os alunos </a:t>
            </a:r>
            <a:r>
              <a:rPr lang="pt-BR" dirty="0" smtClean="0"/>
              <a:t>construam </a:t>
            </a:r>
            <a:r>
              <a:rPr lang="pt-BR" dirty="0"/>
              <a:t>suas </a:t>
            </a:r>
            <a:r>
              <a:rPr lang="pt-BR" dirty="0" smtClean="0"/>
              <a:t>próprias representações </a:t>
            </a:r>
            <a:r>
              <a:rPr lang="pt-BR" dirty="0"/>
              <a:t>do </a:t>
            </a:r>
            <a:r>
              <a:rPr lang="pt-BR" dirty="0" smtClean="0"/>
              <a:t>conhecimento (Ex. portfólios...)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Aprendizagem </a:t>
            </a:r>
            <a:r>
              <a:rPr lang="pt-BR" dirty="0"/>
              <a:t>colaborativa: avalia as participações dos </a:t>
            </a:r>
            <a:r>
              <a:rPr lang="pt-BR" dirty="0" smtClean="0"/>
              <a:t>alunos em </a:t>
            </a:r>
            <a:r>
              <a:rPr lang="pt-BR" dirty="0"/>
              <a:t>atividades desenvolvidas por meio de ferramentas </a:t>
            </a:r>
            <a:r>
              <a:rPr lang="pt-BR" dirty="0" smtClean="0"/>
              <a:t>de comunicação </a:t>
            </a:r>
            <a:r>
              <a:rPr lang="pt-BR" dirty="0"/>
              <a:t>eletrônica (e-mails, fóruns de discussão, </a:t>
            </a:r>
            <a:r>
              <a:rPr lang="pt-BR" dirty="0" err="1" smtClean="0"/>
              <a:t>batepapo</a:t>
            </a:r>
            <a:r>
              <a:rPr lang="pt-BR" dirty="0" smtClean="0"/>
              <a:t>, relatos</a:t>
            </a:r>
            <a:r>
              <a:rPr lang="pt-BR" dirty="0"/>
              <a:t>, etc</a:t>
            </a:r>
            <a:r>
              <a:rPr lang="pt-BR" dirty="0" smtClean="0"/>
              <a:t>.).</a:t>
            </a:r>
          </a:p>
          <a:p>
            <a:pPr lvl="1"/>
            <a:endParaRPr lang="pt-BR" dirty="0" smtClean="0"/>
          </a:p>
          <a:p>
            <a:pPr lvl="3"/>
            <a:r>
              <a:rPr lang="pt-BR" dirty="0"/>
              <a:t>Metodologias Ativas como a PBL – Aprendizagem Baseada em Problemas ou </a:t>
            </a:r>
            <a:r>
              <a:rPr lang="pt-BR" i="1" dirty="0" err="1"/>
              <a:t>Problem-Based</a:t>
            </a:r>
            <a:r>
              <a:rPr lang="pt-BR" i="1" dirty="0"/>
              <a:t> Learning, </a:t>
            </a:r>
            <a:r>
              <a:rPr lang="pt-BR" dirty="0"/>
              <a:t>SAI - Sala de Aula Invertida ou </a:t>
            </a:r>
            <a:r>
              <a:rPr lang="pt-BR" i="1" dirty="0" err="1"/>
              <a:t>Flipped</a:t>
            </a:r>
            <a:r>
              <a:rPr lang="pt-BR" i="1" dirty="0"/>
              <a:t> </a:t>
            </a:r>
            <a:r>
              <a:rPr lang="pt-BR" i="1" dirty="0" err="1"/>
              <a:t>Classroom</a:t>
            </a:r>
            <a:r>
              <a:rPr lang="pt-BR" i="1" dirty="0"/>
              <a:t> </a:t>
            </a:r>
            <a:r>
              <a:rPr lang="pt-BR" dirty="0"/>
              <a:t>e Método CAV - Ciclo de Aprendizagem Vivencial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20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Formativa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368831"/>
              </p:ext>
            </p:extLst>
          </p:nvPr>
        </p:nvGraphicFramePr>
        <p:xfrm>
          <a:off x="2000250" y="1628800"/>
          <a:ext cx="668655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380312" y="6237312"/>
            <a:ext cx="20162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 smtClean="0">
                <a:latin typeface="+mj-lt"/>
              </a:rPr>
              <a:t>Nunes, 2012</a:t>
            </a:r>
            <a:endParaRPr lang="pt-BR" sz="15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98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200" dirty="0" smtClean="0"/>
              <a:t>Dentre </a:t>
            </a:r>
            <a:r>
              <a:rPr lang="pt-BR" sz="2200" dirty="0"/>
              <a:t>os </a:t>
            </a:r>
            <a:r>
              <a:rPr lang="pt-BR" sz="2200" dirty="0" smtClean="0"/>
              <a:t>principais ambientes </a:t>
            </a:r>
            <a:r>
              <a:rPr lang="pt-BR" sz="2200" dirty="0"/>
              <a:t>e ferramentas avaliativas em </a:t>
            </a:r>
            <a:r>
              <a:rPr lang="pt-BR" sz="2200" dirty="0" err="1"/>
              <a:t>EaD</a:t>
            </a:r>
            <a:r>
              <a:rPr lang="pt-BR" sz="2200" dirty="0"/>
              <a:t> , podemos citar: </a:t>
            </a:r>
            <a:r>
              <a:rPr lang="pt-BR" sz="2200" dirty="0" err="1"/>
              <a:t>TelEduc</a:t>
            </a:r>
            <a:r>
              <a:rPr lang="pt-BR" sz="2200" dirty="0"/>
              <a:t>, </a:t>
            </a:r>
            <a:r>
              <a:rPr lang="pt-BR" sz="2200" dirty="0" err="1" smtClean="0"/>
              <a:t>Cyberg</a:t>
            </a:r>
            <a:r>
              <a:rPr lang="pt-BR" sz="2200" dirty="0" smtClean="0"/>
              <a:t>, Carnegie </a:t>
            </a:r>
            <a:r>
              <a:rPr lang="pt-BR" sz="2200" dirty="0" err="1"/>
              <a:t>Mellon</a:t>
            </a:r>
            <a:r>
              <a:rPr lang="pt-BR" sz="2200" dirty="0"/>
              <a:t> </a:t>
            </a:r>
            <a:r>
              <a:rPr lang="pt-BR" sz="2200" dirty="0" err="1"/>
              <a:t>University</a:t>
            </a:r>
            <a:r>
              <a:rPr lang="pt-BR" sz="2200" dirty="0"/>
              <a:t>, </a:t>
            </a:r>
            <a:r>
              <a:rPr lang="pt-BR" sz="2200" dirty="0" err="1"/>
              <a:t>WebCt</a:t>
            </a:r>
            <a:r>
              <a:rPr lang="pt-BR" sz="2200" dirty="0"/>
              <a:t>, </a:t>
            </a:r>
            <a:r>
              <a:rPr lang="pt-BR" sz="2200" dirty="0" err="1"/>
              <a:t>TopClass</a:t>
            </a:r>
            <a:r>
              <a:rPr lang="pt-BR" sz="2200" dirty="0"/>
              <a:t>, </a:t>
            </a:r>
            <a:r>
              <a:rPr lang="pt-BR" sz="2200" dirty="0" err="1"/>
              <a:t>Classnet</a:t>
            </a:r>
            <a:r>
              <a:rPr lang="pt-BR" sz="2200" dirty="0"/>
              <a:t>, </a:t>
            </a:r>
            <a:r>
              <a:rPr lang="pt-BR" sz="2200" dirty="0" err="1"/>
              <a:t>AulaNet</a:t>
            </a:r>
            <a:r>
              <a:rPr lang="pt-BR" sz="2200" dirty="0"/>
              <a:t>, </a:t>
            </a:r>
            <a:r>
              <a:rPr lang="pt-BR" sz="2200" dirty="0" err="1" smtClean="0"/>
              <a:t>Smart</a:t>
            </a:r>
            <a:r>
              <a:rPr lang="pt-BR" sz="2200" dirty="0" smtClean="0"/>
              <a:t> </a:t>
            </a:r>
            <a:r>
              <a:rPr lang="pt-BR" sz="2200" dirty="0" err="1"/>
              <a:t>Hyperlearning</a:t>
            </a:r>
            <a:r>
              <a:rPr lang="pt-BR" sz="2200" dirty="0"/>
              <a:t> Meter System, </a:t>
            </a:r>
            <a:r>
              <a:rPr lang="pt-BR" sz="2200" dirty="0" err="1"/>
              <a:t>HotPotatoes</a:t>
            </a:r>
            <a:r>
              <a:rPr lang="pt-BR" sz="2200" dirty="0"/>
              <a:t>, </a:t>
            </a:r>
            <a:r>
              <a:rPr lang="pt-BR" sz="2200" dirty="0" err="1"/>
              <a:t>Question</a:t>
            </a:r>
            <a:r>
              <a:rPr lang="pt-BR" sz="2200" dirty="0"/>
              <a:t> Mark, </a:t>
            </a:r>
            <a:r>
              <a:rPr lang="pt-BR" sz="2200" dirty="0" err="1"/>
              <a:t>AvalWeb</a:t>
            </a:r>
            <a:r>
              <a:rPr lang="pt-BR" sz="2200" dirty="0"/>
              <a:t>, </a:t>
            </a:r>
            <a:r>
              <a:rPr lang="pt-BR" sz="2200" dirty="0" err="1"/>
              <a:t>Moodle</a:t>
            </a:r>
            <a:r>
              <a:rPr lang="pt-BR" sz="2200" dirty="0"/>
              <a:t> </a:t>
            </a:r>
            <a:r>
              <a:rPr lang="pt-BR" sz="2200" dirty="0" smtClean="0"/>
              <a:t>e </a:t>
            </a:r>
            <a:r>
              <a:rPr lang="pt-BR" sz="2200" dirty="0" err="1" smtClean="0"/>
              <a:t>A.tutor</a:t>
            </a:r>
            <a:r>
              <a:rPr lang="pt-BR" sz="2200" dirty="0" smtClean="0"/>
              <a:t> </a:t>
            </a:r>
            <a:r>
              <a:rPr lang="pt-BR" sz="2200" dirty="0"/>
              <a:t>etc</a:t>
            </a:r>
            <a:r>
              <a:rPr lang="pt-BR" sz="2200" dirty="0" smtClean="0"/>
              <a:t>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6520" t="12674" r="10371" b="5208"/>
          <a:stretch/>
        </p:blipFill>
        <p:spPr>
          <a:xfrm>
            <a:off x="2915816" y="3573016"/>
            <a:ext cx="4567844" cy="28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90" name="Group 2"/>
          <p:cNvGrpSpPr>
            <a:grpSpLocks/>
          </p:cNvGrpSpPr>
          <p:nvPr/>
        </p:nvGrpSpPr>
        <p:grpSpPr bwMode="auto">
          <a:xfrm>
            <a:off x="34211" y="404664"/>
            <a:ext cx="9209852" cy="6453336"/>
            <a:chOff x="60" y="459"/>
            <a:chExt cx="5760" cy="3980"/>
          </a:xfrm>
        </p:grpSpPr>
        <p:sp>
          <p:nvSpPr>
            <p:cNvPr id="165891" name="Rectangle 3"/>
            <p:cNvSpPr>
              <a:spLocks noChangeArrowheads="1"/>
            </p:cNvSpPr>
            <p:nvPr/>
          </p:nvSpPr>
          <p:spPr bwMode="auto">
            <a:xfrm>
              <a:off x="60" y="459"/>
              <a:ext cx="5760" cy="3980"/>
            </a:xfrm>
            <a:prstGeom prst="rect">
              <a:avLst/>
            </a:prstGeom>
            <a:solidFill>
              <a:srgbClr val="44002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2400" dirty="0"/>
            </a:p>
          </p:txBody>
        </p:sp>
        <p:sp>
          <p:nvSpPr>
            <p:cNvPr id="165892" name="Oval 4"/>
            <p:cNvSpPr>
              <a:spLocks noChangeArrowheads="1"/>
            </p:cNvSpPr>
            <p:nvPr/>
          </p:nvSpPr>
          <p:spPr bwMode="auto">
            <a:xfrm>
              <a:off x="877" y="1094"/>
              <a:ext cx="1170" cy="538"/>
            </a:xfrm>
            <a:prstGeom prst="ellipse">
              <a:avLst/>
            </a:prstGeom>
            <a:gradFill rotWithShape="0">
              <a:gsLst>
                <a:gs pos="0">
                  <a:srgbClr val="FFFFCC">
                    <a:gamma/>
                    <a:shade val="46275"/>
                    <a:invGamma/>
                  </a:srgbClr>
                </a:gs>
                <a:gs pos="100000">
                  <a:srgbClr val="FFFFCC"/>
                </a:gs>
              </a:gsLst>
              <a:lin ang="5400000" scaled="1"/>
            </a:gradFill>
            <a:ln w="28575">
              <a:solidFill>
                <a:srgbClr val="FFFFCC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kumimoji="0" lang="pt-BR" altLang="pt-BR" sz="24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Aluno</a:t>
              </a:r>
            </a:p>
          </p:txBody>
        </p:sp>
        <p:sp>
          <p:nvSpPr>
            <p:cNvPr id="165893" name="Oval 5"/>
            <p:cNvSpPr>
              <a:spLocks noChangeArrowheads="1"/>
            </p:cNvSpPr>
            <p:nvPr/>
          </p:nvSpPr>
          <p:spPr bwMode="auto">
            <a:xfrm>
              <a:off x="1815" y="3243"/>
              <a:ext cx="1593" cy="366"/>
            </a:xfrm>
            <a:prstGeom prst="ellipse">
              <a:avLst/>
            </a:prstGeom>
            <a:gradFill rotWithShape="0">
              <a:gsLst>
                <a:gs pos="0">
                  <a:srgbClr val="FFFFCC">
                    <a:gamma/>
                    <a:shade val="46275"/>
                    <a:invGamma/>
                  </a:srgbClr>
                </a:gs>
                <a:gs pos="100000">
                  <a:srgbClr val="FFFFCC"/>
                </a:gs>
              </a:gsLst>
              <a:lin ang="5400000" scaled="1"/>
            </a:gradFill>
            <a:ln w="28575">
              <a:solidFill>
                <a:srgbClr val="FFFFCC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pt-BR" altLang="pt-BR" sz="24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Professor</a:t>
              </a:r>
            </a:p>
          </p:txBody>
        </p:sp>
        <p:sp>
          <p:nvSpPr>
            <p:cNvPr id="165894" name="Oval 6"/>
            <p:cNvSpPr>
              <a:spLocks noChangeArrowheads="1"/>
            </p:cNvSpPr>
            <p:nvPr/>
          </p:nvSpPr>
          <p:spPr bwMode="auto">
            <a:xfrm>
              <a:off x="1542" y="2026"/>
              <a:ext cx="1983" cy="750"/>
            </a:xfrm>
            <a:prstGeom prst="ellipse">
              <a:avLst/>
            </a:prstGeom>
            <a:gradFill rotWithShape="0">
              <a:gsLst>
                <a:gs pos="0">
                  <a:srgbClr val="FFFFCC">
                    <a:gamma/>
                    <a:shade val="46275"/>
                    <a:invGamma/>
                  </a:srgbClr>
                </a:gs>
                <a:gs pos="100000">
                  <a:srgbClr val="FFFFCC"/>
                </a:gs>
              </a:gsLst>
              <a:lin ang="5400000" scaled="1"/>
            </a:gradFill>
            <a:ln w="28575">
              <a:solidFill>
                <a:srgbClr val="FFFFCC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pt-BR" altLang="pt-BR" sz="23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Ambiente de</a:t>
              </a:r>
            </a:p>
            <a:p>
              <a:pPr algn="ctr" eaLnBrk="0" hangingPunct="0"/>
              <a:r>
                <a:rPr kumimoji="0" lang="pt-BR" altLang="pt-BR" sz="23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Aprendizagem</a:t>
              </a:r>
            </a:p>
          </p:txBody>
        </p:sp>
        <p:sp>
          <p:nvSpPr>
            <p:cNvPr id="165895" name="Oval 7"/>
            <p:cNvSpPr>
              <a:spLocks noChangeArrowheads="1"/>
            </p:cNvSpPr>
            <p:nvPr/>
          </p:nvSpPr>
          <p:spPr bwMode="auto">
            <a:xfrm>
              <a:off x="3525" y="1086"/>
              <a:ext cx="1137" cy="546"/>
            </a:xfrm>
            <a:prstGeom prst="ellipse">
              <a:avLst/>
            </a:prstGeom>
            <a:gradFill rotWithShape="0">
              <a:gsLst>
                <a:gs pos="0">
                  <a:srgbClr val="FFFFCC">
                    <a:gamma/>
                    <a:shade val="46275"/>
                    <a:invGamma/>
                  </a:srgbClr>
                </a:gs>
                <a:gs pos="100000">
                  <a:srgbClr val="FFFFCC"/>
                </a:gs>
              </a:gsLst>
              <a:lin ang="5400000" scaled="1"/>
            </a:gradFill>
            <a:ln w="28575">
              <a:solidFill>
                <a:srgbClr val="FFFFCC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kumimoji="0" lang="pt-BR" altLang="pt-BR" sz="24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Aluno</a:t>
              </a:r>
            </a:p>
          </p:txBody>
        </p:sp>
        <p:sp>
          <p:nvSpPr>
            <p:cNvPr id="165896" name="Line 8"/>
            <p:cNvSpPr>
              <a:spLocks noChangeShapeType="1"/>
            </p:cNvSpPr>
            <p:nvPr/>
          </p:nvSpPr>
          <p:spPr bwMode="auto">
            <a:xfrm>
              <a:off x="1638" y="1632"/>
              <a:ext cx="384" cy="432"/>
            </a:xfrm>
            <a:prstGeom prst="line">
              <a:avLst/>
            </a:prstGeom>
            <a:noFill/>
            <a:ln w="28575">
              <a:solidFill>
                <a:srgbClr val="FFFFCC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897" name="Line 9"/>
            <p:cNvSpPr>
              <a:spLocks noChangeShapeType="1"/>
            </p:cNvSpPr>
            <p:nvPr/>
          </p:nvSpPr>
          <p:spPr bwMode="auto">
            <a:xfrm rot="2008252">
              <a:off x="603" y="2014"/>
              <a:ext cx="1581" cy="919"/>
            </a:xfrm>
            <a:prstGeom prst="line">
              <a:avLst/>
            </a:prstGeom>
            <a:noFill/>
            <a:ln w="28575">
              <a:solidFill>
                <a:srgbClr val="FFFFCC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898" name="Line 10"/>
            <p:cNvSpPr>
              <a:spLocks noChangeShapeType="1"/>
            </p:cNvSpPr>
            <p:nvPr/>
          </p:nvSpPr>
          <p:spPr bwMode="auto">
            <a:xfrm rot="4746544">
              <a:off x="2659" y="1784"/>
              <a:ext cx="1404" cy="1316"/>
            </a:xfrm>
            <a:prstGeom prst="line">
              <a:avLst/>
            </a:prstGeom>
            <a:noFill/>
            <a:ln w="28575">
              <a:solidFill>
                <a:srgbClr val="FFFFCC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899" name="Line 11"/>
            <p:cNvSpPr>
              <a:spLocks noChangeShapeType="1"/>
            </p:cNvSpPr>
            <p:nvPr/>
          </p:nvSpPr>
          <p:spPr bwMode="auto">
            <a:xfrm flipV="1">
              <a:off x="1953" y="1396"/>
              <a:ext cx="1578" cy="1"/>
            </a:xfrm>
            <a:prstGeom prst="line">
              <a:avLst/>
            </a:prstGeom>
            <a:noFill/>
            <a:ln w="28575">
              <a:solidFill>
                <a:srgbClr val="FFFFCC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900" name="Line 12"/>
            <p:cNvSpPr>
              <a:spLocks noChangeShapeType="1"/>
            </p:cNvSpPr>
            <p:nvPr/>
          </p:nvSpPr>
          <p:spPr bwMode="auto">
            <a:xfrm>
              <a:off x="2550" y="2776"/>
              <a:ext cx="0" cy="421"/>
            </a:xfrm>
            <a:prstGeom prst="line">
              <a:avLst/>
            </a:prstGeom>
            <a:noFill/>
            <a:ln w="28575">
              <a:solidFill>
                <a:srgbClr val="FFFFCC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901" name="Line 13"/>
            <p:cNvSpPr>
              <a:spLocks noChangeShapeType="1"/>
            </p:cNvSpPr>
            <p:nvPr/>
          </p:nvSpPr>
          <p:spPr bwMode="auto">
            <a:xfrm flipV="1">
              <a:off x="2878" y="1496"/>
              <a:ext cx="664" cy="480"/>
            </a:xfrm>
            <a:prstGeom prst="line">
              <a:avLst/>
            </a:prstGeom>
            <a:noFill/>
            <a:ln w="28575">
              <a:solidFill>
                <a:srgbClr val="FFFFCC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902" name="Text Box 14"/>
            <p:cNvSpPr txBox="1">
              <a:spLocks noChangeArrowheads="1"/>
            </p:cNvSpPr>
            <p:nvPr/>
          </p:nvSpPr>
          <p:spPr bwMode="auto">
            <a:xfrm>
              <a:off x="4776" y="2551"/>
              <a:ext cx="99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CC">
                          <a:gamma/>
                          <a:shade val="46275"/>
                          <a:invGamma/>
                        </a:srgbClr>
                      </a:gs>
                      <a:gs pos="100000">
                        <a:srgbClr val="FFFFCC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>
                <a:spcBef>
                  <a:spcPts val="500"/>
                </a:spcBef>
                <a:spcAft>
                  <a:spcPts val="500"/>
                </a:spcAft>
              </a:pPr>
              <a:r>
                <a:rPr kumimoji="0" lang="pt-BR" altLang="pt-BR" sz="23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Avaliação</a:t>
              </a:r>
            </a:p>
          </p:txBody>
        </p:sp>
        <p:sp>
          <p:nvSpPr>
            <p:cNvPr id="165903" name="AutoShape 15"/>
            <p:cNvSpPr>
              <a:spLocks/>
            </p:cNvSpPr>
            <p:nvPr/>
          </p:nvSpPr>
          <p:spPr bwMode="auto">
            <a:xfrm>
              <a:off x="4273" y="1736"/>
              <a:ext cx="678" cy="2385"/>
            </a:xfrm>
            <a:prstGeom prst="rightBrace">
              <a:avLst>
                <a:gd name="adj1" fmla="val 32804"/>
                <a:gd name="adj2" fmla="val 50000"/>
              </a:avLst>
            </a:prstGeom>
            <a:noFill/>
            <a:ln w="28575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CC">
                          <a:gamma/>
                          <a:shade val="46275"/>
                          <a:invGamma/>
                        </a:srgbClr>
                      </a:gs>
                      <a:gs pos="100000">
                        <a:srgbClr val="FFFFCC"/>
                      </a:gs>
                    </a:gsLst>
                    <a:lin ang="5400000" scaled="1"/>
                  </a:gra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5904" name="Arc 16"/>
            <p:cNvSpPr>
              <a:spLocks/>
            </p:cNvSpPr>
            <p:nvPr/>
          </p:nvSpPr>
          <p:spPr bwMode="auto">
            <a:xfrm rot="15841492" flipH="1">
              <a:off x="4050" y="1085"/>
              <a:ext cx="844" cy="101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494 w 43200"/>
                <a:gd name="T3" fmla="*/ 17008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0056"/>
                    <a:pt x="165" y="18516"/>
                    <a:pt x="493" y="17007"/>
                  </a:cubicBezTo>
                </a:path>
                <a:path w="43200" h="43200" stroke="0" extrusionOk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0056"/>
                    <a:pt x="165" y="18516"/>
                    <a:pt x="493" y="1700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FFC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CC">
                          <a:gamma/>
                          <a:shade val="46275"/>
                          <a:invGamma/>
                        </a:srgbClr>
                      </a:gs>
                      <a:gs pos="100000">
                        <a:srgbClr val="FFFFCC"/>
                      </a:gs>
                    </a:gsLst>
                    <a:lin ang="5400000" scaled="1"/>
                  </a:gra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5905" name="Arc 17"/>
            <p:cNvSpPr>
              <a:spLocks/>
            </p:cNvSpPr>
            <p:nvPr/>
          </p:nvSpPr>
          <p:spPr bwMode="auto">
            <a:xfrm rot="509316" flipH="1">
              <a:off x="583" y="1101"/>
              <a:ext cx="1082" cy="73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494 w 43200"/>
                <a:gd name="T3" fmla="*/ 17008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0056"/>
                    <a:pt x="165" y="18516"/>
                    <a:pt x="493" y="17007"/>
                  </a:cubicBezTo>
                </a:path>
                <a:path w="43200" h="43200" stroke="0" extrusionOk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0056"/>
                    <a:pt x="165" y="18516"/>
                    <a:pt x="493" y="1700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FFC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CC">
                          <a:gamma/>
                          <a:shade val="46275"/>
                          <a:invGamma/>
                        </a:srgbClr>
                      </a:gs>
                      <a:gs pos="100000">
                        <a:srgbClr val="FFFFCC"/>
                      </a:gs>
                    </a:gsLst>
                    <a:lin ang="5400000" scaled="1"/>
                  </a:gra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5906" name="Arc 18"/>
            <p:cNvSpPr>
              <a:spLocks/>
            </p:cNvSpPr>
            <p:nvPr/>
          </p:nvSpPr>
          <p:spPr bwMode="auto">
            <a:xfrm rot="16747807" flipH="1">
              <a:off x="2692" y="3124"/>
              <a:ext cx="928" cy="110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494 w 43200"/>
                <a:gd name="T3" fmla="*/ 17008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0056"/>
                    <a:pt x="165" y="18516"/>
                    <a:pt x="493" y="17007"/>
                  </a:cubicBezTo>
                </a:path>
                <a:path w="43200" h="43200" stroke="0" extrusionOk="0">
                  <a:moveTo>
                    <a:pt x="21600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0056"/>
                    <a:pt x="165" y="18516"/>
                    <a:pt x="493" y="1700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FFC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CC">
                          <a:gamma/>
                          <a:shade val="46275"/>
                          <a:invGamma/>
                        </a:srgbClr>
                      </a:gs>
                      <a:gs pos="100000">
                        <a:srgbClr val="FFFFCC"/>
                      </a:gs>
                    </a:gsLst>
                    <a:lin ang="5400000" scaled="1"/>
                  </a:gra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5908" name="Rectangle 20"/>
          <p:cNvSpPr>
            <a:spLocks noChangeArrowheads="1"/>
          </p:cNvSpPr>
          <p:nvPr/>
        </p:nvSpPr>
        <p:spPr bwMode="auto">
          <a:xfrm>
            <a:off x="63550" y="-103658"/>
            <a:ext cx="9180513" cy="701675"/>
          </a:xfrm>
          <a:prstGeom prst="rect">
            <a:avLst/>
          </a:prstGeom>
          <a:solidFill>
            <a:srgbClr val="660033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kumimoji="0" lang="pt-BR" altLang="pt-BR"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Avaliação em EaD</a:t>
            </a:r>
          </a:p>
        </p:txBody>
      </p:sp>
    </p:spTree>
    <p:extLst>
      <p:ext uri="{BB962C8B-B14F-4D97-AF65-F5344CB8AC3E}">
        <p14:creationId xmlns:p14="http://schemas.microsoft.com/office/powerpoint/2010/main" val="75025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0232" y="274638"/>
            <a:ext cx="5020040" cy="1143000"/>
          </a:xfrm>
        </p:spPr>
        <p:txBody>
          <a:bodyPr/>
          <a:lstStyle/>
          <a:p>
            <a:r>
              <a:rPr lang="pt-BR" dirty="0" smtClean="0"/>
              <a:t>Dificuldades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0231" y="1872931"/>
            <a:ext cx="6982001" cy="4525963"/>
          </a:xfrm>
        </p:spPr>
        <p:txBody>
          <a:bodyPr/>
          <a:lstStyle/>
          <a:p>
            <a:r>
              <a:rPr lang="pt-BR" sz="2000" b="1" dirty="0" smtClean="0"/>
              <a:t>Dificuldades apresentadas pelos docentes</a:t>
            </a:r>
          </a:p>
          <a:p>
            <a:pPr lvl="1"/>
            <a:r>
              <a:rPr lang="pt-BR" sz="2000" dirty="0" smtClean="0"/>
              <a:t>Dificuldades em avaliar aspectos qualitativos;</a:t>
            </a:r>
          </a:p>
          <a:p>
            <a:pPr lvl="1"/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Falta de elementos que os ajudem a verificar os resultados quanto à aquisição de competências de cada aluno;</a:t>
            </a:r>
          </a:p>
          <a:p>
            <a:pPr lvl="1"/>
            <a:r>
              <a:rPr lang="pt-BR" sz="2000" dirty="0" smtClean="0">
                <a:solidFill>
                  <a:srgbClr val="FF0000"/>
                </a:solidFill>
              </a:rPr>
              <a:t> Ausência de parâmetros que auxiliem o docente a estabelecer estratégias adequadas para o desenvolvimento de cada aluno;</a:t>
            </a:r>
          </a:p>
          <a:p>
            <a:pPr lvl="1"/>
            <a:r>
              <a:rPr lang="pt-BR" sz="2000" dirty="0" smtClean="0"/>
              <a:t> Resultados de desenvolvimento dos discentes não satisfatórios</a:t>
            </a:r>
          </a:p>
          <a:p>
            <a:pPr lvl="2"/>
            <a:r>
              <a:rPr lang="pt-BR" sz="1600" dirty="0"/>
              <a:t>Quanto aos relatórios individuais gerados no ambiente virtual algumas dificuldades são verificadas, como falta de leitura dos textos disponibilizados, numero baixo na participação das atividades propostas, entradas que não promoviam a produção de conhecimento nas discussões, com o objetivo apenas de gerar dados quantitativos;</a:t>
            </a:r>
          </a:p>
          <a:p>
            <a:pPr lvl="2"/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48064" y="6570130"/>
            <a:ext cx="2880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 smtClean="0">
                <a:latin typeface="+mj-lt"/>
              </a:rPr>
              <a:t>Nunes, 2012; </a:t>
            </a:r>
            <a:r>
              <a:rPr lang="pt-BR" sz="1500" b="0" dirty="0" err="1" smtClean="0">
                <a:latin typeface="+mj-lt"/>
              </a:rPr>
              <a:t>Zanavria</a:t>
            </a:r>
            <a:r>
              <a:rPr lang="pt-BR" sz="1500" b="0" dirty="0" smtClean="0">
                <a:latin typeface="+mj-lt"/>
              </a:rPr>
              <a:t>, 2008</a:t>
            </a:r>
            <a:endParaRPr lang="pt-BR" sz="1500" b="0" dirty="0">
              <a:latin typeface="+mj-lt"/>
            </a:endParaRPr>
          </a:p>
        </p:txBody>
      </p:sp>
      <p:pic>
        <p:nvPicPr>
          <p:cNvPr id="7170" name="Picture 2" descr="http://files.seguidoresdocaminho.com/system_preview_detail_200000243-8fa54909e9/desafi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594" y="274638"/>
            <a:ext cx="1554639" cy="157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0232" y="2132856"/>
            <a:ext cx="6388192" cy="4525963"/>
          </a:xfrm>
        </p:spPr>
        <p:txBody>
          <a:bodyPr/>
          <a:lstStyle/>
          <a:p>
            <a:r>
              <a:rPr lang="pt-BR" sz="2000" b="1" dirty="0"/>
              <a:t>Dificuldades apresentadas pelos </a:t>
            </a:r>
            <a:r>
              <a:rPr lang="pt-BR" sz="2000" b="1" dirty="0" smtClean="0"/>
              <a:t>discentes</a:t>
            </a:r>
            <a:endParaRPr lang="pt-BR" sz="2000" b="1" dirty="0"/>
          </a:p>
          <a:p>
            <a:endParaRPr lang="pt-BR" sz="2000" dirty="0" smtClean="0"/>
          </a:p>
          <a:p>
            <a:pPr>
              <a:buFontTx/>
              <a:buChar char="-"/>
            </a:pPr>
            <a:r>
              <a:rPr lang="pt-BR" sz="2000" dirty="0" smtClean="0"/>
              <a:t>Os </a:t>
            </a:r>
            <a:r>
              <a:rPr lang="pt-BR" sz="2000" dirty="0"/>
              <a:t>alunos ainda apresentam uma dificuldade de serem </a:t>
            </a:r>
            <a:r>
              <a:rPr lang="pt-BR" sz="2000" dirty="0" smtClean="0"/>
              <a:t>autônomos</a:t>
            </a:r>
            <a:r>
              <a:rPr lang="pt-BR" sz="2000" dirty="0"/>
              <a:t> </a:t>
            </a:r>
            <a:r>
              <a:rPr lang="pt-BR" sz="2000" dirty="0" smtClean="0"/>
              <a:t>; de </a:t>
            </a:r>
            <a:r>
              <a:rPr lang="pt-BR" sz="2000" dirty="0"/>
              <a:t>serem autores e atores do processo; </a:t>
            </a:r>
            <a:r>
              <a:rPr lang="pt-BR" sz="2000" dirty="0" smtClean="0"/>
              <a:t>aumentando </a:t>
            </a:r>
            <a:r>
              <a:rPr lang="pt-BR" sz="2000" dirty="0"/>
              <a:t>a dependência do professor como mediador deste </a:t>
            </a:r>
            <a:r>
              <a:rPr lang="pt-BR" sz="2000" dirty="0" smtClean="0"/>
              <a:t>método;</a:t>
            </a:r>
          </a:p>
          <a:p>
            <a:pPr>
              <a:buFontTx/>
              <a:buChar char="-"/>
            </a:pPr>
            <a:r>
              <a:rPr lang="pt-BR" sz="2000" dirty="0" smtClean="0"/>
              <a:t>O aluno tem menor percepção sobre a carga do trabalho, falta-lhe conhecimento sobre o tipo de aprendizado.</a:t>
            </a:r>
          </a:p>
          <a:p>
            <a:pPr>
              <a:buFontTx/>
              <a:buChar char="-"/>
            </a:pPr>
            <a:r>
              <a:rPr lang="pt-BR" sz="2000" dirty="0" smtClean="0"/>
              <a:t>Problemas </a:t>
            </a:r>
            <a:r>
              <a:rPr lang="pt-BR" sz="2000" dirty="0" err="1" smtClean="0"/>
              <a:t>tenológicos</a:t>
            </a:r>
            <a:endParaRPr lang="pt-BR" sz="2000" dirty="0" smtClean="0"/>
          </a:p>
          <a:p>
            <a:pPr>
              <a:buFontTx/>
              <a:buChar char="-"/>
            </a:pP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6216" y="6237312"/>
            <a:ext cx="2880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 smtClean="0">
                <a:latin typeface="+mj-lt"/>
              </a:rPr>
              <a:t>Nunes, 2012; </a:t>
            </a:r>
            <a:r>
              <a:rPr lang="pt-BR" sz="1500" b="0" dirty="0" err="1" smtClean="0">
                <a:latin typeface="+mj-lt"/>
              </a:rPr>
              <a:t>Zanavria</a:t>
            </a:r>
            <a:r>
              <a:rPr lang="pt-BR" sz="1500" b="0" dirty="0" smtClean="0">
                <a:latin typeface="+mj-lt"/>
              </a:rPr>
              <a:t>, 2008</a:t>
            </a:r>
            <a:endParaRPr lang="pt-BR" sz="1500" b="0" dirty="0">
              <a:latin typeface="+mj-lt"/>
            </a:endParaRPr>
          </a:p>
        </p:txBody>
      </p:sp>
      <p:pic>
        <p:nvPicPr>
          <p:cNvPr id="7170" name="Picture 2" descr="http://files.seguidoresdocaminho.com/system_preview_detail_200000243-8fa54909e9/desafi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48" y="265442"/>
            <a:ext cx="1554639" cy="157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 bwMode="auto">
          <a:xfrm>
            <a:off x="2000232" y="274638"/>
            <a:ext cx="502004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b="0" smtClean="0"/>
              <a:t>Dificuldades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0497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positivos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90969" y="1556792"/>
            <a:ext cx="6686568" cy="4525963"/>
          </a:xfrm>
        </p:spPr>
        <p:txBody>
          <a:bodyPr/>
          <a:lstStyle/>
          <a:p>
            <a:r>
              <a:rPr lang="pt-BR" sz="2200" dirty="0" smtClean="0"/>
              <a:t>Feedback mais eficiente e detalhado;</a:t>
            </a:r>
          </a:p>
          <a:p>
            <a:r>
              <a:rPr lang="pt-BR" sz="2200" dirty="0" smtClean="0"/>
              <a:t>Maior participação e engajamento dos estudantes em função da aprendizagem via web;</a:t>
            </a:r>
          </a:p>
          <a:p>
            <a:r>
              <a:rPr lang="pt-BR" sz="2200" dirty="0" smtClean="0"/>
              <a:t>Maiores oportunidades para os alunos desenvolverem atividades diversas e tempo adicional para eles processarem o aprendizado</a:t>
            </a:r>
            <a:endParaRPr lang="pt-BR" sz="2200" dirty="0"/>
          </a:p>
        </p:txBody>
      </p:sp>
      <p:pic>
        <p:nvPicPr>
          <p:cNvPr id="12290" name="Picture 2" descr="http://www.fcnoticias.com.br/wp-content/uploads/Pontos-negativos-e-positivos-da-globaliza%C3%A7%C3%A3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67845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89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3958311" y="1444908"/>
            <a:ext cx="3194050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pt-BR" altLang="pt-BR" sz="2000" b="0" dirty="0">
                <a:solidFill>
                  <a:srgbClr val="009999"/>
                </a:solidFill>
                <a:latin typeface="+mj-lt"/>
              </a:rPr>
              <a:t>Interação pessoal professor/aluno mediatizada por recursos didáticos</a:t>
            </a: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6876256" y="3000743"/>
            <a:ext cx="160646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pt-BR" altLang="pt-BR" sz="2000" b="0" dirty="0">
                <a:solidFill>
                  <a:srgbClr val="009999"/>
                </a:solidFill>
                <a:latin typeface="+mj-lt"/>
              </a:rPr>
              <a:t>Comunicação</a:t>
            </a:r>
          </a:p>
          <a:p>
            <a:pPr algn="ctr"/>
            <a:r>
              <a:rPr lang="pt-BR" altLang="pt-BR" sz="2000" b="0" dirty="0">
                <a:solidFill>
                  <a:srgbClr val="009999"/>
                </a:solidFill>
                <a:latin typeface="+mj-lt"/>
              </a:rPr>
              <a:t>bidirecional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1763688" y="2910233"/>
            <a:ext cx="2162709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pt-BR" altLang="pt-BR" sz="2000" b="0" dirty="0">
                <a:solidFill>
                  <a:srgbClr val="009999"/>
                </a:solidFill>
                <a:latin typeface="+mj-lt"/>
              </a:rPr>
              <a:t>Aprendizagem </a:t>
            </a:r>
          </a:p>
          <a:p>
            <a:pPr algn="ctr"/>
            <a:r>
              <a:rPr lang="pt-BR" altLang="pt-BR" sz="2000" b="0" dirty="0">
                <a:solidFill>
                  <a:srgbClr val="009999"/>
                </a:solidFill>
                <a:latin typeface="+mj-lt"/>
              </a:rPr>
              <a:t>autônoma </a:t>
            </a:r>
          </a:p>
          <a:p>
            <a:pPr algn="ctr"/>
            <a:r>
              <a:rPr lang="pt-BR" altLang="pt-BR" sz="2000" b="0" dirty="0">
                <a:solidFill>
                  <a:srgbClr val="009999"/>
                </a:solidFill>
                <a:latin typeface="+mj-lt"/>
              </a:rPr>
              <a:t>e interdependente</a:t>
            </a: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1923946" y="5022717"/>
            <a:ext cx="2371163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pt-BR" altLang="pt-BR" sz="2000" b="0" dirty="0">
                <a:solidFill>
                  <a:srgbClr val="009999"/>
                </a:solidFill>
                <a:latin typeface="+mj-lt"/>
              </a:rPr>
              <a:t>Apoio institucional e</a:t>
            </a:r>
          </a:p>
          <a:p>
            <a:pPr algn="ctr"/>
            <a:r>
              <a:rPr lang="pt-BR" altLang="pt-BR" sz="2000" b="0" dirty="0">
                <a:solidFill>
                  <a:srgbClr val="009999"/>
                </a:solidFill>
                <a:latin typeface="+mj-lt"/>
              </a:rPr>
              <a:t>tutorial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6001459" y="5019313"/>
            <a:ext cx="248126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pt-BR" altLang="pt-BR" sz="2000" b="0" dirty="0" smtClean="0">
                <a:solidFill>
                  <a:srgbClr val="009999"/>
                </a:solidFill>
                <a:latin typeface="+mj-lt"/>
              </a:rPr>
              <a:t>Massiva </a:t>
            </a:r>
            <a:r>
              <a:rPr lang="pt-BR" altLang="pt-BR" sz="2000" b="0" dirty="0">
                <a:solidFill>
                  <a:srgbClr val="009999"/>
                </a:solidFill>
                <a:latin typeface="+mj-lt"/>
              </a:rPr>
              <a:t>ou não </a:t>
            </a:r>
          </a:p>
        </p:txBody>
      </p:sp>
      <p:sp>
        <p:nvSpPr>
          <p:cNvPr id="13352" name="AutoShape 40"/>
          <p:cNvSpPr>
            <a:spLocks noChangeArrowheads="1"/>
          </p:cNvSpPr>
          <p:nvPr/>
        </p:nvSpPr>
        <p:spPr bwMode="auto">
          <a:xfrm>
            <a:off x="3816350" y="2531314"/>
            <a:ext cx="2806700" cy="2349500"/>
          </a:xfrm>
          <a:prstGeom prst="star5">
            <a:avLst/>
          </a:prstGeom>
          <a:solidFill>
            <a:srgbClr val="A5002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 sz="2000" b="0">
              <a:latin typeface="+mj-lt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1889125" y="42227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 altLang="pt-BR" sz="2000"/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1600200" y="2286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 b="1">
                <a:solidFill>
                  <a:srgbClr val="006699"/>
                </a:solidFill>
                <a:latin typeface="Comic Sans MS" panose="030F0702030302020204" pitchFamily="66" charset="0"/>
              </a:defRPr>
            </a:lvl1pPr>
            <a:lvl2pPr>
              <a:defRPr sz="4800" b="1">
                <a:solidFill>
                  <a:srgbClr val="006699"/>
                </a:solidFill>
                <a:latin typeface="Comic Sans MS" panose="030F0702030302020204" pitchFamily="66" charset="0"/>
              </a:defRPr>
            </a:lvl2pPr>
            <a:lvl3pPr>
              <a:defRPr sz="4800" b="1">
                <a:solidFill>
                  <a:srgbClr val="006699"/>
                </a:solidFill>
                <a:latin typeface="Comic Sans MS" panose="030F0702030302020204" pitchFamily="66" charset="0"/>
              </a:defRPr>
            </a:lvl3pPr>
            <a:lvl4pPr>
              <a:defRPr sz="4800" b="1">
                <a:solidFill>
                  <a:srgbClr val="006699"/>
                </a:solidFill>
                <a:latin typeface="Comic Sans MS" panose="030F0702030302020204" pitchFamily="66" charset="0"/>
              </a:defRPr>
            </a:lvl4pPr>
            <a:lvl5pPr>
              <a:defRPr sz="4800" b="1">
                <a:solidFill>
                  <a:srgbClr val="006699"/>
                </a:solidFill>
                <a:latin typeface="Comic Sans MS" panose="030F0702030302020204" pitchFamily="66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006699"/>
                </a:solidFill>
                <a:latin typeface="Comic Sans MS" panose="030F0702030302020204" pitchFamily="66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006699"/>
                </a:solidFill>
                <a:latin typeface="Comic Sans MS" panose="030F0702030302020204" pitchFamily="66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006699"/>
                </a:solidFill>
                <a:latin typeface="Comic Sans MS" panose="030F0702030302020204" pitchFamily="66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006699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pt-BR" altLang="pt-BR" sz="4400" b="0" dirty="0">
                <a:solidFill>
                  <a:schemeClr val="tx1"/>
                </a:solidFill>
                <a:latin typeface="+mj-lt"/>
              </a:rPr>
              <a:t>EAD  </a:t>
            </a:r>
          </a:p>
        </p:txBody>
      </p:sp>
    </p:spTree>
    <p:extLst>
      <p:ext uri="{BB962C8B-B14F-4D97-AF65-F5344CB8AC3E}">
        <p14:creationId xmlns:p14="http://schemas.microsoft.com/office/powerpoint/2010/main" val="106091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7" grpId="0" autoUpdateAnimBg="0"/>
      <p:bldP spid="13348" grpId="0" autoUpdateAnimBg="0"/>
      <p:bldP spid="13349" grpId="0" autoUpdateAnimBg="0"/>
      <p:bldP spid="13350" grpId="0" autoUpdateAnimBg="0"/>
      <p:bldP spid="13351" grpId="0" autoUpdateAnimBg="0"/>
      <p:bldP spid="133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3688" y="548680"/>
            <a:ext cx="6686568" cy="1143000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0232" y="2564904"/>
            <a:ext cx="6686568" cy="4525963"/>
          </a:xfrm>
        </p:spPr>
        <p:txBody>
          <a:bodyPr/>
          <a:lstStyle/>
          <a:p>
            <a:pPr algn="just"/>
            <a:r>
              <a:rPr lang="pt-BR" sz="1900" dirty="0"/>
              <a:t>Embora a EAD tenha se expandido consideravelmente, a avaliação nesta modalidade, ainda é um elemento bastante contraditório, guiado por um enfoque tradicional, no qual a avaliação tem como finalidade aprovar ou reprovar o aluno</a:t>
            </a:r>
            <a:r>
              <a:rPr lang="pt-BR" sz="1900" dirty="0" smtClean="0"/>
              <a:t>.</a:t>
            </a:r>
          </a:p>
          <a:p>
            <a:pPr algn="just"/>
            <a:r>
              <a:rPr lang="pt-BR" sz="1900" dirty="0" smtClean="0"/>
              <a:t>Apesar do progresso tecnológico e da disseminação dos pressupostos construtivistas, muitas das ações não deixaram de lado o princípio do ‘’verificar’’ e ‘’medir’’. Apesar de todas as suas potencialidades, os ambientes digitais ainda servem muito ao modelo tecnicista. </a:t>
            </a:r>
            <a:endParaRPr lang="pt-BR" sz="1900" dirty="0"/>
          </a:p>
          <a:p>
            <a:pPr algn="just"/>
            <a:r>
              <a:rPr lang="pt-BR" sz="1900" dirty="0"/>
              <a:t>Transformar a prática avaliativa, presencial ou a distância, significa questionar a educação desde as suas concepções, seus fundamentos, sua finalidade, até suas formas de organização, normas burocráticas, entre outros aspectos.</a:t>
            </a:r>
          </a:p>
        </p:txBody>
      </p:sp>
      <p:pic>
        <p:nvPicPr>
          <p:cNvPr id="10242" name="Picture 2" descr="http://www.cuzromariomartins.seed.pr.gov.br/redeescola/escolas/22/680/190/arquivos/Image/computado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7"/>
          <a:stretch/>
        </p:blipFill>
        <p:spPr bwMode="auto">
          <a:xfrm>
            <a:off x="6663175" y="482203"/>
            <a:ext cx="20414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blog.vivencionismo.com.br/imagens/provaescri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58" y="482203"/>
            <a:ext cx="1884883" cy="18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622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07704" y="1433933"/>
            <a:ext cx="6686568" cy="4525963"/>
          </a:xfrm>
        </p:spPr>
        <p:txBody>
          <a:bodyPr/>
          <a:lstStyle/>
          <a:p>
            <a:r>
              <a:rPr lang="pt-BR" sz="1500" dirty="0" smtClean="0"/>
              <a:t>SANAVRIA, Claudio </a:t>
            </a:r>
            <a:r>
              <a:rPr lang="pt-BR" sz="1500" dirty="0" err="1" smtClean="0"/>
              <a:t>Zarate</a:t>
            </a:r>
            <a:r>
              <a:rPr lang="pt-BR" sz="1500" dirty="0" smtClean="0"/>
              <a:t>.  A avaliação da aprendizagem na educação a distancia: concepções e práticas de professores de ensino superior. Campo Grande, 2008.224p. Dissertação de mestrado.</a:t>
            </a:r>
          </a:p>
          <a:p>
            <a:r>
              <a:rPr lang="pt-BR" sz="1500" dirty="0" smtClean="0"/>
              <a:t>NUNES, Renata Cristina.  A avaliação em educação a </a:t>
            </a:r>
            <a:r>
              <a:rPr lang="pt-BR" sz="1500" dirty="0" err="1" smtClean="0"/>
              <a:t>distânciaé</a:t>
            </a:r>
            <a:r>
              <a:rPr lang="pt-BR" sz="1500" dirty="0" smtClean="0"/>
              <a:t> inovadora? – Uma reflexão</a:t>
            </a:r>
            <a:r>
              <a:rPr lang="pt-BR" sz="1500" baseline="30000" dirty="0" smtClean="0"/>
              <a:t>.</a:t>
            </a:r>
            <a:r>
              <a:rPr lang="pt-BR" sz="1500" dirty="0" smtClean="0"/>
              <a:t> </a:t>
            </a:r>
            <a:r>
              <a:rPr lang="pt-BR" sz="1500" dirty="0"/>
              <a:t>Est. Aval. Educ., São Paulo, v. 23, n. 52, p. 274-299, maio/ago. </a:t>
            </a:r>
            <a:r>
              <a:rPr lang="pt-BR" sz="1500" dirty="0" smtClean="0"/>
              <a:t>2012. </a:t>
            </a:r>
          </a:p>
          <a:p>
            <a:r>
              <a:rPr lang="pt-BR" sz="1500" dirty="0"/>
              <a:t>BRASIL. Decreto 5622, de 19 de dezembro de 2005, Presidente da República. Regulamenta o art. 80 da Lei n. 9.394, de 20 de dezembro de 1996, que estabelece as diretrizes e bases da educação nacional. Disponível em: &lt;http://www.planalto.gov.br/ccivil_03/_Ato2004-2006/2005/Decreto/D5622.htm&gt;. Acesso em: </a:t>
            </a:r>
            <a:r>
              <a:rPr lang="pt-BR" sz="1500" dirty="0" smtClean="0"/>
              <a:t>30 </a:t>
            </a:r>
            <a:r>
              <a:rPr lang="pt-BR" sz="1500" dirty="0"/>
              <a:t>jul. </a:t>
            </a:r>
            <a:r>
              <a:rPr lang="pt-BR" sz="1500" dirty="0" smtClean="0"/>
              <a:t>2015</a:t>
            </a:r>
            <a:endParaRPr lang="pt-BR" sz="1500" dirty="0"/>
          </a:p>
          <a:p>
            <a:r>
              <a:rPr lang="pt-BR" sz="1500" dirty="0"/>
              <a:t>______. Lei n. 9.394, de 20 de dezembro de 1996. Estabelece as diretrizes e bases da educação nacional. Disponível em: &lt;portal.mec.gov.br/arquivos/</a:t>
            </a:r>
            <a:r>
              <a:rPr lang="pt-BR" sz="1500" dirty="0" err="1"/>
              <a:t>pdf</a:t>
            </a:r>
            <a:r>
              <a:rPr lang="pt-BR" sz="1500" dirty="0"/>
              <a:t>/ldb.pdf&gt;. Acesso em: 30 jul. </a:t>
            </a:r>
            <a:r>
              <a:rPr lang="pt-BR" sz="1500" dirty="0" smtClean="0"/>
              <a:t>2015. </a:t>
            </a:r>
          </a:p>
          <a:p>
            <a:r>
              <a:rPr lang="pt-BR" sz="1500" dirty="0" smtClean="0"/>
              <a:t>ROCHA, </a:t>
            </a:r>
            <a:r>
              <a:rPr lang="pt-BR" sz="1500" dirty="0" err="1" smtClean="0"/>
              <a:t>Enildo</a:t>
            </a:r>
            <a:r>
              <a:rPr lang="pt-BR" sz="1500" dirty="0" smtClean="0"/>
              <a:t> Ferreira. Avaliação </a:t>
            </a:r>
            <a:r>
              <a:rPr lang="pt-BR" sz="1500" dirty="0"/>
              <a:t>na </a:t>
            </a:r>
            <a:r>
              <a:rPr lang="pt-BR" sz="1500" dirty="0" err="1"/>
              <a:t>EaD</a:t>
            </a:r>
            <a:r>
              <a:rPr lang="pt-BR" sz="1500" dirty="0"/>
              <a:t>: estamos preparados para avaliar</a:t>
            </a:r>
            <a:r>
              <a:rPr lang="pt-BR" sz="1500" dirty="0" smtClean="0"/>
              <a:t>?  </a:t>
            </a:r>
            <a:r>
              <a:rPr lang="pt-BR" sz="1500" dirty="0" err="1" smtClean="0"/>
              <a:t>Disponívelem</a:t>
            </a:r>
            <a:r>
              <a:rPr lang="pt-BR" sz="1500" dirty="0" smtClean="0"/>
              <a:t> </a:t>
            </a:r>
            <a:r>
              <a:rPr lang="pt-BR" sz="1500" dirty="0"/>
              <a:t> </a:t>
            </a:r>
            <a:r>
              <a:rPr lang="pt-BR" sz="1500" dirty="0">
                <a:hlinkClick r:id="rId2"/>
              </a:rPr>
              <a:t>http://</a:t>
            </a:r>
            <a:r>
              <a:rPr lang="pt-BR" sz="1500" dirty="0" smtClean="0">
                <a:hlinkClick r:id="rId2"/>
              </a:rPr>
              <a:t>www.abed.org.br/arquivos/Avaliacao_na_EaD_Enilton_Rocha.pdf</a:t>
            </a:r>
            <a:r>
              <a:rPr lang="pt-BR" sz="1500" dirty="0" smtClean="0"/>
              <a:t>. Acesso em 30 jul. 2015</a:t>
            </a:r>
            <a:r>
              <a:rPr lang="pt-BR" sz="1800" dirty="0" smtClean="0"/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941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25452" y="2351088"/>
            <a:ext cx="6686568" cy="4525963"/>
          </a:xfrm>
        </p:spPr>
        <p:txBody>
          <a:bodyPr/>
          <a:lstStyle/>
          <a:p>
            <a:pPr algn="just"/>
            <a:r>
              <a:rPr lang="pt-BR" sz="2000" dirty="0"/>
              <a:t>A expansão </a:t>
            </a:r>
            <a:r>
              <a:rPr lang="pt-BR" sz="2000" dirty="0" smtClean="0"/>
              <a:t>da modalidade EAD </a:t>
            </a:r>
            <a:r>
              <a:rPr lang="pt-BR" sz="2000" dirty="0"/>
              <a:t>online </a:t>
            </a:r>
            <a:r>
              <a:rPr lang="pt-BR" sz="2000" dirty="0" smtClean="0"/>
              <a:t> </a:t>
            </a:r>
            <a:r>
              <a:rPr lang="pt-BR" sz="2000" dirty="0"/>
              <a:t>traz em seu bojo a necessidade de mudança nas </a:t>
            </a:r>
            <a:r>
              <a:rPr lang="pt-BR" sz="2000" dirty="0" smtClean="0"/>
              <a:t>formas de </a:t>
            </a:r>
            <a:r>
              <a:rPr lang="pt-BR" sz="2000" dirty="0"/>
              <a:t>pensar e fazer a educação, levando em consideração as </a:t>
            </a:r>
            <a:r>
              <a:rPr lang="pt-BR" sz="2000" dirty="0" smtClean="0"/>
              <a:t>mudanças paradigmáticas </a:t>
            </a:r>
            <a:r>
              <a:rPr lang="pt-BR" sz="2000" dirty="0"/>
              <a:t>necessárias à implementação do modelo de ensino </a:t>
            </a:r>
            <a:r>
              <a:rPr lang="pt-BR" sz="2000" dirty="0" smtClean="0"/>
              <a:t>e aprendizagem </a:t>
            </a:r>
            <a:r>
              <a:rPr lang="pt-BR" sz="2000" dirty="0"/>
              <a:t>baseados no uso das tecnologias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/>
              <a:t>F</a:t>
            </a:r>
            <a:r>
              <a:rPr lang="pt-BR" sz="2000" dirty="0" smtClean="0"/>
              <a:t>inalidade </a:t>
            </a:r>
            <a:r>
              <a:rPr lang="pt-BR" sz="2000" dirty="0"/>
              <a:t>última dos espaços </a:t>
            </a:r>
            <a:r>
              <a:rPr lang="pt-BR" sz="2000" dirty="0" smtClean="0"/>
              <a:t>educacionais presenciais </a:t>
            </a:r>
            <a:r>
              <a:rPr lang="pt-BR" sz="2000" dirty="0"/>
              <a:t>ou </a:t>
            </a:r>
            <a:r>
              <a:rPr lang="pt-BR" sz="2000" dirty="0" smtClean="0"/>
              <a:t>virtuais </a:t>
            </a:r>
            <a:r>
              <a:rPr lang="pt-BR" sz="2000" dirty="0" smtClean="0">
                <a:sym typeface="Wingdings" panose="05000000000000000000" pitchFamily="2" charset="2"/>
              </a:rPr>
              <a:t></a:t>
            </a:r>
            <a:r>
              <a:rPr lang="pt-BR" sz="2000" dirty="0" smtClean="0"/>
              <a:t> </a:t>
            </a:r>
            <a:r>
              <a:rPr lang="pt-BR" sz="2000" b="1" dirty="0" smtClean="0"/>
              <a:t>desenvolvimento </a:t>
            </a:r>
            <a:r>
              <a:rPr lang="pt-BR" sz="2000" b="1" dirty="0"/>
              <a:t>dos sujeitos e suas </a:t>
            </a:r>
            <a:r>
              <a:rPr lang="pt-BR" sz="2000" b="1" dirty="0" smtClean="0"/>
              <a:t>aprendizagens</a:t>
            </a:r>
          </a:p>
          <a:p>
            <a:pPr algn="just"/>
            <a:r>
              <a:rPr lang="pt-BR" sz="2000" dirty="0"/>
              <a:t>Ação transformadora que incentiva a capacidade crítico-reflexiva de intervenção sobre um determinado tema, informação ou </a:t>
            </a:r>
            <a:r>
              <a:rPr lang="pt-BR" sz="2000" dirty="0" smtClean="0"/>
              <a:t>conhecimento; é </a:t>
            </a:r>
            <a:r>
              <a:rPr lang="pt-BR" sz="2000" dirty="0"/>
              <a:t>a reflexão transformadora em ação </a:t>
            </a:r>
            <a:endParaRPr lang="pt-BR" sz="20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7435416" y="6126163"/>
            <a:ext cx="1728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 smtClean="0">
                <a:latin typeface="+mj-lt"/>
              </a:rPr>
              <a:t>Rocha, 2015</a:t>
            </a:r>
            <a:endParaRPr lang="pt-BR" sz="1500" b="0" dirty="0">
              <a:latin typeface="+mj-lt"/>
            </a:endParaRPr>
          </a:p>
        </p:txBody>
      </p:sp>
      <p:pic>
        <p:nvPicPr>
          <p:cNvPr id="13314" name="Picture 2" descr="http://www.tocadacotia.com/wp-content/gallery/tecnologia-na-educacao_1/tecnologia-na-educacao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838" y="404664"/>
            <a:ext cx="1815182" cy="174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0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98001" y="1700808"/>
            <a:ext cx="668656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Aprendizagens e avaliações em ambientes virtuais de multimídia devem considerar:</a:t>
            </a:r>
          </a:p>
          <a:p>
            <a:pPr lvl="1" algn="just"/>
            <a:r>
              <a:rPr lang="pt-BR" sz="2000" dirty="0"/>
              <a:t>P</a:t>
            </a:r>
            <a:r>
              <a:rPr lang="pt-BR" sz="2000" dirty="0" smtClean="0"/>
              <a:t>rocesso contínuo;</a:t>
            </a:r>
          </a:p>
          <a:p>
            <a:pPr lvl="1" algn="just"/>
            <a:r>
              <a:rPr lang="pt-BR" sz="2000" dirty="0" smtClean="0"/>
              <a:t> Levar em </a:t>
            </a:r>
            <a:r>
              <a:rPr lang="pt-BR" sz="2000" dirty="0"/>
              <a:t>conta a relação entre a ação e as realidades </a:t>
            </a:r>
            <a:r>
              <a:rPr lang="pt-BR" sz="2000" dirty="0" smtClean="0"/>
              <a:t>encontradas;</a:t>
            </a:r>
          </a:p>
          <a:p>
            <a:pPr lvl="1" algn="just"/>
            <a:r>
              <a:rPr lang="pt-BR" sz="2000" dirty="0" err="1" smtClean="0"/>
              <a:t>Autoavaliação</a:t>
            </a:r>
            <a:r>
              <a:rPr lang="pt-BR" sz="2000" dirty="0" smtClean="0"/>
              <a:t> e motivação;</a:t>
            </a:r>
          </a:p>
          <a:p>
            <a:pPr lvl="1" algn="just"/>
            <a:r>
              <a:rPr lang="pt-BR" sz="2000" dirty="0"/>
              <a:t>A</a:t>
            </a:r>
            <a:r>
              <a:rPr lang="pt-BR" sz="2000" dirty="0" smtClean="0"/>
              <a:t>tenta </a:t>
            </a:r>
            <a:r>
              <a:rPr lang="pt-BR" sz="2000" dirty="0"/>
              <a:t>ao diagnóstico diário do estudante, que considere a capacidade de o aluno se apropriar de determinados conhecimentos em atividades de aprendizagem </a:t>
            </a:r>
            <a:r>
              <a:rPr lang="pt-BR" sz="2000" dirty="0" smtClean="0"/>
              <a:t>interativo-colaborativo-cooperativa</a:t>
            </a:r>
          </a:p>
          <a:p>
            <a:pPr lvl="1" algn="just"/>
            <a:r>
              <a:rPr lang="pt-BR" sz="2000" dirty="0"/>
              <a:t>D</a:t>
            </a:r>
            <a:r>
              <a:rPr lang="pt-BR" sz="2000" dirty="0" smtClean="0"/>
              <a:t>estreza pedagógico-tecnológica do aluno e do professor </a:t>
            </a:r>
          </a:p>
          <a:p>
            <a:pPr lvl="1" algn="just"/>
            <a:r>
              <a:rPr lang="pt-BR" sz="2000" dirty="0"/>
              <a:t>Priorizar os aspectos qualitativos do processo de ensino e aprendizagem.</a:t>
            </a:r>
          </a:p>
          <a:p>
            <a:pPr lvl="1"/>
            <a:endParaRPr lang="pt-BR" sz="2000" dirty="0"/>
          </a:p>
        </p:txBody>
      </p:sp>
      <p:pic>
        <p:nvPicPr>
          <p:cNvPr id="4" name="Picture 2" descr="http://www.tocadacotia.com/wp-content/gallery/tecnologia-na-educacao_1/tecnologia-na-educacao-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850" y="116632"/>
            <a:ext cx="164860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12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colorindodesenhos.files.wordpress.com/2010/03/desenhodeprofessoradesenhoparacolor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32" y="1600200"/>
            <a:ext cx="6091275" cy="44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499992" y="2276872"/>
            <a:ext cx="288418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/>
              <a:t>Como realizar um processo avaliativo diferenciado se o Ministério da Educação exige a existência de um momento formal para a realização de provas isoladas e descontextualizadas dos demais momentos de ensino e aprendizagem, afirmando ainda na legislação pertinente que os resultados dos exames presenciais devem permanecer sobre os demais resultados?</a:t>
            </a:r>
          </a:p>
        </p:txBody>
      </p:sp>
    </p:spTree>
    <p:extLst>
      <p:ext uri="{BB962C8B-B14F-4D97-AF65-F5344CB8AC3E}">
        <p14:creationId xmlns:p14="http://schemas.microsoft.com/office/powerpoint/2010/main" val="8814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Legislação da avaliação em EAD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100" dirty="0" smtClean="0"/>
              <a:t>Decreto n.5622 de dezembro de 2005, regulamenta o art.80 da lei n.9394 de dezembro de 1996, que estabelece as diretrizes e bases da educação nacional:</a:t>
            </a:r>
          </a:p>
          <a:p>
            <a:pPr marL="0" indent="0">
              <a:buNone/>
            </a:pPr>
            <a:r>
              <a:rPr lang="pt-BR" sz="1800" i="1" dirty="0" smtClean="0"/>
              <a:t>Art. 1. A educação a distância organiza-se segundo metodologia, gestão e </a:t>
            </a:r>
            <a:r>
              <a:rPr lang="pt-BR" sz="1800" b="1" i="1" dirty="0" smtClean="0">
                <a:solidFill>
                  <a:srgbClr val="FF0000"/>
                </a:solidFill>
              </a:rPr>
              <a:t>avaliação</a:t>
            </a:r>
            <a:r>
              <a:rPr lang="pt-BR" sz="1800" i="1" dirty="0" smtClean="0"/>
              <a:t> peculiares, para os quais deverá estar revista a obrigatoriedade de </a:t>
            </a:r>
            <a:r>
              <a:rPr lang="pt-BR" sz="1800" b="1" i="1" dirty="0" smtClean="0">
                <a:solidFill>
                  <a:srgbClr val="FF0000"/>
                </a:solidFill>
              </a:rPr>
              <a:t>momentos presencias </a:t>
            </a:r>
            <a:r>
              <a:rPr lang="pt-BR" sz="1800" i="1" dirty="0" smtClean="0"/>
              <a:t>para:</a:t>
            </a:r>
          </a:p>
          <a:p>
            <a:pPr marL="0" indent="0">
              <a:buNone/>
            </a:pPr>
            <a:r>
              <a:rPr lang="pt-BR" sz="1800" i="1" dirty="0" smtClean="0"/>
              <a:t>I-avaliação de estudantes</a:t>
            </a:r>
          </a:p>
          <a:p>
            <a:pPr marL="0" indent="0">
              <a:buNone/>
            </a:pPr>
            <a:r>
              <a:rPr lang="pt-BR" sz="1800" i="1" dirty="0" smtClean="0"/>
              <a:t>Art.4. A avaliação do desempenho do estudante para fins de promoção, conclusão dos estudos e obtenção de diplomas ou certificados </a:t>
            </a:r>
            <a:r>
              <a:rPr lang="pt-BR" sz="1800" i="1" dirty="0" err="1" smtClean="0"/>
              <a:t>dar-se-à</a:t>
            </a:r>
            <a:r>
              <a:rPr lang="pt-BR" sz="1800" i="1" dirty="0" smtClean="0"/>
              <a:t> no processo mediante:</a:t>
            </a:r>
          </a:p>
          <a:p>
            <a:pPr marL="0" indent="0">
              <a:buNone/>
            </a:pPr>
            <a:r>
              <a:rPr lang="pt-BR" sz="1800" i="1" dirty="0" smtClean="0"/>
              <a:t>I- cumprimento das atividades programadas; e</a:t>
            </a:r>
          </a:p>
          <a:p>
            <a:pPr marL="0" indent="0">
              <a:buNone/>
            </a:pPr>
            <a:r>
              <a:rPr lang="pt-BR" sz="1800" i="1" dirty="0" smtClean="0"/>
              <a:t>II- </a:t>
            </a:r>
            <a:r>
              <a:rPr lang="pt-BR" sz="1800" b="1" i="1" dirty="0" smtClean="0">
                <a:solidFill>
                  <a:srgbClr val="FF0000"/>
                </a:solidFill>
              </a:rPr>
              <a:t>realização de exames presenciais</a:t>
            </a:r>
          </a:p>
          <a:p>
            <a:pPr marL="0" indent="0">
              <a:buNone/>
            </a:pPr>
            <a:r>
              <a:rPr lang="pt-BR" sz="1800" i="1" dirty="0" smtClean="0"/>
              <a:t>Os resultados dos exames citados no inciso II </a:t>
            </a:r>
            <a:r>
              <a:rPr lang="pt-BR" sz="1800" b="1" i="1" dirty="0" smtClean="0">
                <a:solidFill>
                  <a:srgbClr val="FF0000"/>
                </a:solidFill>
              </a:rPr>
              <a:t>deverão prevalecer </a:t>
            </a:r>
            <a:r>
              <a:rPr lang="pt-BR" sz="1800" i="1" dirty="0" smtClean="0"/>
              <a:t>sobre os demais resultados obtidos em quaisquer outra forma de educação a distância </a:t>
            </a:r>
          </a:p>
          <a:p>
            <a:pPr marL="0" indent="0">
              <a:buNone/>
            </a:pPr>
            <a:endParaRPr lang="pt-BR" sz="1800" i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7308304" y="6308725"/>
            <a:ext cx="12041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0" dirty="0" smtClean="0">
                <a:latin typeface="+mj-lt"/>
              </a:rPr>
              <a:t>BRASIL, 2005</a:t>
            </a:r>
            <a:endParaRPr lang="pt-BR" sz="15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48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???????</a:t>
            </a:r>
            <a:endParaRPr lang="pt-BR" dirty="0"/>
          </a:p>
        </p:txBody>
      </p:sp>
      <p:sp>
        <p:nvSpPr>
          <p:cNvPr id="4" name="Nuvem 3"/>
          <p:cNvSpPr/>
          <p:nvPr/>
        </p:nvSpPr>
        <p:spPr>
          <a:xfrm>
            <a:off x="1340470" y="1561463"/>
            <a:ext cx="3221693" cy="26596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0" dirty="0" smtClean="0"/>
              <a:t>Se competência é articular saberes, conhecimentos, habilidades e atitudes, como isso pode ser avaliado na educação virtual????</a:t>
            </a:r>
            <a:endParaRPr lang="pt-BR" sz="1500" b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364088" y="1324673"/>
            <a:ext cx="3566232" cy="183038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pt-BR" sz="1500" dirty="0" smtClean="0"/>
              <a:t>De que forma um professor pode estabelecer estratégias que se adaptem a diversos tipos de alunos e situações?</a:t>
            </a:r>
            <a:endParaRPr lang="pt-BR" sz="1500" b="0" dirty="0"/>
          </a:p>
        </p:txBody>
      </p:sp>
      <p:sp>
        <p:nvSpPr>
          <p:cNvPr id="7" name="Nuvem 6"/>
          <p:cNvSpPr/>
          <p:nvPr/>
        </p:nvSpPr>
        <p:spPr>
          <a:xfrm>
            <a:off x="3419872" y="5013176"/>
            <a:ext cx="4248472" cy="171746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0" dirty="0" smtClean="0"/>
              <a:t>Como aferir, de forma eficiente e eficaz os resultados quanto a aquisição de competências de cada aluno???</a:t>
            </a:r>
            <a:endParaRPr lang="pt-BR" sz="1500" b="0" dirty="0"/>
          </a:p>
        </p:txBody>
      </p:sp>
      <p:pic>
        <p:nvPicPr>
          <p:cNvPr id="1028" name="Picture 4" descr="http://3.bp.blogspot.com/-Tv7gpsiQT2k/UI_DyfpD3eI/AAAAAAAAAEc/nxnSC_2z4o8/s1600/bonecoDuvi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846" y="2880930"/>
            <a:ext cx="1400484" cy="19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380312" y="6237312"/>
            <a:ext cx="20162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 smtClean="0">
                <a:latin typeface="+mj-lt"/>
              </a:rPr>
              <a:t>Nunes, 2012</a:t>
            </a:r>
            <a:endParaRPr lang="pt-BR" sz="15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56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pt-BR" altLang="pt-BR" sz="2300" dirty="0">
                <a:solidFill>
                  <a:srgbClr val="000000"/>
                </a:solidFill>
                <a:cs typeface="Arial" panose="020B0604020202020204" pitchFamily="34" charset="0"/>
              </a:rPr>
              <a:t>Devem ser definidos previamente e estar de acordo com os objetivos traçados no Plano de Ensino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pt-BR" altLang="pt-BR" sz="23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altLang="pt-BR" sz="2300" dirty="0">
                <a:solidFill>
                  <a:srgbClr val="000000"/>
                </a:solidFill>
                <a:cs typeface="Arial" panose="020B0604020202020204" pitchFamily="34" charset="0"/>
              </a:rPr>
              <a:t>    CATEGORIAS:</a:t>
            </a:r>
          </a:p>
          <a:p>
            <a:pPr>
              <a:lnSpc>
                <a:spcPct val="90000"/>
              </a:lnSpc>
            </a:pPr>
            <a:r>
              <a:rPr lang="pt-BR" altLang="pt-BR" sz="2300" dirty="0">
                <a:solidFill>
                  <a:srgbClr val="000000"/>
                </a:solidFill>
                <a:cs typeface="Arial" panose="020B0604020202020204" pitchFamily="34" charset="0"/>
              </a:rPr>
              <a:t>raciocínio; </a:t>
            </a:r>
          </a:p>
          <a:p>
            <a:pPr>
              <a:lnSpc>
                <a:spcPct val="90000"/>
              </a:lnSpc>
            </a:pPr>
            <a:r>
              <a:rPr lang="pt-BR" altLang="pt-BR" sz="2300" dirty="0">
                <a:solidFill>
                  <a:srgbClr val="000000"/>
                </a:solidFill>
                <a:cs typeface="Arial" panose="020B0604020202020204" pitchFamily="34" charset="0"/>
              </a:rPr>
              <a:t>habilidades de compreensão e análise;</a:t>
            </a:r>
          </a:p>
          <a:p>
            <a:pPr>
              <a:lnSpc>
                <a:spcPct val="90000"/>
              </a:lnSpc>
            </a:pPr>
            <a:r>
              <a:rPr lang="pt-BR" altLang="pt-BR" sz="2300" dirty="0">
                <a:solidFill>
                  <a:srgbClr val="000000"/>
                </a:solidFill>
                <a:cs typeface="Arial" panose="020B0604020202020204" pitchFamily="34" charset="0"/>
              </a:rPr>
              <a:t>habilidade de síntese; </a:t>
            </a:r>
          </a:p>
          <a:p>
            <a:pPr>
              <a:lnSpc>
                <a:spcPct val="90000"/>
              </a:lnSpc>
            </a:pPr>
            <a:r>
              <a:rPr lang="pt-BR" altLang="pt-BR" sz="2300" dirty="0">
                <a:solidFill>
                  <a:srgbClr val="000000"/>
                </a:solidFill>
                <a:cs typeface="Arial" panose="020B0604020202020204" pitchFamily="34" charset="0"/>
              </a:rPr>
              <a:t>método de trabalho;</a:t>
            </a:r>
          </a:p>
          <a:p>
            <a:pPr>
              <a:lnSpc>
                <a:spcPct val="90000"/>
              </a:lnSpc>
            </a:pPr>
            <a:r>
              <a:rPr lang="pt-BR" altLang="pt-BR" sz="2300" dirty="0">
                <a:solidFill>
                  <a:srgbClr val="000000"/>
                </a:solidFill>
                <a:cs typeface="Arial" panose="020B0604020202020204" pitchFamily="34" charset="0"/>
              </a:rPr>
              <a:t>atitudes; </a:t>
            </a:r>
            <a:endParaRPr lang="pt-BR" altLang="pt-BR" sz="2300" dirty="0">
              <a:solidFill>
                <a:srgbClr val="000000"/>
              </a:solidFill>
            </a:endParaRPr>
          </a:p>
          <a:p>
            <a:endParaRPr lang="pt-BR" dirty="0"/>
          </a:p>
        </p:txBody>
      </p:sp>
      <p:pic>
        <p:nvPicPr>
          <p:cNvPr id="3074" name="Picture 2" descr="http://portalpacienciarj.com.br/blog/wp-content/uploads/2014/07/redimensionaimag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002" y="4509120"/>
            <a:ext cx="1406798" cy="140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42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283495"/>
            <a:ext cx="6686568" cy="1143000"/>
          </a:xfrm>
        </p:spPr>
        <p:txBody>
          <a:bodyPr/>
          <a:lstStyle/>
          <a:p>
            <a:r>
              <a:rPr lang="pt-BR" dirty="0" smtClean="0"/>
              <a:t>Avaliação da EAD- Competências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81960" y="2132856"/>
            <a:ext cx="6923112" cy="3284933"/>
          </a:xfrm>
        </p:spPr>
        <p:txBody>
          <a:bodyPr>
            <a:normAutofit fontScale="25000" lnSpcReduction="20000"/>
          </a:bodyPr>
          <a:lstStyle/>
          <a:p>
            <a:r>
              <a:rPr lang="pt-BR" sz="8000" dirty="0" smtClean="0"/>
              <a:t>Requer rupturas com o modelo tradicional  </a:t>
            </a:r>
            <a:r>
              <a:rPr lang="pt-BR" sz="8000" dirty="0" err="1" smtClean="0"/>
              <a:t>tradicional</a:t>
            </a:r>
            <a:r>
              <a:rPr lang="pt-BR" sz="8000" dirty="0" smtClean="0"/>
              <a:t> ;</a:t>
            </a:r>
          </a:p>
          <a:p>
            <a:r>
              <a:rPr lang="pt-BR" sz="8000" dirty="0" smtClean="0"/>
              <a:t>Constitui-se </a:t>
            </a:r>
            <a:r>
              <a:rPr lang="pt-BR" sz="8000" dirty="0"/>
              <a:t>como pré-requisitos para avaliar na </a:t>
            </a:r>
            <a:r>
              <a:rPr lang="pt-BR" sz="8000" dirty="0" err="1"/>
              <a:t>EaD</a:t>
            </a:r>
            <a:r>
              <a:rPr lang="pt-BR" sz="8000" dirty="0"/>
              <a:t> as competências: </a:t>
            </a:r>
            <a:endParaRPr lang="pt-BR" sz="8000" dirty="0" smtClean="0"/>
          </a:p>
          <a:p>
            <a:pPr marL="0" indent="0">
              <a:buNone/>
            </a:pPr>
            <a:endParaRPr lang="pt-BR" sz="8000" dirty="0"/>
          </a:p>
          <a:p>
            <a:pPr lvl="1"/>
            <a:r>
              <a:rPr lang="pt-BR" sz="8000" b="1" dirty="0" smtClean="0"/>
              <a:t>do </a:t>
            </a:r>
            <a:r>
              <a:rPr lang="pt-BR" sz="8000" b="1" dirty="0"/>
              <a:t>ensino e aprendizagem - </a:t>
            </a:r>
            <a:r>
              <a:rPr lang="pt-BR" sz="8000" dirty="0"/>
              <a:t>incentivar a aprendizagem colaborativo-cooperativa, incentivar a autonomia. Articular e fortalecer a aprendizagem pela Busca; </a:t>
            </a:r>
          </a:p>
          <a:p>
            <a:pPr lvl="1"/>
            <a:r>
              <a:rPr lang="pt-BR" sz="8000" b="1" dirty="0" smtClean="0"/>
              <a:t>da </a:t>
            </a:r>
            <a:r>
              <a:rPr lang="pt-BR" sz="8000" b="1" dirty="0"/>
              <a:t>didática das nuvens </a:t>
            </a:r>
            <a:r>
              <a:rPr lang="pt-BR" sz="8000" dirty="0"/>
              <a:t>– apropriar-se de novas competências para o aprendizado em redes sociais, em comunidades virtuais de aprendizagem, no </a:t>
            </a:r>
            <a:r>
              <a:rPr lang="pt-BR" sz="8000" dirty="0" smtClean="0"/>
              <a:t>M-Learning, </a:t>
            </a:r>
            <a:r>
              <a:rPr lang="pt-BR" sz="8000" dirty="0"/>
              <a:t>MOOCS, </a:t>
            </a:r>
            <a:r>
              <a:rPr lang="pt-BR" sz="8000" dirty="0" err="1"/>
              <a:t>REAs</a:t>
            </a:r>
            <a:r>
              <a:rPr lang="pt-BR" sz="8000" dirty="0"/>
              <a:t> - Recursos Educacionais Abertos </a:t>
            </a:r>
            <a:r>
              <a:rPr lang="pt-BR" sz="8000" dirty="0" err="1"/>
              <a:t>etc</a:t>
            </a:r>
            <a:r>
              <a:rPr lang="pt-BR" sz="8000" dirty="0"/>
              <a:t>; </a:t>
            </a:r>
          </a:p>
          <a:p>
            <a:pPr lvl="1"/>
            <a:r>
              <a:rPr lang="pt-BR" sz="8000" b="1" dirty="0" smtClean="0"/>
              <a:t>dos </a:t>
            </a:r>
            <a:r>
              <a:rPr lang="pt-BR" sz="8000" b="1" dirty="0"/>
              <a:t>Indicadores de desempenho </a:t>
            </a:r>
            <a:r>
              <a:rPr lang="pt-BR" sz="8000" dirty="0"/>
              <a:t>- desenvolver competências para planejar e acompanhar </a:t>
            </a:r>
            <a:r>
              <a:rPr lang="pt-BR" sz="8000" dirty="0" smtClean="0"/>
              <a:t>indicadores </a:t>
            </a:r>
            <a:r>
              <a:rPr lang="pt-BR" sz="8000" dirty="0"/>
              <a:t>de qualidade pela aprendizagem significativa, indicadores de cooperação e de apropriação do </a:t>
            </a:r>
            <a:r>
              <a:rPr lang="pt-BR" sz="8000" dirty="0" smtClean="0"/>
              <a:t>conhecimento</a:t>
            </a:r>
            <a:r>
              <a:rPr lang="pt-BR" sz="8000" dirty="0"/>
              <a:t>.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4" name="Picture 2" descr="http://sgconsult.com.br/wp-content/uploads/2013/08/training_resu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126" y="429712"/>
            <a:ext cx="2024946" cy="134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425342" y="6309320"/>
            <a:ext cx="1728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 smtClean="0">
                <a:latin typeface="+mj-lt"/>
              </a:rPr>
              <a:t>Rocha, 2015</a:t>
            </a:r>
            <a:endParaRPr lang="pt-BR" sz="15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426327"/>
      </p:ext>
    </p:extLst>
  </p:cSld>
  <p:clrMapOvr>
    <a:masterClrMapping/>
  </p:clrMapOvr>
</p:sld>
</file>

<file path=ppt/theme/theme1.xml><?xml version="1.0" encoding="utf-8"?>
<a:theme xmlns:a="http://schemas.openxmlformats.org/drawingml/2006/main" name="UFP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UFPE</Template>
  <TotalTime>18922</TotalTime>
  <Pages>33</Pages>
  <Words>1579</Words>
  <Application>Microsoft Office PowerPoint</Application>
  <PresentationFormat>Apresentação na tela (4:3)</PresentationFormat>
  <Paragraphs>141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UFPE</vt:lpstr>
      <vt:lpstr>Apresentação do PowerPoint</vt:lpstr>
      <vt:lpstr>Apresentação do PowerPoint</vt:lpstr>
      <vt:lpstr>INTRODUÇÃO</vt:lpstr>
      <vt:lpstr>INTRODUÇÃO</vt:lpstr>
      <vt:lpstr>INTRODUÇÃO</vt:lpstr>
      <vt:lpstr>Legislação da avaliação em EAD</vt:lpstr>
      <vt:lpstr>???????</vt:lpstr>
      <vt:lpstr>Critérios de Avaliação</vt:lpstr>
      <vt:lpstr>Avaliação da EAD- Competências</vt:lpstr>
      <vt:lpstr>Avaliação da EAD- Competências</vt:lpstr>
      <vt:lpstr>Funções da Avaliação</vt:lpstr>
      <vt:lpstr>Funções da Avaliação</vt:lpstr>
      <vt:lpstr>Avaliação Formativa</vt:lpstr>
      <vt:lpstr>Avaliação Formativa</vt:lpstr>
      <vt:lpstr>Apresentação do PowerPoint</vt:lpstr>
      <vt:lpstr>Apresentação do PowerPoint</vt:lpstr>
      <vt:lpstr>Dificuldades</vt:lpstr>
      <vt:lpstr>Apresentação do PowerPoint</vt:lpstr>
      <vt:lpstr>Pontos positivos </vt:lpstr>
      <vt:lpstr>Conclusão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aldin</dc:title>
  <dc:creator>Microsoft Corporation</dc:creator>
  <cp:lastModifiedBy>Virginia Menezes</cp:lastModifiedBy>
  <cp:revision>1724</cp:revision>
  <cp:lastPrinted>2003-03-22T13:23:20Z</cp:lastPrinted>
  <dcterms:created xsi:type="dcterms:W3CDTF">1996-03-25T20:56:28Z</dcterms:created>
  <dcterms:modified xsi:type="dcterms:W3CDTF">2015-08-05T19:15:52Z</dcterms:modified>
</cp:coreProperties>
</file>