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57" r:id="rId4"/>
    <p:sldId id="258" r:id="rId5"/>
    <p:sldId id="259" r:id="rId6"/>
    <p:sldId id="267" r:id="rId7"/>
    <p:sldId id="264" r:id="rId8"/>
    <p:sldId id="260" r:id="rId9"/>
    <p:sldId id="261" r:id="rId10"/>
    <p:sldId id="262" r:id="rId11"/>
    <p:sldId id="263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5" r:id="rId20"/>
    <p:sldId id="272" r:id="rId21"/>
    <p:sldId id="268" r:id="rId22"/>
    <p:sldId id="27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>
        <p:scale>
          <a:sx n="76" d="100"/>
          <a:sy n="76" d="100"/>
        </p:scale>
        <p:origin x="-26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9602D-7DF6-45F2-92A4-E17D2B57A7D6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865F-384B-4D7E-8AA1-DD208F7A2B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5777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7865F-384B-4D7E-8AA1-DD208F7A2B3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39A3-293D-47C1-8279-1536825A5C2C}" type="datetimeFigureOut">
              <a:rPr lang="pt-BR" smtClean="0"/>
              <a:pPr/>
              <a:t>11/5/2012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83CA-0E2E-4F77-B273-5AEE7A8E87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el.br/projetos/oicr/pages/arquivos/Dissertacao_Claudio_Giulliano_PEP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pt-BR" dirty="0" smtClean="0"/>
              <a:t>PEP no Programa de Saúde da Família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485776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Equipe: Camila Vieira; Isabel Sobral e Samantha </a:t>
            </a:r>
            <a:r>
              <a:rPr lang="pt-BR" dirty="0" err="1" smtClean="0"/>
              <a:t>Quitête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Disciplina: TI aplicada ao diagnóstico e decisão terapêutica</a:t>
            </a:r>
          </a:p>
          <a:p>
            <a:r>
              <a:rPr lang="pt-BR" dirty="0" smtClean="0"/>
              <a:t>4º Período</a:t>
            </a:r>
          </a:p>
          <a:p>
            <a:r>
              <a:rPr lang="pt-BR" dirty="0" smtClean="0"/>
              <a:t>Enfermagem - UFPE</a:t>
            </a:r>
            <a:endParaRPr lang="pt-BR" dirty="0"/>
          </a:p>
        </p:txBody>
      </p:sp>
      <p:pic>
        <p:nvPicPr>
          <p:cNvPr id="19458" name="Picture 2" descr="http://3.bp.blogspot.com/-eIETtQHgMSY/TckWa1UsfbI/AAAAAAAADZM/YSz8NapCVWs/s1600/psf-saude-da-familia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643050"/>
            <a:ext cx="4286250" cy="3219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594547"/>
            <a:ext cx="4071966" cy="597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642918"/>
            <a:ext cx="6334149" cy="552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1748"/>
            <a:ext cx="6347400" cy="591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57163"/>
            <a:ext cx="6819900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481013"/>
            <a:ext cx="65341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457200"/>
            <a:ext cx="63912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088" y="328613"/>
            <a:ext cx="621982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261938"/>
            <a:ext cx="681037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319088"/>
            <a:ext cx="617220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Dificuldades</a:t>
            </a:r>
            <a:r>
              <a:rPr lang="pt-BR" b="1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Adaptação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smtClean="0"/>
              <a:t>- Familiaridade </a:t>
            </a:r>
            <a:r>
              <a:rPr lang="pt-BR" dirty="0"/>
              <a:t>com o sistema;</a:t>
            </a:r>
            <a:br>
              <a:rPr lang="pt-BR" dirty="0"/>
            </a:br>
            <a:r>
              <a:rPr lang="pt-BR" dirty="0" smtClean="0"/>
              <a:t>- Facilidades </a:t>
            </a:r>
            <a:r>
              <a:rPr lang="pt-BR" dirty="0"/>
              <a:t>x Complicações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Tipo de serviço em que o prontuário será utilizado;</a:t>
            </a:r>
          </a:p>
          <a:p>
            <a:pPr algn="just"/>
            <a:r>
              <a:rPr lang="pt-BR" dirty="0" smtClean="0"/>
              <a:t>Características da especialidade escolhida;</a:t>
            </a:r>
          </a:p>
          <a:p>
            <a:pPr algn="just"/>
            <a:r>
              <a:rPr lang="pt-BR" smtClean="0"/>
              <a:t>Justificativa;</a:t>
            </a:r>
            <a:endParaRPr lang="pt-BR" dirty="0" smtClean="0"/>
          </a:p>
          <a:p>
            <a:pPr algn="just"/>
            <a:r>
              <a:rPr lang="pt-BR" dirty="0" smtClean="0"/>
              <a:t>Tipos de usuários do sistema de prontuário;</a:t>
            </a:r>
          </a:p>
          <a:p>
            <a:pPr algn="just"/>
            <a:r>
              <a:rPr lang="pt-BR" dirty="0" smtClean="0"/>
              <a:t>Diagrama com o fluxo de atendimento situando o uso do sistema de prontuário;</a:t>
            </a:r>
          </a:p>
          <a:p>
            <a:pPr algn="just"/>
            <a:r>
              <a:rPr lang="pt-BR" dirty="0" smtClean="0"/>
              <a:t>Prontuário real;</a:t>
            </a:r>
          </a:p>
          <a:p>
            <a:pPr algn="just"/>
            <a:r>
              <a:rPr lang="pt-BR" dirty="0" smtClean="0"/>
              <a:t>Particularidades do PEP no PSF;</a:t>
            </a:r>
          </a:p>
          <a:p>
            <a:pPr algn="just"/>
            <a:r>
              <a:rPr lang="pt-BR" dirty="0" smtClean="0"/>
              <a:t>Conclusão.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/>
            <a:r>
              <a:rPr lang="pt-BR" b="1" dirty="0" smtClean="0"/>
              <a:t>Vantagens: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Organização;</a:t>
            </a:r>
            <a:br>
              <a:rPr lang="pt-BR" dirty="0" smtClean="0"/>
            </a:br>
            <a:r>
              <a:rPr lang="pt-BR" dirty="0" smtClean="0"/>
              <a:t>- Diminuição do volume físico;</a:t>
            </a:r>
            <a:br>
              <a:rPr lang="pt-BR" dirty="0" smtClean="0"/>
            </a:br>
            <a:r>
              <a:rPr lang="pt-BR" dirty="0" smtClean="0"/>
              <a:t>- Segurança;</a:t>
            </a:r>
            <a:br>
              <a:rPr lang="pt-BR" dirty="0" smtClean="0"/>
            </a:br>
            <a:r>
              <a:rPr lang="pt-BR" dirty="0" smtClean="0"/>
              <a:t>- Melhor acesso;</a:t>
            </a:r>
            <a:br>
              <a:rPr lang="pt-BR" dirty="0" smtClean="0"/>
            </a:br>
            <a:r>
              <a:rPr lang="pt-BR" dirty="0" smtClean="0"/>
              <a:t>- Apoio à decisão;</a:t>
            </a:r>
            <a:br>
              <a:rPr lang="pt-BR" dirty="0" smtClean="0"/>
            </a:br>
            <a:r>
              <a:rPr lang="pt-BR" dirty="0" smtClean="0"/>
              <a:t>- Confiabilidade;</a:t>
            </a:r>
            <a:br>
              <a:rPr lang="pt-BR" dirty="0" smtClean="0"/>
            </a:br>
            <a:r>
              <a:rPr lang="pt-BR" dirty="0" smtClean="0">
                <a:solidFill>
                  <a:prstClr val="black"/>
                </a:solidFill>
              </a:rPr>
              <a:t>- Melhoria na qualidade da assistência à saúde do paciente;</a:t>
            </a:r>
            <a:br>
              <a:rPr lang="pt-BR" dirty="0" smtClean="0">
                <a:solidFill>
                  <a:prstClr val="black"/>
                </a:solidFill>
              </a:rPr>
            </a:br>
            <a:r>
              <a:rPr lang="pt-BR" dirty="0" smtClean="0">
                <a:solidFill>
                  <a:prstClr val="black"/>
                </a:solidFill>
              </a:rPr>
              <a:t>- Resgate de informações;</a:t>
            </a:r>
            <a:br>
              <a:rPr lang="pt-BR" dirty="0" smtClean="0">
                <a:solidFill>
                  <a:prstClr val="black"/>
                </a:solidFill>
              </a:rPr>
            </a:br>
            <a:r>
              <a:rPr lang="pt-BR" dirty="0" smtClean="0">
                <a:solidFill>
                  <a:prstClr val="black"/>
                </a:solidFill>
              </a:rPr>
              <a:t>- Melhor gerenciamento dos recursos;</a:t>
            </a:r>
            <a:br>
              <a:rPr lang="pt-BR" dirty="0" smtClean="0">
                <a:solidFill>
                  <a:prstClr val="black"/>
                </a:solidFill>
              </a:rPr>
            </a:br>
            <a:r>
              <a:rPr lang="pt-BR" dirty="0" smtClean="0">
                <a:solidFill>
                  <a:prstClr val="black"/>
                </a:solidFill>
              </a:rPr>
              <a:t>- Facilidade para pesquisas coletivas;</a:t>
            </a:r>
          </a:p>
          <a:p>
            <a:pPr marL="0" lvl="0" indent="0">
              <a:buNone/>
            </a:pPr>
            <a:r>
              <a:rPr lang="pt-BR" dirty="0" smtClean="0">
                <a:solidFill>
                  <a:prstClr val="black"/>
                </a:solidFill>
              </a:rPr>
              <a:t>- Avaliação da qualidade e progressos do serviço.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4300" b="1" dirty="0" smtClean="0"/>
              <a:t>Desvantagens:</a:t>
            </a:r>
            <a:endParaRPr lang="pt-BR" sz="4300" b="1" dirty="0"/>
          </a:p>
          <a:p>
            <a:pPr>
              <a:buNone/>
            </a:pPr>
            <a:r>
              <a:rPr lang="pt-BR" sz="4300" dirty="0" smtClean="0"/>
              <a:t>- Necessidade </a:t>
            </a:r>
            <a:r>
              <a:rPr lang="pt-BR" sz="4300" dirty="0"/>
              <a:t>de grande investimentos em hardware, software e treinamento; </a:t>
            </a:r>
            <a:endParaRPr lang="pt-BR" sz="4300" dirty="0" smtClean="0"/>
          </a:p>
          <a:p>
            <a:pPr>
              <a:buNone/>
            </a:pPr>
            <a:r>
              <a:rPr lang="pt-BR" sz="4300" dirty="0" smtClean="0"/>
              <a:t>- Os </a:t>
            </a:r>
            <a:r>
              <a:rPr lang="pt-BR" sz="4300" dirty="0"/>
              <a:t>usuários podem </a:t>
            </a:r>
            <a:r>
              <a:rPr lang="pt-BR" sz="4300" dirty="0" smtClean="0"/>
              <a:t>não </a:t>
            </a:r>
            <a:r>
              <a:rPr lang="pt-BR" sz="4300" dirty="0"/>
              <a:t>se acostumar com o uso </a:t>
            </a:r>
            <a:r>
              <a:rPr lang="pt-BR" sz="4300" dirty="0" smtClean="0"/>
              <a:t>dos procedimentos informatizados;</a:t>
            </a:r>
          </a:p>
          <a:p>
            <a:pPr marL="0" indent="0">
              <a:buNone/>
            </a:pPr>
            <a:r>
              <a:rPr lang="pt-BR" sz="4300" dirty="0" smtClean="0"/>
              <a:t>- Demora para se ver os reais resultados da implantação do PEP; </a:t>
            </a:r>
          </a:p>
          <a:p>
            <a:pPr marL="0" indent="0">
              <a:buNone/>
            </a:pPr>
            <a:r>
              <a:rPr lang="pt-BR" sz="4300" dirty="0" smtClean="0"/>
              <a:t>- Sistema </a:t>
            </a:r>
            <a:r>
              <a:rPr lang="pt-BR" sz="4300" dirty="0" err="1" smtClean="0"/>
              <a:t>offline</a:t>
            </a:r>
            <a:r>
              <a:rPr lang="pt-BR" sz="4300" dirty="0" smtClean="0"/>
              <a:t>; </a:t>
            </a:r>
          </a:p>
          <a:p>
            <a:pPr marL="0" indent="0">
              <a:buNone/>
            </a:pPr>
            <a:r>
              <a:rPr lang="pt-BR" sz="4300" dirty="0" smtClean="0"/>
              <a:t>- Transição do sistema manual para o informatizado;</a:t>
            </a:r>
          </a:p>
          <a:p>
            <a:pPr marL="0" indent="0">
              <a:buNone/>
            </a:pPr>
            <a:r>
              <a:rPr lang="pt-BR" sz="4300" dirty="0" smtClean="0"/>
              <a:t>- Desumanização;</a:t>
            </a:r>
            <a:br>
              <a:rPr lang="pt-BR" sz="4300" dirty="0" smtClean="0"/>
            </a:br>
            <a:r>
              <a:rPr lang="pt-BR" sz="4300" dirty="0" smtClean="0"/>
              <a:t>- Custo;</a:t>
            </a:r>
            <a:br>
              <a:rPr lang="pt-BR" sz="4300" dirty="0" smtClean="0"/>
            </a:br>
            <a:r>
              <a:rPr lang="pt-BR" sz="4300" dirty="0" smtClean="0"/>
              <a:t>- Vírus;</a:t>
            </a:r>
            <a:br>
              <a:rPr lang="pt-BR" sz="4300" dirty="0" smtClean="0"/>
            </a:br>
            <a:r>
              <a:rPr lang="pt-BR" sz="4300" dirty="0" smtClean="0"/>
              <a:t>- Sigilo;</a:t>
            </a:r>
            <a:br>
              <a:rPr lang="pt-BR" sz="4300" dirty="0" smtClean="0"/>
            </a:br>
            <a:r>
              <a:rPr lang="pt-BR" sz="4300" dirty="0" smtClean="0"/>
              <a:t>- Menor liberdade na forma de escrever. </a:t>
            </a:r>
            <a:endParaRPr lang="pt-BR" sz="43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771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Costa</a:t>
            </a:r>
            <a:r>
              <a:rPr lang="pt-BR" dirty="0" smtClean="0"/>
              <a:t>, Claudio </a:t>
            </a:r>
            <a:r>
              <a:rPr lang="pt-BR" dirty="0" err="1" smtClean="0"/>
              <a:t>Giulliano</a:t>
            </a:r>
            <a:r>
              <a:rPr lang="pt-BR" dirty="0" smtClean="0"/>
              <a:t> Alves da </a:t>
            </a:r>
            <a:r>
              <a:rPr lang="pt-BR" i="1" dirty="0" smtClean="0"/>
              <a:t>. Desenvolvimento e avaliação tecnológica de um sistema de prontuário eletrônico do paciente, baseado nos paradigmas da World </a:t>
            </a:r>
            <a:r>
              <a:rPr lang="pt-BR" i="1" dirty="0" err="1" smtClean="0"/>
              <a:t>Wide</a:t>
            </a:r>
            <a:r>
              <a:rPr lang="pt-BR" i="1" dirty="0" smtClean="0"/>
              <a:t> Web e da engenharia de software</a:t>
            </a:r>
            <a:r>
              <a:rPr lang="pt-BR" dirty="0" smtClean="0"/>
              <a:t> -Campinas, SP: [s.n.], 2001. ( Acesso: 10/05/2012 – 11h </a:t>
            </a:r>
            <a:r>
              <a:rPr lang="pt-BR" u="sng" dirty="0" smtClean="0">
                <a:hlinkClick r:id="rId2"/>
              </a:rPr>
              <a:t>http://www.uel.br/projetos/oicr/pages/arquivos/Dissertacao_Claudio_Giulliano_PEP.pdf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9408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PEP no Programa de Saúde da Família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Tipo de serviço: Atenção básica de Saúde;</a:t>
            </a:r>
          </a:p>
          <a:p>
            <a:pPr algn="just"/>
            <a:r>
              <a:rPr lang="pt-BR" dirty="0" smtClean="0"/>
              <a:t>Características:</a:t>
            </a:r>
          </a:p>
          <a:p>
            <a:pPr algn="just">
              <a:buFontTx/>
              <a:buChar char="-"/>
            </a:pPr>
            <a:r>
              <a:rPr lang="pt-BR" dirty="0" smtClean="0"/>
              <a:t>Reorientação do modelo assistencial através da implementação de equipes multiprofissionais;</a:t>
            </a:r>
          </a:p>
          <a:p>
            <a:pPr algn="just">
              <a:buFontTx/>
              <a:buChar char="-"/>
            </a:pPr>
            <a:r>
              <a:rPr lang="pt-BR" dirty="0" smtClean="0"/>
              <a:t>Acompanhamento </a:t>
            </a:r>
            <a:r>
              <a:rPr lang="pt-BR" dirty="0"/>
              <a:t>de um número definido de </a:t>
            </a:r>
            <a:r>
              <a:rPr lang="pt-BR" dirty="0" smtClean="0"/>
              <a:t>famílias </a:t>
            </a:r>
            <a:r>
              <a:rPr lang="pt-BR" dirty="0"/>
              <a:t>localizadas em uma área geográfica </a:t>
            </a:r>
            <a:r>
              <a:rPr lang="pt-BR" dirty="0" smtClean="0"/>
              <a:t>delimitada;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PEP no Programa de Saúde da Família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pt-BR" dirty="0" smtClean="0"/>
              <a:t>Ações </a:t>
            </a:r>
            <a:r>
              <a:rPr lang="pt-BR" dirty="0"/>
              <a:t>de promoção da saúde, prevenção, recuperação, reabilitação de doenças e agravos mais </a:t>
            </a:r>
            <a:r>
              <a:rPr lang="pt-BR" dirty="0" smtClean="0"/>
              <a:t>freqüentes;</a:t>
            </a:r>
          </a:p>
          <a:p>
            <a:pPr algn="just">
              <a:buFontTx/>
              <a:buChar char="-"/>
            </a:pPr>
            <a:r>
              <a:rPr lang="pt-BR" dirty="0" smtClean="0"/>
              <a:t>Manutenção </a:t>
            </a:r>
            <a:r>
              <a:rPr lang="pt-BR" dirty="0"/>
              <a:t>da saúde </a:t>
            </a:r>
            <a:r>
              <a:rPr lang="pt-BR" dirty="0" smtClean="0"/>
              <a:t>da comunidade.</a:t>
            </a:r>
          </a:p>
        </p:txBody>
      </p:sp>
      <p:pic>
        <p:nvPicPr>
          <p:cNvPr id="13314" name="Picture 2" descr="http://www.futebolalagoano.com/blogdoclyton/wp-content/uploads/2012/04/Liga-de-saude-da-famil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3857628"/>
            <a:ext cx="2770741" cy="2786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PEP no Programa de Saúde da Família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Usuários do prontuário:</a:t>
            </a:r>
          </a:p>
          <a:p>
            <a:pPr>
              <a:buFontTx/>
              <a:buChar char="-"/>
            </a:pPr>
            <a:r>
              <a:rPr lang="pt-BR" dirty="0" smtClean="0"/>
              <a:t>Médicos;</a:t>
            </a:r>
          </a:p>
          <a:p>
            <a:pPr>
              <a:buFontTx/>
              <a:buChar char="-"/>
            </a:pPr>
            <a:r>
              <a:rPr lang="pt-BR" dirty="0" smtClean="0"/>
              <a:t>Enfermeiros (as);</a:t>
            </a:r>
          </a:p>
          <a:p>
            <a:pPr>
              <a:buFontTx/>
              <a:buChar char="-"/>
            </a:pPr>
            <a:r>
              <a:rPr lang="pt-BR" dirty="0" smtClean="0"/>
              <a:t>Odontólogos;</a:t>
            </a:r>
          </a:p>
          <a:p>
            <a:pPr>
              <a:buFontTx/>
              <a:buChar char="-"/>
            </a:pPr>
            <a:r>
              <a:rPr lang="pt-BR" dirty="0" smtClean="0"/>
              <a:t>Acadêmicos;</a:t>
            </a:r>
          </a:p>
          <a:p>
            <a:pPr>
              <a:buFontTx/>
              <a:buChar char="-"/>
            </a:pPr>
            <a:r>
              <a:rPr lang="pt-BR" dirty="0" smtClean="0"/>
              <a:t>ACS.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11266" name="Picture 2" descr="http://bahiareconcavo.com.br/wp-content/uploads/2011/04/DIA-12-SECRETARIA-DE-SA%C3%9ADE-DE-B%C3%9AZIOS-ANUNCIA-A-CONTRATA%C3%87%C3%83O-DE-M%C3%89DICOS-PARA-P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428868"/>
            <a:ext cx="3810000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2143108" y="1857364"/>
            <a:ext cx="4143404" cy="1071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Agente Comunitário de Saúde</a:t>
            </a:r>
          </a:p>
          <a:p>
            <a:pPr algn="ctr"/>
            <a:r>
              <a:rPr lang="pt-BR" dirty="0" smtClean="0"/>
              <a:t>(Cadastro da família e agendamento da consulta)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3358348" y="3856834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6"/>
          <p:cNvSpPr/>
          <p:nvPr/>
        </p:nvSpPr>
        <p:spPr>
          <a:xfrm>
            <a:off x="3428992" y="4929198"/>
            <a:ext cx="1285884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Enfermeiro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5400000">
            <a:off x="1500166" y="3071810"/>
            <a:ext cx="128588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/>
          <p:cNvSpPr/>
          <p:nvPr/>
        </p:nvSpPr>
        <p:spPr>
          <a:xfrm>
            <a:off x="857224" y="4857760"/>
            <a:ext cx="1714512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Médico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 rot="16200000" flipH="1">
            <a:off x="5107785" y="3107529"/>
            <a:ext cx="1428760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Processo 15"/>
          <p:cNvSpPr/>
          <p:nvPr/>
        </p:nvSpPr>
        <p:spPr>
          <a:xfrm>
            <a:off x="5500694" y="4786322"/>
            <a:ext cx="1714512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Odontólogo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714480" y="500042"/>
            <a:ext cx="53578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Fluxo de Atendimento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prontuário</a:t>
            </a:r>
            <a:endParaRPr lang="pt-BR" dirty="0"/>
          </a:p>
        </p:txBody>
      </p:sp>
      <p:pic>
        <p:nvPicPr>
          <p:cNvPr id="5" name="Imagem 4" descr="b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285860"/>
            <a:ext cx="4543425" cy="5200650"/>
          </a:xfrm>
          <a:prstGeom prst="rect">
            <a:avLst/>
          </a:prstGeom>
        </p:spPr>
      </p:pic>
      <p:pic>
        <p:nvPicPr>
          <p:cNvPr id="6" name="Imagem 5" descr="bel 2 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62525" y="1285860"/>
            <a:ext cx="4181475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PEP no Programa de Saúde da Família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Particularidades do prontuário no PSF:</a:t>
            </a:r>
          </a:p>
          <a:p>
            <a:pPr algn="just">
              <a:buFontTx/>
              <a:buChar char="-"/>
            </a:pPr>
            <a:r>
              <a:rPr lang="pt-BR" dirty="0" smtClean="0"/>
              <a:t>Destinado à família;</a:t>
            </a:r>
          </a:p>
          <a:p>
            <a:pPr algn="just">
              <a:buFontTx/>
              <a:buChar char="-"/>
            </a:pPr>
            <a:r>
              <a:rPr lang="pt-BR" dirty="0" smtClean="0"/>
              <a:t>Registro das informações referentes às condições sanitárias, de moradia e de transporte;</a:t>
            </a:r>
          </a:p>
          <a:p>
            <a:pPr algn="just">
              <a:buFontTx/>
              <a:buChar char="-"/>
            </a:pPr>
            <a:r>
              <a:rPr lang="pt-BR" dirty="0" smtClean="0"/>
              <a:t>Registro de visitas domiciliares (enfermeiro/médico).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928670"/>
            <a:ext cx="468039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9332" y="928670"/>
            <a:ext cx="4364668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330</Words>
  <Application>Microsoft Office PowerPoint</Application>
  <PresentationFormat>Apresentação na tela (4:3)</PresentationFormat>
  <Paragraphs>69</Paragraphs>
  <Slides>22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PEP no Programa de Saúde da Família</vt:lpstr>
      <vt:lpstr>Roteiro</vt:lpstr>
      <vt:lpstr>PEP no Programa de Saúde da Família</vt:lpstr>
      <vt:lpstr>PEP no Programa de Saúde da Família</vt:lpstr>
      <vt:lpstr>PEP no Programa de Saúde da Família</vt:lpstr>
      <vt:lpstr>Slide 6</vt:lpstr>
      <vt:lpstr>Exemplo de prontuário</vt:lpstr>
      <vt:lpstr>PEP no Programa de Saúde da Família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Conclusão</vt:lpstr>
      <vt:lpstr>Conclusão</vt:lpstr>
      <vt:lpstr>Conclusão</vt:lpstr>
      <vt:lpstr>Referências</vt:lpstr>
    </vt:vector>
  </TitlesOfParts>
  <Company>xxx xxxx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Enfermagem</dc:creator>
  <cp:lastModifiedBy>Usuário</cp:lastModifiedBy>
  <cp:revision>27</cp:revision>
  <dcterms:created xsi:type="dcterms:W3CDTF">2012-05-10T18:18:36Z</dcterms:created>
  <dcterms:modified xsi:type="dcterms:W3CDTF">2012-05-11T16:29:12Z</dcterms:modified>
</cp:coreProperties>
</file>