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3" r:id="rId5"/>
    <p:sldId id="264" r:id="rId6"/>
    <p:sldId id="262" r:id="rId7"/>
    <p:sldId id="258" r:id="rId8"/>
    <p:sldId id="257" r:id="rId9"/>
    <p:sldId id="259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A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1111DA7-6BA6-4F73-B952-D21364C443FC}" type="datetimeFigureOut">
              <a:rPr lang="pt-BR" smtClean="0"/>
              <a:pPr/>
              <a:t>17/05/2012</a:t>
            </a:fld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705543B-56BD-4121-8586-8B613EF119A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d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8072494" cy="1928826"/>
          </a:xfrm>
        </p:spPr>
        <p:txBody>
          <a:bodyPr>
            <a:normAutofit/>
          </a:bodyPr>
          <a:lstStyle/>
          <a:p>
            <a:pPr algn="ctr"/>
            <a:r>
              <a:rPr lang="pt-BR" sz="8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SNOMED </a:t>
            </a:r>
            <a:r>
              <a:rPr lang="pt-BR" sz="8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CT </a:t>
            </a:r>
            <a:endParaRPr lang="pt-BR" sz="88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14282" y="3143248"/>
            <a:ext cx="8715436" cy="350046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endParaRPr lang="pt-BR" dirty="0" smtClean="0">
              <a:latin typeface="Andalus" pitchFamily="18" charset="-78"/>
              <a:cs typeface="Andalus" pitchFamily="18" charset="-78"/>
            </a:endParaRPr>
          </a:p>
          <a:p>
            <a:r>
              <a:rPr lang="pt-BR" dirty="0" smtClean="0">
                <a:latin typeface="Andalus" pitchFamily="18" charset="-78"/>
                <a:cs typeface="Andalus" pitchFamily="18" charset="-78"/>
              </a:rPr>
              <a:t>TI aplicada ao diagnóstico e à decisão terapêutica</a:t>
            </a:r>
          </a:p>
          <a:p>
            <a:endParaRPr lang="pt-BR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pt-BR" i="1" dirty="0" smtClean="0">
                <a:latin typeface="Andalus" pitchFamily="18" charset="-78"/>
                <a:cs typeface="Andalus" pitchFamily="18" charset="-78"/>
              </a:rPr>
              <a:t>Augusto Fernando </a:t>
            </a:r>
            <a:r>
              <a:rPr lang="pt-BR" dirty="0" smtClean="0">
                <a:latin typeface="Andalus" pitchFamily="18" charset="-78"/>
                <a:cs typeface="Andalus" pitchFamily="18" charset="-78"/>
              </a:rPr>
              <a:t>– 3° período</a:t>
            </a:r>
          </a:p>
          <a:p>
            <a:pPr algn="ctr"/>
            <a:r>
              <a:rPr lang="pt-BR" i="1" dirty="0" smtClean="0">
                <a:latin typeface="Andalus" pitchFamily="18" charset="-78"/>
                <a:cs typeface="Andalus" pitchFamily="18" charset="-78"/>
              </a:rPr>
              <a:t>Rosana Costa </a:t>
            </a:r>
            <a:r>
              <a:rPr lang="pt-BR" dirty="0" smtClean="0">
                <a:latin typeface="Andalus" pitchFamily="18" charset="-78"/>
                <a:cs typeface="Andalus" pitchFamily="18" charset="-78"/>
              </a:rPr>
              <a:t>– </a:t>
            </a:r>
            <a:r>
              <a:rPr lang="pt-BR" dirty="0" smtClean="0">
                <a:latin typeface="Andalus" pitchFamily="18" charset="-78"/>
                <a:cs typeface="Andalus" pitchFamily="18" charset="-78"/>
              </a:rPr>
              <a:t>7° período</a:t>
            </a:r>
          </a:p>
          <a:p>
            <a:pPr algn="ctr"/>
            <a:r>
              <a:rPr lang="pt-BR" i="1" dirty="0" smtClean="0">
                <a:latin typeface="Andalus" pitchFamily="18" charset="-78"/>
                <a:cs typeface="Andalus" pitchFamily="18" charset="-78"/>
              </a:rPr>
              <a:t>Thaysa Ribeiro </a:t>
            </a:r>
            <a:r>
              <a:rPr lang="pt-BR" dirty="0" smtClean="0">
                <a:latin typeface="Andalus" pitchFamily="18" charset="-78"/>
                <a:cs typeface="Andalus" pitchFamily="18" charset="-78"/>
              </a:rPr>
              <a:t>– 3° período</a:t>
            </a:r>
          </a:p>
          <a:p>
            <a:endParaRPr lang="pt-BR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3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Por que usar o SNOMED ?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6"/>
            <a:ext cx="8291264" cy="487910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Abrangência;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Terminologia clínica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multilíngüe mundial;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Segurança e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qualidade;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RES (Registro </a:t>
            </a:r>
            <a:r>
              <a:rPr lang="pt-B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Elet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 de Saúde)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significativo;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Hierarquia lógica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multiaxial;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pt-B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Por que usar o SNOMED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28800"/>
            <a:ext cx="8686800" cy="502312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Forte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relação semântica dos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conceitos;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 - Oferecendo maior suporte de resgate de informações.</a:t>
            </a:r>
          </a:p>
          <a:p>
            <a:pPr>
              <a:buNone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 - Suporte auditoria, epidemiologia, decisão, CID10, entre outros.</a:t>
            </a: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Seis atualizações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mensais;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Por que usar o SNOMED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Liberdade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de acesso aos dados antigos e atualizados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Extensivo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 configurável (localmente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);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Internacional ( mais de 50 países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);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Benefícios do SNOMED</a:t>
            </a:r>
            <a:endParaRPr lang="pt-BR" sz="4800" b="1" dirty="0">
              <a:solidFill>
                <a:schemeClr val="accent5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Benefícios Gerais;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Uso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Clínico;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Outros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usos;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Comunicação;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</a:t>
            </a:r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- </a:t>
            </a:r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Benefícios </a:t>
            </a:r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Gerais :</a:t>
            </a:r>
            <a:endParaRPr lang="pt-BR" sz="4800" b="1" dirty="0">
              <a:solidFill>
                <a:schemeClr val="accent5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Oferece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plataforma independente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multicultural;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Gravação, Análise e Recuperação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consistentes;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Manutenção e Atualizações </a:t>
            </a:r>
            <a:r>
              <a:rPr lang="pt-B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frequentes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, por especialistas da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área;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</a:t>
            </a:r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- </a:t>
            </a:r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uso </a:t>
            </a:r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clínico:</a:t>
            </a:r>
            <a:endParaRPr lang="pt-BR" sz="4800" b="1" dirty="0">
              <a:solidFill>
                <a:schemeClr val="accent5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46236"/>
            <a:ext cx="8964488" cy="495111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Combinação de dados do mesmo paciente em locais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diferentes;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Menores riscos de diferentes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interpretações;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Automaticidade na recuperação do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histórico no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tratamento e reações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adversas;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Auxilia à decisão,  leques de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possibilidades;</a:t>
            </a:r>
          </a:p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Indica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possibilidade de doenças (NI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);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- Outros usos:</a:t>
            </a:r>
            <a:endParaRPr lang="pt-BR" sz="4800" b="1" dirty="0">
              <a:solidFill>
                <a:schemeClr val="accent5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Monitoramento em saúde pública, especial para codificar surtos e tratar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surtos;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Eficácia na análise de desempenho de métodos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médicos;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Possibilita o fornecimento de grande quantidade de dados para estudos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clínicos;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 -  Comunicação:</a:t>
            </a:r>
            <a:endParaRPr lang="pt-BR" sz="4800" b="1" dirty="0">
              <a:solidFill>
                <a:schemeClr val="accent5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46236"/>
            <a:ext cx="8435280" cy="502312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Compartilhamento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de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resultados;</a:t>
            </a:r>
          </a:p>
          <a:p>
            <a:pPr>
              <a:buFont typeface="Courier New" pitchFamily="49" charset="0"/>
              <a:buChar char="o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Ex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.:  “Permite analisar quantas cirurgias de câncer são realizadas de forma consistente e registrar dados sobre os resultados para determinar se a cirurgia tem um impacto na sobrevivência a longo prazo e recidiva local no tratamento de câncer. “</a:t>
            </a:r>
          </a:p>
          <a:p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 -  Comunicação:</a:t>
            </a:r>
            <a:endParaRPr lang="pt-BR" sz="4800" b="1" dirty="0">
              <a:solidFill>
                <a:schemeClr val="accent5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628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Conferência dentro e entre país;</a:t>
            </a:r>
          </a:p>
          <a:p>
            <a:pPr algn="just"/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EUA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,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Canadá, Reino Unido e </a:t>
            </a:r>
            <a:r>
              <a:rPr lang="pt-B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Sirilanca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just">
              <a:buNone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Usaram/Usam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relatos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positivos;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Referência bibliográfica</a:t>
            </a:r>
            <a:endParaRPr lang="pt-BR" sz="4800" b="1" dirty="0">
              <a:solidFill>
                <a:schemeClr val="accent5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pt-BR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http</a:t>
            </a:r>
            <a:r>
              <a:rPr lang="pt-BR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://www.ihtsdo.org/snomed-ct/</a:t>
            </a:r>
            <a:endParaRPr lang="pt-B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i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CT</a:t>
            </a:r>
            <a:endParaRPr lang="pt-BR" sz="4800" dirty="0">
              <a:solidFill>
                <a:schemeClr val="accent5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IHTSDO ( International Health Terminology Standards Development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Organisation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É uma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organização sem fins lucrativos internacional com sede na Dinamarca. IHTSDO possui e administra os direitos de SNOMED CT e relacionados padrões de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terminologia;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pt-BR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i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CT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 objetivo do IHTSDO é desenvolver, manter, promover e permitir a captação e uso correto de seus produtos de terminologia nos sistemas de saúde, serviços e produtos ao redor do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mundo;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 foco é permitir a implementação de registros de saúde semanticamente precisos que sejam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interoperáveis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pt-BR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i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CT  é: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pt-BR" b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Um recurso com conteúdo abrangente e cientificamente validada;</a:t>
            </a: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Uma clínica de saúde terminologia;</a:t>
            </a: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Essencial para registros de saúde eletrônicos;</a:t>
            </a: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Uma terminologia que pode cruzar-mapear a outras normas internacionais;</a:t>
            </a:r>
          </a:p>
          <a:p>
            <a:pPr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Já utilizado em mais de cinqüenta países;</a:t>
            </a:r>
          </a:p>
          <a:p>
            <a:pPr>
              <a:buFont typeface="Wingdings" pitchFamily="2" charset="2"/>
              <a:buChar char="Ø"/>
            </a:pPr>
            <a:endParaRPr lang="pt-BR" b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pt-BR" b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pt-BR" b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pt-BR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i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CT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646236"/>
            <a:ext cx="8606190" cy="48071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SNOMED termos clínicos (SNOMED CT) é o mais abrangente, sistema de terminologia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multilíngüe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voltado para a saúde no mundo;</a:t>
            </a:r>
          </a:p>
          <a:p>
            <a:pPr algn="just">
              <a:buFont typeface="Wingdings" pitchFamily="2" charset="2"/>
              <a:buChar char="Ø"/>
            </a:pP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Contribui para a melhoria do atendimento ao paciente, apoiando o desenvolvimento de Registros Eletrônicos de Saúde que as informações clínicas e registro sejam interpretados de forma clara por qualquer usuário do 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sistema;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i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SNOMED CT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428736"/>
            <a:ext cx="8643998" cy="528641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Os pacientes se beneficiam do uso de SNOMED CT porque melhora a gravação de informação e facilita uma melhor comunicação, levando a melhorias na qualidade do atendimento;</a:t>
            </a:r>
          </a:p>
          <a:p>
            <a:pPr algn="just">
              <a:buFont typeface="Wingdings" pitchFamily="2" charset="2"/>
              <a:buChar char="Ø"/>
            </a:pP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SNOMED CT fornece o núcleo terminologia geral para o registro de saúde eletrônico (EHR) e contém mais de 311.000 ativos conceitos com significados únicos e formas lógicas baseados em definições organizadas em hierarquias. Quando implementado em aplicações de software, SNOMED CT pode ser usado para representar a informação clinicamente relevante de forma consistente, confiável e abrangente como parte integrante de produção de registros de saúde eletrônico;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pt-BR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Componentes SNOMED CT </a:t>
            </a:r>
            <a:endParaRPr lang="pt-BR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pt-BR" b="1" dirty="0" smtClean="0">
              <a:latin typeface="Andalus" pitchFamily="18" charset="-78"/>
              <a:cs typeface="Andalus" pitchFamily="18" charset="-78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pt-BR" b="1" i="1" dirty="0" smtClean="0">
                <a:latin typeface="Andalus" pitchFamily="18" charset="-78"/>
                <a:cs typeface="Andalus" pitchFamily="18" charset="-78"/>
              </a:rPr>
              <a:t>Conceitos;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Andalus" pitchFamily="18" charset="-78"/>
              <a:cs typeface="Andalus" pitchFamily="18" charset="-78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pt-BR" b="1" i="1" dirty="0" smtClean="0">
                <a:latin typeface="Andalus" pitchFamily="18" charset="-78"/>
                <a:cs typeface="Andalus" pitchFamily="18" charset="-78"/>
              </a:rPr>
              <a:t>Descrições;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Arial" pitchFamily="34" charset="0"/>
              <a:buChar char="•"/>
            </a:pPr>
            <a:endParaRPr lang="pt-BR" b="1" dirty="0" smtClean="0">
              <a:latin typeface="Andalus" pitchFamily="18" charset="-78"/>
              <a:cs typeface="Andalus" pitchFamily="18" charset="-78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pt-BR" b="1" i="1" dirty="0" smtClean="0">
                <a:latin typeface="Andalus" pitchFamily="18" charset="-78"/>
                <a:cs typeface="Andalus" pitchFamily="18" charset="-78"/>
              </a:rPr>
              <a:t>Relacionamentos;</a:t>
            </a:r>
          </a:p>
          <a:p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158162" cy="142876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r>
              <a:rPr lang="pt-BR" sz="53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pt-BR" sz="53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r>
              <a:rPr lang="pt-BR" sz="53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A utilização de SNOMED CT</a:t>
            </a:r>
            <a:r>
              <a:rPr lang="pt-BR" sz="5300" dirty="0" smtClean="0"/>
              <a:t/>
            </a:r>
            <a:br>
              <a:rPr lang="pt-BR" sz="5300" dirty="0" smtClean="0"/>
            </a:br>
            <a:endParaRPr lang="pt-BR" sz="53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646237"/>
            <a:ext cx="8501122" cy="499747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000" b="1" i="1" dirty="0" smtClean="0">
                <a:latin typeface="Andalus" pitchFamily="18" charset="-78"/>
                <a:cs typeface="Andalus" pitchFamily="18" charset="-78"/>
              </a:rPr>
              <a:t>Apóio a decisão;</a:t>
            </a:r>
          </a:p>
          <a:p>
            <a:pPr>
              <a:buFont typeface="Wingdings" pitchFamily="2" charset="2"/>
              <a:buChar char="Ø"/>
            </a:pPr>
            <a:endParaRPr lang="pt-BR" sz="3000" b="1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sz="3000" b="1" i="1" dirty="0" smtClean="0">
                <a:latin typeface="Andalus" pitchFamily="18" charset="-78"/>
                <a:cs typeface="Andalus" pitchFamily="18" charset="-78"/>
              </a:rPr>
              <a:t>Relatórios estatísticos;</a:t>
            </a:r>
          </a:p>
          <a:p>
            <a:pPr>
              <a:buFont typeface="Wingdings" pitchFamily="2" charset="2"/>
              <a:buChar char="Ø"/>
            </a:pPr>
            <a:endParaRPr lang="pt-BR" sz="3000" b="1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sz="3000" b="1" i="1" dirty="0" smtClean="0">
                <a:latin typeface="Andalus" pitchFamily="18" charset="-78"/>
                <a:cs typeface="Andalus" pitchFamily="18" charset="-78"/>
              </a:rPr>
              <a:t>Medição dos resultados;</a:t>
            </a:r>
          </a:p>
          <a:p>
            <a:pPr>
              <a:buFont typeface="Wingdings" pitchFamily="2" charset="2"/>
              <a:buChar char="Ø"/>
            </a:pPr>
            <a:endParaRPr lang="pt-BR" sz="3000" b="1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sz="3000" b="1" i="1" dirty="0" smtClean="0">
                <a:latin typeface="Andalus" pitchFamily="18" charset="-78"/>
                <a:cs typeface="Andalus" pitchFamily="18" charset="-78"/>
              </a:rPr>
              <a:t>Vigilância da saúde pública;</a:t>
            </a:r>
          </a:p>
          <a:p>
            <a:pPr>
              <a:buFont typeface="Wingdings" pitchFamily="2" charset="2"/>
              <a:buChar char="Ø"/>
            </a:pPr>
            <a:endParaRPr lang="pt-BR" sz="3000" b="1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sz="3000" b="1" i="1" dirty="0" smtClean="0">
                <a:latin typeface="Andalus" pitchFamily="18" charset="-78"/>
                <a:cs typeface="Andalus" pitchFamily="18" charset="-78"/>
              </a:rPr>
              <a:t>Pesquisa em saúde;</a:t>
            </a:r>
          </a:p>
          <a:p>
            <a:pPr>
              <a:buFont typeface="Wingdings" pitchFamily="2" charset="2"/>
              <a:buChar char="Ø"/>
            </a:pPr>
            <a:endParaRPr lang="pt-BR" sz="3000" b="1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pt-BR" sz="3000" b="1" i="1" dirty="0" smtClean="0">
                <a:latin typeface="Andalus" pitchFamily="18" charset="-78"/>
                <a:cs typeface="Andalus" pitchFamily="18" charset="-78"/>
              </a:rPr>
              <a:t>Análise de custos;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Hierarquias SNOMED CT</a:t>
            </a:r>
            <a:r>
              <a:rPr lang="pt-BR" sz="4800" dirty="0" smtClean="0"/>
              <a:t/>
            </a:r>
            <a:br>
              <a:rPr lang="pt-BR" sz="4800" dirty="0" smtClean="0"/>
            </a:br>
            <a:endParaRPr lang="pt-BR" sz="4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8"/>
            <a:ext cx="763024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666</Words>
  <Application>Microsoft Office PowerPoint</Application>
  <PresentationFormat>Apresentação na tela (4:3)</PresentationFormat>
  <Paragraphs>123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Fundição</vt:lpstr>
      <vt:lpstr>SNOMED CT </vt:lpstr>
      <vt:lpstr>SNOMED CT</vt:lpstr>
      <vt:lpstr>SNOMED CT</vt:lpstr>
      <vt:lpstr>SNOMED CT  é:</vt:lpstr>
      <vt:lpstr>SNOMED CT</vt:lpstr>
      <vt:lpstr>SNOMED CT</vt:lpstr>
      <vt:lpstr>Componentes SNOMED CT </vt:lpstr>
      <vt:lpstr>  A utilização de SNOMED CT </vt:lpstr>
      <vt:lpstr>Hierarquias SNOMED CT </vt:lpstr>
      <vt:lpstr>Por que usar o SNOMED ? </vt:lpstr>
      <vt:lpstr>Por que usar o SNOMED ?</vt:lpstr>
      <vt:lpstr>Por que usar o SNOMED ?</vt:lpstr>
      <vt:lpstr>Benefícios do SNOMED</vt:lpstr>
      <vt:lpstr>SNOMED - Benefícios Gerais :</vt:lpstr>
      <vt:lpstr>SNOMED  -  uso clínico:</vt:lpstr>
      <vt:lpstr>SNOMED - Outros usos:</vt:lpstr>
      <vt:lpstr>SNOMED  -  Comunicação:</vt:lpstr>
      <vt:lpstr>SNOMED  -  Comunicação:</vt:lpstr>
      <vt:lpstr>Referência bibliográfica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Thaysa</dc:creator>
  <cp:lastModifiedBy>Thaysa</cp:lastModifiedBy>
  <cp:revision>22</cp:revision>
  <dcterms:created xsi:type="dcterms:W3CDTF">2012-05-17T00:30:11Z</dcterms:created>
  <dcterms:modified xsi:type="dcterms:W3CDTF">2012-05-18T04:08:48Z</dcterms:modified>
</cp:coreProperties>
</file>