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2" r:id="rId6"/>
    <p:sldId id="260" r:id="rId7"/>
    <p:sldId id="270" r:id="rId8"/>
    <p:sldId id="261" r:id="rId9"/>
    <p:sldId id="263" r:id="rId10"/>
    <p:sldId id="273" r:id="rId11"/>
    <p:sldId id="274" r:id="rId12"/>
    <p:sldId id="264" r:id="rId13"/>
    <p:sldId id="272" r:id="rId14"/>
    <p:sldId id="265" r:id="rId15"/>
    <p:sldId id="266" r:id="rId16"/>
    <p:sldId id="267" r:id="rId17"/>
    <p:sldId id="268" r:id="rId18"/>
    <p:sldId id="269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4E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94660"/>
  </p:normalViewPr>
  <p:slideViewPr>
    <p:cSldViewPr>
      <p:cViewPr>
        <p:scale>
          <a:sx n="74" d="100"/>
          <a:sy n="74" d="100"/>
        </p:scale>
        <p:origin x="-1446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AE8BF1-EFA4-4744-BFC3-EC5B3D10F852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45E30A9-1984-4BCC-B2F1-E97FB8F184F4}">
      <dgm:prSet phldrT="[Texto]"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CONCEPÇÃO</a:t>
          </a:r>
          <a:endParaRPr lang="pt-BR" b="1" dirty="0">
            <a:solidFill>
              <a:schemeClr val="tx1"/>
            </a:solidFill>
          </a:endParaRPr>
        </a:p>
      </dgm:t>
    </dgm:pt>
    <dgm:pt modelId="{71A64E74-D457-47A4-B76B-46424EA02C70}" type="parTrans" cxnId="{0EE5A29F-8458-4C0F-A9A6-15189294D1D8}">
      <dgm:prSet/>
      <dgm:spPr/>
      <dgm:t>
        <a:bodyPr/>
        <a:lstStyle/>
        <a:p>
          <a:endParaRPr lang="pt-BR"/>
        </a:p>
      </dgm:t>
    </dgm:pt>
    <dgm:pt modelId="{A02E96C5-4DBD-4B3B-A497-CC46CD77BEE0}" type="sibTrans" cxnId="{0EE5A29F-8458-4C0F-A9A6-15189294D1D8}">
      <dgm:prSet/>
      <dgm:spPr/>
      <dgm:t>
        <a:bodyPr/>
        <a:lstStyle/>
        <a:p>
          <a:endParaRPr lang="pt-BR" dirty="0"/>
        </a:p>
      </dgm:t>
    </dgm:pt>
    <dgm:pt modelId="{0FA6124F-C795-4C4D-80CD-5D9D0005A9EF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PRÉ-NATAL</a:t>
          </a:r>
          <a:r>
            <a:rPr lang="pt-BR" dirty="0" smtClean="0"/>
            <a:t> </a:t>
          </a:r>
          <a:endParaRPr lang="pt-BR" dirty="0"/>
        </a:p>
      </dgm:t>
    </dgm:pt>
    <dgm:pt modelId="{528B208A-214C-4D67-B77E-2CE68EBE331B}" type="parTrans" cxnId="{B9B9A0C1-537A-4A3F-A01B-45FF1578595B}">
      <dgm:prSet/>
      <dgm:spPr/>
      <dgm:t>
        <a:bodyPr/>
        <a:lstStyle/>
        <a:p>
          <a:endParaRPr lang="pt-BR"/>
        </a:p>
      </dgm:t>
    </dgm:pt>
    <dgm:pt modelId="{998B676D-083F-4D5D-AA29-C65C1C02A00E}" type="sibTrans" cxnId="{B9B9A0C1-537A-4A3F-A01B-45FF1578595B}">
      <dgm:prSet/>
      <dgm:spPr/>
      <dgm:t>
        <a:bodyPr/>
        <a:lstStyle/>
        <a:p>
          <a:endParaRPr lang="pt-BR" dirty="0"/>
        </a:p>
      </dgm:t>
    </dgm:pt>
    <dgm:pt modelId="{64CAD51B-42CB-494B-9ACC-02640E3F3E70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TESTES BIOQUÍMICOS E SOROLÓGICOS</a:t>
          </a:r>
          <a:endParaRPr lang="pt-BR" b="1" dirty="0">
            <a:solidFill>
              <a:schemeClr val="tx1"/>
            </a:solidFill>
          </a:endParaRPr>
        </a:p>
      </dgm:t>
    </dgm:pt>
    <dgm:pt modelId="{1EBF5955-6D0B-41FD-B1F8-6B70BA618713}" type="parTrans" cxnId="{93945811-8FB5-402E-AF4C-70C36CAC0DE7}">
      <dgm:prSet/>
      <dgm:spPr/>
      <dgm:t>
        <a:bodyPr/>
        <a:lstStyle/>
        <a:p>
          <a:endParaRPr lang="pt-BR"/>
        </a:p>
      </dgm:t>
    </dgm:pt>
    <dgm:pt modelId="{95E502C2-BE42-4874-BB0D-6B0FE5D030EE}" type="sibTrans" cxnId="{93945811-8FB5-402E-AF4C-70C36CAC0DE7}">
      <dgm:prSet/>
      <dgm:spPr/>
      <dgm:t>
        <a:bodyPr/>
        <a:lstStyle/>
        <a:p>
          <a:endParaRPr lang="pt-BR" dirty="0"/>
        </a:p>
      </dgm:t>
    </dgm:pt>
    <dgm:pt modelId="{B3096BE0-6EB3-46E6-AE37-4E277511A561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EXAMES DE IMAGEM</a:t>
          </a:r>
          <a:endParaRPr lang="pt-BR" b="1" dirty="0">
            <a:solidFill>
              <a:schemeClr val="tx1"/>
            </a:solidFill>
          </a:endParaRPr>
        </a:p>
      </dgm:t>
    </dgm:pt>
    <dgm:pt modelId="{6F9FF59C-93CC-42B2-AED1-F5AFE49C7015}" type="parTrans" cxnId="{6191CEBD-ED68-4C4B-B914-89F1DCAA89F4}">
      <dgm:prSet/>
      <dgm:spPr/>
      <dgm:t>
        <a:bodyPr/>
        <a:lstStyle/>
        <a:p>
          <a:endParaRPr lang="pt-BR"/>
        </a:p>
      </dgm:t>
    </dgm:pt>
    <dgm:pt modelId="{D67CF628-61A7-47A4-9323-3488C9FA6A98}" type="sibTrans" cxnId="{6191CEBD-ED68-4C4B-B914-89F1DCAA89F4}">
      <dgm:prSet/>
      <dgm:spPr/>
      <dgm:t>
        <a:bodyPr/>
        <a:lstStyle/>
        <a:p>
          <a:endParaRPr lang="pt-BR" dirty="0"/>
        </a:p>
      </dgm:t>
    </dgm:pt>
    <dgm:pt modelId="{A1A11D70-D0AA-4E41-A339-83C3DDF10663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PRÉ-NATAL</a:t>
          </a:r>
          <a:r>
            <a:rPr lang="pt-BR" dirty="0" smtClean="0"/>
            <a:t> </a:t>
          </a:r>
          <a:endParaRPr lang="pt-BR" dirty="0"/>
        </a:p>
      </dgm:t>
    </dgm:pt>
    <dgm:pt modelId="{4004E732-67F6-4213-BFF3-6C2B4BB9607D}" type="parTrans" cxnId="{3FDCB881-D85A-4543-99FE-3CA0C2042822}">
      <dgm:prSet/>
      <dgm:spPr/>
      <dgm:t>
        <a:bodyPr/>
        <a:lstStyle/>
        <a:p>
          <a:endParaRPr lang="pt-BR"/>
        </a:p>
      </dgm:t>
    </dgm:pt>
    <dgm:pt modelId="{65C475A7-CB90-40B5-8014-7B87B92B0C7E}" type="sibTrans" cxnId="{3FDCB881-D85A-4543-99FE-3CA0C2042822}">
      <dgm:prSet/>
      <dgm:spPr/>
      <dgm:t>
        <a:bodyPr/>
        <a:lstStyle/>
        <a:p>
          <a:endParaRPr lang="pt-BR" dirty="0"/>
        </a:p>
      </dgm:t>
    </dgm:pt>
    <dgm:pt modelId="{B4DC5470-5110-495A-A0E7-9BC74D900255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SINAIS E SINTOMAS / EXAMES</a:t>
          </a:r>
          <a:endParaRPr lang="pt-BR" b="1" dirty="0">
            <a:solidFill>
              <a:schemeClr val="tx1"/>
            </a:solidFill>
          </a:endParaRPr>
        </a:p>
      </dgm:t>
    </dgm:pt>
    <dgm:pt modelId="{013D67DA-6BFE-4702-9AF1-6D62018BFBB6}" type="parTrans" cxnId="{9C6E3C1D-9F17-4FB9-91E9-449EEF724582}">
      <dgm:prSet/>
      <dgm:spPr/>
      <dgm:t>
        <a:bodyPr/>
        <a:lstStyle/>
        <a:p>
          <a:endParaRPr lang="pt-BR"/>
        </a:p>
      </dgm:t>
    </dgm:pt>
    <dgm:pt modelId="{018A5A31-6CE6-4CB7-B0F7-14C16204D0B3}" type="sibTrans" cxnId="{9C6E3C1D-9F17-4FB9-91E9-449EEF724582}">
      <dgm:prSet/>
      <dgm:spPr/>
      <dgm:t>
        <a:bodyPr/>
        <a:lstStyle/>
        <a:p>
          <a:endParaRPr lang="pt-BR" dirty="0"/>
        </a:p>
      </dgm:t>
    </dgm:pt>
    <dgm:pt modelId="{9011B97D-F5E7-40E1-AD17-7B70A7EC6467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PRÉ-NATAL / DIAGNÓSTICO</a:t>
          </a:r>
          <a:endParaRPr lang="pt-BR" b="1" dirty="0">
            <a:solidFill>
              <a:schemeClr val="tx1"/>
            </a:solidFill>
          </a:endParaRPr>
        </a:p>
      </dgm:t>
    </dgm:pt>
    <dgm:pt modelId="{F94A4B6A-F18C-44D2-AE64-BA407EE561CE}" type="parTrans" cxnId="{5CDBB4DA-0361-4C06-BD39-6ABFCBC69BAE}">
      <dgm:prSet/>
      <dgm:spPr/>
      <dgm:t>
        <a:bodyPr/>
        <a:lstStyle/>
        <a:p>
          <a:endParaRPr lang="pt-BR"/>
        </a:p>
      </dgm:t>
    </dgm:pt>
    <dgm:pt modelId="{E8031B1B-4513-4AE7-A771-8730DB8BC007}" type="sibTrans" cxnId="{5CDBB4DA-0361-4C06-BD39-6ABFCBC69BAE}">
      <dgm:prSet/>
      <dgm:spPr/>
      <dgm:t>
        <a:bodyPr/>
        <a:lstStyle/>
        <a:p>
          <a:endParaRPr lang="pt-BR" dirty="0"/>
        </a:p>
      </dgm:t>
    </dgm:pt>
    <dgm:pt modelId="{E93FC6E9-B4B1-477B-9B54-8F635289A6C5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RECOMENDAÇÕES / ACOMPANHAMENTO</a:t>
          </a:r>
          <a:endParaRPr lang="pt-BR" b="1" dirty="0">
            <a:solidFill>
              <a:schemeClr val="tx1"/>
            </a:solidFill>
          </a:endParaRPr>
        </a:p>
      </dgm:t>
    </dgm:pt>
    <dgm:pt modelId="{BB491A6A-62F5-4EA8-B751-84277053E0C8}" type="parTrans" cxnId="{46CC36A8-E8D0-4A7C-BA63-7597FE7AF0CA}">
      <dgm:prSet/>
      <dgm:spPr/>
      <dgm:t>
        <a:bodyPr/>
        <a:lstStyle/>
        <a:p>
          <a:endParaRPr lang="pt-BR"/>
        </a:p>
      </dgm:t>
    </dgm:pt>
    <dgm:pt modelId="{45D6D6AE-FBBE-4017-B7FC-6BE9F31B0D05}" type="sibTrans" cxnId="{46CC36A8-E8D0-4A7C-BA63-7597FE7AF0CA}">
      <dgm:prSet/>
      <dgm:spPr/>
      <dgm:t>
        <a:bodyPr/>
        <a:lstStyle/>
        <a:p>
          <a:endParaRPr lang="pt-BR" dirty="0"/>
        </a:p>
      </dgm:t>
    </dgm:pt>
    <dgm:pt modelId="{5A5A406F-B754-4403-ADC6-074D506931BC}">
      <dgm:prSet/>
      <dgm:spPr/>
      <dgm:t>
        <a:bodyPr/>
        <a:lstStyle/>
        <a:p>
          <a:r>
            <a:rPr lang="pt-BR" b="1" dirty="0" smtClean="0">
              <a:solidFill>
                <a:schemeClr val="tx1"/>
              </a:solidFill>
            </a:rPr>
            <a:t>PARTO / PUERPÉRIO</a:t>
          </a:r>
          <a:endParaRPr lang="pt-BR" b="1" dirty="0">
            <a:solidFill>
              <a:schemeClr val="tx1"/>
            </a:solidFill>
          </a:endParaRPr>
        </a:p>
      </dgm:t>
    </dgm:pt>
    <dgm:pt modelId="{EB0124DF-B797-401D-ABA3-8645F365FCFD}" type="parTrans" cxnId="{AEF16A31-4667-46EC-A45B-C5F1C50759EA}">
      <dgm:prSet/>
      <dgm:spPr/>
      <dgm:t>
        <a:bodyPr/>
        <a:lstStyle/>
        <a:p>
          <a:endParaRPr lang="pt-BR"/>
        </a:p>
      </dgm:t>
    </dgm:pt>
    <dgm:pt modelId="{0270D0A7-0D2D-4B15-8146-B3D87A22476F}" type="sibTrans" cxnId="{AEF16A31-4667-46EC-A45B-C5F1C50759EA}">
      <dgm:prSet/>
      <dgm:spPr/>
      <dgm:t>
        <a:bodyPr/>
        <a:lstStyle/>
        <a:p>
          <a:endParaRPr lang="pt-BR"/>
        </a:p>
      </dgm:t>
    </dgm:pt>
    <dgm:pt modelId="{DF83E572-139D-4CE4-A349-572F4BA49E13}" type="pres">
      <dgm:prSet presAssocID="{22AE8BF1-EFA4-4744-BFC3-EC5B3D10F852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pt-BR"/>
        </a:p>
      </dgm:t>
    </dgm:pt>
    <dgm:pt modelId="{13DAFBE0-CD96-4376-8ED8-BF2DBC482F6D}" type="pres">
      <dgm:prSet presAssocID="{B45E30A9-1984-4BCC-B2F1-E97FB8F184F4}" presName="compNode" presStyleCnt="0"/>
      <dgm:spPr/>
    </dgm:pt>
    <dgm:pt modelId="{A5EDBED1-9F8A-499F-9479-45448AB801F2}" type="pres">
      <dgm:prSet presAssocID="{B45E30A9-1984-4BCC-B2F1-E97FB8F184F4}" presName="dummyConnPt" presStyleCnt="0"/>
      <dgm:spPr/>
    </dgm:pt>
    <dgm:pt modelId="{F2EABFDA-16AE-42E2-94F0-5E444ED82067}" type="pres">
      <dgm:prSet presAssocID="{B45E30A9-1984-4BCC-B2F1-E97FB8F184F4}" presName="node" presStyleLbl="node1" presStyleIdx="0" presStyleCnt="9" custLinFactNeighborX="-3678" custLinFactNeighborY="260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943040C-B047-4C52-AACA-B11C799AB767}" type="pres">
      <dgm:prSet presAssocID="{A02E96C5-4DBD-4B3B-A497-CC46CD77BEE0}" presName="sibTrans" presStyleLbl="bgSibTrans2D1" presStyleIdx="0" presStyleCnt="8"/>
      <dgm:spPr/>
      <dgm:t>
        <a:bodyPr/>
        <a:lstStyle/>
        <a:p>
          <a:endParaRPr lang="pt-BR"/>
        </a:p>
      </dgm:t>
    </dgm:pt>
    <dgm:pt modelId="{11E021CC-F29D-431B-9C07-52EBCF085896}" type="pres">
      <dgm:prSet presAssocID="{0FA6124F-C795-4C4D-80CD-5D9D0005A9EF}" presName="compNode" presStyleCnt="0"/>
      <dgm:spPr/>
    </dgm:pt>
    <dgm:pt modelId="{7FC15AD1-5D6B-4B09-BD8B-3C00DA83B1D6}" type="pres">
      <dgm:prSet presAssocID="{0FA6124F-C795-4C4D-80CD-5D9D0005A9EF}" presName="dummyConnPt" presStyleCnt="0"/>
      <dgm:spPr/>
    </dgm:pt>
    <dgm:pt modelId="{BD9D240D-69F6-4CB4-8F03-3F68A45DBE95}" type="pres">
      <dgm:prSet presAssocID="{0FA6124F-C795-4C4D-80CD-5D9D0005A9E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256D806-B81D-4F5E-B3CA-CD0D20031010}" type="pres">
      <dgm:prSet presAssocID="{998B676D-083F-4D5D-AA29-C65C1C02A00E}" presName="sibTrans" presStyleLbl="bgSibTrans2D1" presStyleIdx="1" presStyleCnt="8"/>
      <dgm:spPr/>
      <dgm:t>
        <a:bodyPr/>
        <a:lstStyle/>
        <a:p>
          <a:endParaRPr lang="pt-BR"/>
        </a:p>
      </dgm:t>
    </dgm:pt>
    <dgm:pt modelId="{521197F1-D428-4BE7-8900-45D80840471D}" type="pres">
      <dgm:prSet presAssocID="{64CAD51B-42CB-494B-9ACC-02640E3F3E70}" presName="compNode" presStyleCnt="0"/>
      <dgm:spPr/>
    </dgm:pt>
    <dgm:pt modelId="{848F6C9D-4A45-4555-A378-85644DE6B464}" type="pres">
      <dgm:prSet presAssocID="{64CAD51B-42CB-494B-9ACC-02640E3F3E70}" presName="dummyConnPt" presStyleCnt="0"/>
      <dgm:spPr/>
    </dgm:pt>
    <dgm:pt modelId="{0F4850D6-99B6-463F-B908-5A433993AE28}" type="pres">
      <dgm:prSet presAssocID="{64CAD51B-42CB-494B-9ACC-02640E3F3E7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499D27-40E9-4ED8-B6C1-54BFC74C388B}" type="pres">
      <dgm:prSet presAssocID="{95E502C2-BE42-4874-BB0D-6B0FE5D030EE}" presName="sibTrans" presStyleLbl="bgSibTrans2D1" presStyleIdx="2" presStyleCnt="8"/>
      <dgm:spPr/>
      <dgm:t>
        <a:bodyPr/>
        <a:lstStyle/>
        <a:p>
          <a:endParaRPr lang="pt-BR"/>
        </a:p>
      </dgm:t>
    </dgm:pt>
    <dgm:pt modelId="{59861190-3A03-46D0-9650-D49A45814CF2}" type="pres">
      <dgm:prSet presAssocID="{B3096BE0-6EB3-46E6-AE37-4E277511A561}" presName="compNode" presStyleCnt="0"/>
      <dgm:spPr/>
    </dgm:pt>
    <dgm:pt modelId="{893695C3-B2A2-4C2B-9F1F-C758DA3931B3}" type="pres">
      <dgm:prSet presAssocID="{B3096BE0-6EB3-46E6-AE37-4E277511A561}" presName="dummyConnPt" presStyleCnt="0"/>
      <dgm:spPr/>
    </dgm:pt>
    <dgm:pt modelId="{CF6995F0-B533-4A7B-89C1-5703BD206407}" type="pres">
      <dgm:prSet presAssocID="{B3096BE0-6EB3-46E6-AE37-4E277511A561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9AC1C3-3C4B-4948-BC46-D46760BF7E23}" type="pres">
      <dgm:prSet presAssocID="{D67CF628-61A7-47A4-9323-3488C9FA6A98}" presName="sibTrans" presStyleLbl="bgSibTrans2D1" presStyleIdx="3" presStyleCnt="8"/>
      <dgm:spPr/>
      <dgm:t>
        <a:bodyPr/>
        <a:lstStyle/>
        <a:p>
          <a:endParaRPr lang="pt-BR"/>
        </a:p>
      </dgm:t>
    </dgm:pt>
    <dgm:pt modelId="{9FBF154E-A687-4167-9B70-5BC5BE0756B5}" type="pres">
      <dgm:prSet presAssocID="{A1A11D70-D0AA-4E41-A339-83C3DDF10663}" presName="compNode" presStyleCnt="0"/>
      <dgm:spPr/>
    </dgm:pt>
    <dgm:pt modelId="{2D554094-67AE-46D6-8988-54F228DAED9A}" type="pres">
      <dgm:prSet presAssocID="{A1A11D70-D0AA-4E41-A339-83C3DDF10663}" presName="dummyConnPt" presStyleCnt="0"/>
      <dgm:spPr/>
    </dgm:pt>
    <dgm:pt modelId="{3AD6A34E-2E0D-4E18-BB85-6A1F750CAA89}" type="pres">
      <dgm:prSet presAssocID="{A1A11D70-D0AA-4E41-A339-83C3DDF1066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CC9BE7F-AD14-4FF1-BBA7-A787A9D9C9FD}" type="pres">
      <dgm:prSet presAssocID="{65C475A7-CB90-40B5-8014-7B87B92B0C7E}" presName="sibTrans" presStyleLbl="bgSibTrans2D1" presStyleIdx="4" presStyleCnt="8"/>
      <dgm:spPr/>
      <dgm:t>
        <a:bodyPr/>
        <a:lstStyle/>
        <a:p>
          <a:endParaRPr lang="pt-BR"/>
        </a:p>
      </dgm:t>
    </dgm:pt>
    <dgm:pt modelId="{FBF16AEA-10CC-4A42-B569-A293DCC08E8E}" type="pres">
      <dgm:prSet presAssocID="{B4DC5470-5110-495A-A0E7-9BC74D900255}" presName="compNode" presStyleCnt="0"/>
      <dgm:spPr/>
    </dgm:pt>
    <dgm:pt modelId="{D1D13FDC-396D-423D-AA76-CC8C175C691F}" type="pres">
      <dgm:prSet presAssocID="{B4DC5470-5110-495A-A0E7-9BC74D900255}" presName="dummyConnPt" presStyleCnt="0"/>
      <dgm:spPr/>
    </dgm:pt>
    <dgm:pt modelId="{0A97AE5C-82D9-4824-9454-B44090263721}" type="pres">
      <dgm:prSet presAssocID="{B4DC5470-5110-495A-A0E7-9BC74D90025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53DDCFC-464B-4863-8AFE-2E41338ED7D8}" type="pres">
      <dgm:prSet presAssocID="{018A5A31-6CE6-4CB7-B0F7-14C16204D0B3}" presName="sibTrans" presStyleLbl="bgSibTrans2D1" presStyleIdx="5" presStyleCnt="8"/>
      <dgm:spPr/>
      <dgm:t>
        <a:bodyPr/>
        <a:lstStyle/>
        <a:p>
          <a:endParaRPr lang="pt-BR"/>
        </a:p>
      </dgm:t>
    </dgm:pt>
    <dgm:pt modelId="{ACF2A1C8-119C-4E36-8005-12D2F02F78F3}" type="pres">
      <dgm:prSet presAssocID="{9011B97D-F5E7-40E1-AD17-7B70A7EC6467}" presName="compNode" presStyleCnt="0"/>
      <dgm:spPr/>
    </dgm:pt>
    <dgm:pt modelId="{4670AF96-327A-4BDA-BA90-1712888B9EE9}" type="pres">
      <dgm:prSet presAssocID="{9011B97D-F5E7-40E1-AD17-7B70A7EC6467}" presName="dummyConnPt" presStyleCnt="0"/>
      <dgm:spPr/>
    </dgm:pt>
    <dgm:pt modelId="{50FD8E37-995A-4063-8946-42D6737E8809}" type="pres">
      <dgm:prSet presAssocID="{9011B97D-F5E7-40E1-AD17-7B70A7EC6467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EE9FBFD-4F14-41E6-9AEE-9F33F2A03CB5}" type="pres">
      <dgm:prSet presAssocID="{E8031B1B-4513-4AE7-A771-8730DB8BC007}" presName="sibTrans" presStyleLbl="bgSibTrans2D1" presStyleIdx="6" presStyleCnt="8"/>
      <dgm:spPr/>
      <dgm:t>
        <a:bodyPr/>
        <a:lstStyle/>
        <a:p>
          <a:endParaRPr lang="pt-BR"/>
        </a:p>
      </dgm:t>
    </dgm:pt>
    <dgm:pt modelId="{EE7AE556-9E38-4871-A658-E83F40DE657A}" type="pres">
      <dgm:prSet presAssocID="{E93FC6E9-B4B1-477B-9B54-8F635289A6C5}" presName="compNode" presStyleCnt="0"/>
      <dgm:spPr/>
    </dgm:pt>
    <dgm:pt modelId="{28F0ECA6-F9E1-4DD5-AAD9-E96984868BD8}" type="pres">
      <dgm:prSet presAssocID="{E93FC6E9-B4B1-477B-9B54-8F635289A6C5}" presName="dummyConnPt" presStyleCnt="0"/>
      <dgm:spPr/>
    </dgm:pt>
    <dgm:pt modelId="{98DD30C9-D594-459C-937A-CDCB6649711D}" type="pres">
      <dgm:prSet presAssocID="{E93FC6E9-B4B1-477B-9B54-8F635289A6C5}" presName="node" presStyleLbl="node1" presStyleIdx="7" presStyleCnt="9" custScaleX="12611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9ABC387-CEB1-4469-BD96-BE857B78F817}" type="pres">
      <dgm:prSet presAssocID="{45D6D6AE-FBBE-4017-B7FC-6BE9F31B0D05}" presName="sibTrans" presStyleLbl="bgSibTrans2D1" presStyleIdx="7" presStyleCnt="8"/>
      <dgm:spPr/>
      <dgm:t>
        <a:bodyPr/>
        <a:lstStyle/>
        <a:p>
          <a:endParaRPr lang="pt-BR"/>
        </a:p>
      </dgm:t>
    </dgm:pt>
    <dgm:pt modelId="{7FF65CCC-455B-4475-9B24-EA0A5ABC8ACD}" type="pres">
      <dgm:prSet presAssocID="{5A5A406F-B754-4403-ADC6-074D506931BC}" presName="compNode" presStyleCnt="0"/>
      <dgm:spPr/>
    </dgm:pt>
    <dgm:pt modelId="{A49FA350-DE8F-4C10-B887-39CBEE98CB1F}" type="pres">
      <dgm:prSet presAssocID="{5A5A406F-B754-4403-ADC6-074D506931BC}" presName="dummyConnPt" presStyleCnt="0"/>
      <dgm:spPr/>
    </dgm:pt>
    <dgm:pt modelId="{43D455A8-0AE3-4D68-9D94-CB87115A9B5A}" type="pres">
      <dgm:prSet presAssocID="{5A5A406F-B754-4403-ADC6-074D506931BC}" presName="node" presStyleLbl="node1" presStyleIdx="8" presStyleCnt="9" custLinFactNeighborX="6168" custLinFactNeighborY="-366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70628B9-EC96-4F8F-BA5B-EFE1D91EE0C3}" type="presOf" srcId="{998B676D-083F-4D5D-AA29-C65C1C02A00E}" destId="{8256D806-B81D-4F5E-B3CA-CD0D20031010}" srcOrd="0" destOrd="0" presId="urn:microsoft.com/office/officeart/2005/8/layout/bProcess4"/>
    <dgm:cxn modelId="{5CDBB4DA-0361-4C06-BD39-6ABFCBC69BAE}" srcId="{22AE8BF1-EFA4-4744-BFC3-EC5B3D10F852}" destId="{9011B97D-F5E7-40E1-AD17-7B70A7EC6467}" srcOrd="6" destOrd="0" parTransId="{F94A4B6A-F18C-44D2-AE64-BA407EE561CE}" sibTransId="{E8031B1B-4513-4AE7-A771-8730DB8BC007}"/>
    <dgm:cxn modelId="{70F7E9B5-F0C2-4EC7-A4D0-FD2E39721D6A}" type="presOf" srcId="{64CAD51B-42CB-494B-9ACC-02640E3F3E70}" destId="{0F4850D6-99B6-463F-B908-5A433993AE28}" srcOrd="0" destOrd="0" presId="urn:microsoft.com/office/officeart/2005/8/layout/bProcess4"/>
    <dgm:cxn modelId="{A412C200-8127-45FB-B9B7-DCE55E2B79DD}" type="presOf" srcId="{E8031B1B-4513-4AE7-A771-8730DB8BC007}" destId="{CEE9FBFD-4F14-41E6-9AEE-9F33F2A03CB5}" srcOrd="0" destOrd="0" presId="urn:microsoft.com/office/officeart/2005/8/layout/bProcess4"/>
    <dgm:cxn modelId="{9C6E3C1D-9F17-4FB9-91E9-449EEF724582}" srcId="{22AE8BF1-EFA4-4744-BFC3-EC5B3D10F852}" destId="{B4DC5470-5110-495A-A0E7-9BC74D900255}" srcOrd="5" destOrd="0" parTransId="{013D67DA-6BFE-4702-9AF1-6D62018BFBB6}" sibTransId="{018A5A31-6CE6-4CB7-B0F7-14C16204D0B3}"/>
    <dgm:cxn modelId="{8D67F370-9D88-4179-8848-BC969EF689B0}" type="presOf" srcId="{95E502C2-BE42-4874-BB0D-6B0FE5D030EE}" destId="{11499D27-40E9-4ED8-B6C1-54BFC74C388B}" srcOrd="0" destOrd="0" presId="urn:microsoft.com/office/officeart/2005/8/layout/bProcess4"/>
    <dgm:cxn modelId="{F3577439-E8D0-47B6-8EE5-E161B7757085}" type="presOf" srcId="{B3096BE0-6EB3-46E6-AE37-4E277511A561}" destId="{CF6995F0-B533-4A7B-89C1-5703BD206407}" srcOrd="0" destOrd="0" presId="urn:microsoft.com/office/officeart/2005/8/layout/bProcess4"/>
    <dgm:cxn modelId="{894292BC-50E2-407D-A0F5-174F97891182}" type="presOf" srcId="{A1A11D70-D0AA-4E41-A339-83C3DDF10663}" destId="{3AD6A34E-2E0D-4E18-BB85-6A1F750CAA89}" srcOrd="0" destOrd="0" presId="urn:microsoft.com/office/officeart/2005/8/layout/bProcess4"/>
    <dgm:cxn modelId="{E3D1BF04-C1FF-49E9-AA92-8293F2AA58E0}" type="presOf" srcId="{5A5A406F-B754-4403-ADC6-074D506931BC}" destId="{43D455A8-0AE3-4D68-9D94-CB87115A9B5A}" srcOrd="0" destOrd="0" presId="urn:microsoft.com/office/officeart/2005/8/layout/bProcess4"/>
    <dgm:cxn modelId="{DC07995F-2A49-4FA5-8744-11F503AC35D0}" type="presOf" srcId="{45D6D6AE-FBBE-4017-B7FC-6BE9F31B0D05}" destId="{39ABC387-CEB1-4469-BD96-BE857B78F817}" srcOrd="0" destOrd="0" presId="urn:microsoft.com/office/officeart/2005/8/layout/bProcess4"/>
    <dgm:cxn modelId="{3FDCB881-D85A-4543-99FE-3CA0C2042822}" srcId="{22AE8BF1-EFA4-4744-BFC3-EC5B3D10F852}" destId="{A1A11D70-D0AA-4E41-A339-83C3DDF10663}" srcOrd="4" destOrd="0" parTransId="{4004E732-67F6-4213-BFF3-6C2B4BB9607D}" sibTransId="{65C475A7-CB90-40B5-8014-7B87B92B0C7E}"/>
    <dgm:cxn modelId="{0EE5A29F-8458-4C0F-A9A6-15189294D1D8}" srcId="{22AE8BF1-EFA4-4744-BFC3-EC5B3D10F852}" destId="{B45E30A9-1984-4BCC-B2F1-E97FB8F184F4}" srcOrd="0" destOrd="0" parTransId="{71A64E74-D457-47A4-B76B-46424EA02C70}" sibTransId="{A02E96C5-4DBD-4B3B-A497-CC46CD77BEE0}"/>
    <dgm:cxn modelId="{B9B9A0C1-537A-4A3F-A01B-45FF1578595B}" srcId="{22AE8BF1-EFA4-4744-BFC3-EC5B3D10F852}" destId="{0FA6124F-C795-4C4D-80CD-5D9D0005A9EF}" srcOrd="1" destOrd="0" parTransId="{528B208A-214C-4D67-B77E-2CE68EBE331B}" sibTransId="{998B676D-083F-4D5D-AA29-C65C1C02A00E}"/>
    <dgm:cxn modelId="{07C933C5-ACF1-41FF-9F23-59EABF1BADE8}" type="presOf" srcId="{018A5A31-6CE6-4CB7-B0F7-14C16204D0B3}" destId="{853DDCFC-464B-4863-8AFE-2E41338ED7D8}" srcOrd="0" destOrd="0" presId="urn:microsoft.com/office/officeart/2005/8/layout/bProcess4"/>
    <dgm:cxn modelId="{905B15B4-23DE-4008-87E6-801ADD4175BD}" type="presOf" srcId="{A02E96C5-4DBD-4B3B-A497-CC46CD77BEE0}" destId="{8943040C-B047-4C52-AACA-B11C799AB767}" srcOrd="0" destOrd="0" presId="urn:microsoft.com/office/officeart/2005/8/layout/bProcess4"/>
    <dgm:cxn modelId="{43530E53-3EA1-4A67-8F21-BB1E636CDE14}" type="presOf" srcId="{22AE8BF1-EFA4-4744-BFC3-EC5B3D10F852}" destId="{DF83E572-139D-4CE4-A349-572F4BA49E13}" srcOrd="0" destOrd="0" presId="urn:microsoft.com/office/officeart/2005/8/layout/bProcess4"/>
    <dgm:cxn modelId="{6191CEBD-ED68-4C4B-B914-89F1DCAA89F4}" srcId="{22AE8BF1-EFA4-4744-BFC3-EC5B3D10F852}" destId="{B3096BE0-6EB3-46E6-AE37-4E277511A561}" srcOrd="3" destOrd="0" parTransId="{6F9FF59C-93CC-42B2-AED1-F5AFE49C7015}" sibTransId="{D67CF628-61A7-47A4-9323-3488C9FA6A98}"/>
    <dgm:cxn modelId="{1CE356E6-6735-4A0D-8109-83BF0ED4731F}" type="presOf" srcId="{B45E30A9-1984-4BCC-B2F1-E97FB8F184F4}" destId="{F2EABFDA-16AE-42E2-94F0-5E444ED82067}" srcOrd="0" destOrd="0" presId="urn:microsoft.com/office/officeart/2005/8/layout/bProcess4"/>
    <dgm:cxn modelId="{D9232F9F-F4B8-4C86-982C-C3FDFDB7E070}" type="presOf" srcId="{9011B97D-F5E7-40E1-AD17-7B70A7EC6467}" destId="{50FD8E37-995A-4063-8946-42D6737E8809}" srcOrd="0" destOrd="0" presId="urn:microsoft.com/office/officeart/2005/8/layout/bProcess4"/>
    <dgm:cxn modelId="{2A48DFB2-0947-4A1D-86EB-610FA7470B90}" type="presOf" srcId="{D67CF628-61A7-47A4-9323-3488C9FA6A98}" destId="{C29AC1C3-3C4B-4948-BC46-D46760BF7E23}" srcOrd="0" destOrd="0" presId="urn:microsoft.com/office/officeart/2005/8/layout/bProcess4"/>
    <dgm:cxn modelId="{37AEEA05-288E-422D-AA2C-3F58D371BD3E}" type="presOf" srcId="{E93FC6E9-B4B1-477B-9B54-8F635289A6C5}" destId="{98DD30C9-D594-459C-937A-CDCB6649711D}" srcOrd="0" destOrd="0" presId="urn:microsoft.com/office/officeart/2005/8/layout/bProcess4"/>
    <dgm:cxn modelId="{93945811-8FB5-402E-AF4C-70C36CAC0DE7}" srcId="{22AE8BF1-EFA4-4744-BFC3-EC5B3D10F852}" destId="{64CAD51B-42CB-494B-9ACC-02640E3F3E70}" srcOrd="2" destOrd="0" parTransId="{1EBF5955-6D0B-41FD-B1F8-6B70BA618713}" sibTransId="{95E502C2-BE42-4874-BB0D-6B0FE5D030EE}"/>
    <dgm:cxn modelId="{46CC36A8-E8D0-4A7C-BA63-7597FE7AF0CA}" srcId="{22AE8BF1-EFA4-4744-BFC3-EC5B3D10F852}" destId="{E93FC6E9-B4B1-477B-9B54-8F635289A6C5}" srcOrd="7" destOrd="0" parTransId="{BB491A6A-62F5-4EA8-B751-84277053E0C8}" sibTransId="{45D6D6AE-FBBE-4017-B7FC-6BE9F31B0D05}"/>
    <dgm:cxn modelId="{896069EF-23D4-479F-A970-C88CC9BE08CF}" type="presOf" srcId="{65C475A7-CB90-40B5-8014-7B87B92B0C7E}" destId="{ACC9BE7F-AD14-4FF1-BBA7-A787A9D9C9FD}" srcOrd="0" destOrd="0" presId="urn:microsoft.com/office/officeart/2005/8/layout/bProcess4"/>
    <dgm:cxn modelId="{CFD1B47A-1C29-4CC8-83C7-A77450A43B46}" type="presOf" srcId="{B4DC5470-5110-495A-A0E7-9BC74D900255}" destId="{0A97AE5C-82D9-4824-9454-B44090263721}" srcOrd="0" destOrd="0" presId="urn:microsoft.com/office/officeart/2005/8/layout/bProcess4"/>
    <dgm:cxn modelId="{4550FF08-5D05-4B09-994B-876CD5A9F1E5}" type="presOf" srcId="{0FA6124F-C795-4C4D-80CD-5D9D0005A9EF}" destId="{BD9D240D-69F6-4CB4-8F03-3F68A45DBE95}" srcOrd="0" destOrd="0" presId="urn:microsoft.com/office/officeart/2005/8/layout/bProcess4"/>
    <dgm:cxn modelId="{AEF16A31-4667-46EC-A45B-C5F1C50759EA}" srcId="{22AE8BF1-EFA4-4744-BFC3-EC5B3D10F852}" destId="{5A5A406F-B754-4403-ADC6-074D506931BC}" srcOrd="8" destOrd="0" parTransId="{EB0124DF-B797-401D-ABA3-8645F365FCFD}" sibTransId="{0270D0A7-0D2D-4B15-8146-B3D87A22476F}"/>
    <dgm:cxn modelId="{7E6DAC4A-652D-4913-A57B-02CD67A24BD0}" type="presParOf" srcId="{DF83E572-139D-4CE4-A349-572F4BA49E13}" destId="{13DAFBE0-CD96-4376-8ED8-BF2DBC482F6D}" srcOrd="0" destOrd="0" presId="urn:microsoft.com/office/officeart/2005/8/layout/bProcess4"/>
    <dgm:cxn modelId="{A50A8265-CFA8-449B-9202-2379AB866CAB}" type="presParOf" srcId="{13DAFBE0-CD96-4376-8ED8-BF2DBC482F6D}" destId="{A5EDBED1-9F8A-499F-9479-45448AB801F2}" srcOrd="0" destOrd="0" presId="urn:microsoft.com/office/officeart/2005/8/layout/bProcess4"/>
    <dgm:cxn modelId="{B0B119D3-55A8-4DE8-BB1C-DCFD2D3C0D94}" type="presParOf" srcId="{13DAFBE0-CD96-4376-8ED8-BF2DBC482F6D}" destId="{F2EABFDA-16AE-42E2-94F0-5E444ED82067}" srcOrd="1" destOrd="0" presId="urn:microsoft.com/office/officeart/2005/8/layout/bProcess4"/>
    <dgm:cxn modelId="{DF428455-CBEA-470E-981A-41EDFBDF466D}" type="presParOf" srcId="{DF83E572-139D-4CE4-A349-572F4BA49E13}" destId="{8943040C-B047-4C52-AACA-B11C799AB767}" srcOrd="1" destOrd="0" presId="urn:microsoft.com/office/officeart/2005/8/layout/bProcess4"/>
    <dgm:cxn modelId="{616BABF1-F606-40ED-8ACA-DBD530ED40AD}" type="presParOf" srcId="{DF83E572-139D-4CE4-A349-572F4BA49E13}" destId="{11E021CC-F29D-431B-9C07-52EBCF085896}" srcOrd="2" destOrd="0" presId="urn:microsoft.com/office/officeart/2005/8/layout/bProcess4"/>
    <dgm:cxn modelId="{341C427A-D34E-4B17-94E5-E8167C1383B8}" type="presParOf" srcId="{11E021CC-F29D-431B-9C07-52EBCF085896}" destId="{7FC15AD1-5D6B-4B09-BD8B-3C00DA83B1D6}" srcOrd="0" destOrd="0" presId="urn:microsoft.com/office/officeart/2005/8/layout/bProcess4"/>
    <dgm:cxn modelId="{0AD7C1E4-6F68-4E9C-98F7-07ED420C127B}" type="presParOf" srcId="{11E021CC-F29D-431B-9C07-52EBCF085896}" destId="{BD9D240D-69F6-4CB4-8F03-3F68A45DBE95}" srcOrd="1" destOrd="0" presId="urn:microsoft.com/office/officeart/2005/8/layout/bProcess4"/>
    <dgm:cxn modelId="{DDB93C54-886B-4156-A5C6-7F31ED1ED049}" type="presParOf" srcId="{DF83E572-139D-4CE4-A349-572F4BA49E13}" destId="{8256D806-B81D-4F5E-B3CA-CD0D20031010}" srcOrd="3" destOrd="0" presId="urn:microsoft.com/office/officeart/2005/8/layout/bProcess4"/>
    <dgm:cxn modelId="{084AF831-FE0D-42EF-8A06-CED809982D14}" type="presParOf" srcId="{DF83E572-139D-4CE4-A349-572F4BA49E13}" destId="{521197F1-D428-4BE7-8900-45D80840471D}" srcOrd="4" destOrd="0" presId="urn:microsoft.com/office/officeart/2005/8/layout/bProcess4"/>
    <dgm:cxn modelId="{76DC78F6-C060-4F90-872F-13C72C25D9EF}" type="presParOf" srcId="{521197F1-D428-4BE7-8900-45D80840471D}" destId="{848F6C9D-4A45-4555-A378-85644DE6B464}" srcOrd="0" destOrd="0" presId="urn:microsoft.com/office/officeart/2005/8/layout/bProcess4"/>
    <dgm:cxn modelId="{C9918D46-B904-4074-92D3-A0E76312F9C2}" type="presParOf" srcId="{521197F1-D428-4BE7-8900-45D80840471D}" destId="{0F4850D6-99B6-463F-B908-5A433993AE28}" srcOrd="1" destOrd="0" presId="urn:microsoft.com/office/officeart/2005/8/layout/bProcess4"/>
    <dgm:cxn modelId="{14200544-9A76-42F8-933B-6C377D670782}" type="presParOf" srcId="{DF83E572-139D-4CE4-A349-572F4BA49E13}" destId="{11499D27-40E9-4ED8-B6C1-54BFC74C388B}" srcOrd="5" destOrd="0" presId="urn:microsoft.com/office/officeart/2005/8/layout/bProcess4"/>
    <dgm:cxn modelId="{16D1D56A-C77A-40D2-8BA7-0F8B5E5378A6}" type="presParOf" srcId="{DF83E572-139D-4CE4-A349-572F4BA49E13}" destId="{59861190-3A03-46D0-9650-D49A45814CF2}" srcOrd="6" destOrd="0" presId="urn:microsoft.com/office/officeart/2005/8/layout/bProcess4"/>
    <dgm:cxn modelId="{84B57CFA-1BBF-4AF1-8F88-78F9E5FFDF3E}" type="presParOf" srcId="{59861190-3A03-46D0-9650-D49A45814CF2}" destId="{893695C3-B2A2-4C2B-9F1F-C758DA3931B3}" srcOrd="0" destOrd="0" presId="urn:microsoft.com/office/officeart/2005/8/layout/bProcess4"/>
    <dgm:cxn modelId="{09A9510A-6AFD-4BB8-9E8E-640A3783394E}" type="presParOf" srcId="{59861190-3A03-46D0-9650-D49A45814CF2}" destId="{CF6995F0-B533-4A7B-89C1-5703BD206407}" srcOrd="1" destOrd="0" presId="urn:microsoft.com/office/officeart/2005/8/layout/bProcess4"/>
    <dgm:cxn modelId="{8E1572A8-5E07-4168-9AD0-97C01D14E3D7}" type="presParOf" srcId="{DF83E572-139D-4CE4-A349-572F4BA49E13}" destId="{C29AC1C3-3C4B-4948-BC46-D46760BF7E23}" srcOrd="7" destOrd="0" presId="urn:microsoft.com/office/officeart/2005/8/layout/bProcess4"/>
    <dgm:cxn modelId="{6D7FEBD6-A0BA-4399-A603-41598C8D117E}" type="presParOf" srcId="{DF83E572-139D-4CE4-A349-572F4BA49E13}" destId="{9FBF154E-A687-4167-9B70-5BC5BE0756B5}" srcOrd="8" destOrd="0" presId="urn:microsoft.com/office/officeart/2005/8/layout/bProcess4"/>
    <dgm:cxn modelId="{E2B335C6-7C20-42D8-AD1D-A35D956F9B3D}" type="presParOf" srcId="{9FBF154E-A687-4167-9B70-5BC5BE0756B5}" destId="{2D554094-67AE-46D6-8988-54F228DAED9A}" srcOrd="0" destOrd="0" presId="urn:microsoft.com/office/officeart/2005/8/layout/bProcess4"/>
    <dgm:cxn modelId="{1AD504F6-2778-45EA-AE90-B5D0A451EE52}" type="presParOf" srcId="{9FBF154E-A687-4167-9B70-5BC5BE0756B5}" destId="{3AD6A34E-2E0D-4E18-BB85-6A1F750CAA89}" srcOrd="1" destOrd="0" presId="urn:microsoft.com/office/officeart/2005/8/layout/bProcess4"/>
    <dgm:cxn modelId="{C4E41C52-2BF7-4958-929A-5C2F8F140D76}" type="presParOf" srcId="{DF83E572-139D-4CE4-A349-572F4BA49E13}" destId="{ACC9BE7F-AD14-4FF1-BBA7-A787A9D9C9FD}" srcOrd="9" destOrd="0" presId="urn:microsoft.com/office/officeart/2005/8/layout/bProcess4"/>
    <dgm:cxn modelId="{A39A9922-1331-410A-B62F-C4995EA6C0F8}" type="presParOf" srcId="{DF83E572-139D-4CE4-A349-572F4BA49E13}" destId="{FBF16AEA-10CC-4A42-B569-A293DCC08E8E}" srcOrd="10" destOrd="0" presId="urn:microsoft.com/office/officeart/2005/8/layout/bProcess4"/>
    <dgm:cxn modelId="{20AEF5E4-1045-4B37-8EE7-BA37E66678D9}" type="presParOf" srcId="{FBF16AEA-10CC-4A42-B569-A293DCC08E8E}" destId="{D1D13FDC-396D-423D-AA76-CC8C175C691F}" srcOrd="0" destOrd="0" presId="urn:microsoft.com/office/officeart/2005/8/layout/bProcess4"/>
    <dgm:cxn modelId="{5C948B29-D65E-421E-9179-64F8197C7D72}" type="presParOf" srcId="{FBF16AEA-10CC-4A42-B569-A293DCC08E8E}" destId="{0A97AE5C-82D9-4824-9454-B44090263721}" srcOrd="1" destOrd="0" presId="urn:microsoft.com/office/officeart/2005/8/layout/bProcess4"/>
    <dgm:cxn modelId="{32E78A53-CBF4-46C3-9A6C-357D43EFB413}" type="presParOf" srcId="{DF83E572-139D-4CE4-A349-572F4BA49E13}" destId="{853DDCFC-464B-4863-8AFE-2E41338ED7D8}" srcOrd="11" destOrd="0" presId="urn:microsoft.com/office/officeart/2005/8/layout/bProcess4"/>
    <dgm:cxn modelId="{E077B139-1DBE-4058-925C-F4C78E16537F}" type="presParOf" srcId="{DF83E572-139D-4CE4-A349-572F4BA49E13}" destId="{ACF2A1C8-119C-4E36-8005-12D2F02F78F3}" srcOrd="12" destOrd="0" presId="urn:microsoft.com/office/officeart/2005/8/layout/bProcess4"/>
    <dgm:cxn modelId="{0062377C-A816-4706-B505-62241D9A83D5}" type="presParOf" srcId="{ACF2A1C8-119C-4E36-8005-12D2F02F78F3}" destId="{4670AF96-327A-4BDA-BA90-1712888B9EE9}" srcOrd="0" destOrd="0" presId="urn:microsoft.com/office/officeart/2005/8/layout/bProcess4"/>
    <dgm:cxn modelId="{8265709C-061C-4ED5-8810-A1F53F8F6146}" type="presParOf" srcId="{ACF2A1C8-119C-4E36-8005-12D2F02F78F3}" destId="{50FD8E37-995A-4063-8946-42D6737E8809}" srcOrd="1" destOrd="0" presId="urn:microsoft.com/office/officeart/2005/8/layout/bProcess4"/>
    <dgm:cxn modelId="{7445A7EC-1317-4FD0-8239-CF4F5CB55CCA}" type="presParOf" srcId="{DF83E572-139D-4CE4-A349-572F4BA49E13}" destId="{CEE9FBFD-4F14-41E6-9AEE-9F33F2A03CB5}" srcOrd="13" destOrd="0" presId="urn:microsoft.com/office/officeart/2005/8/layout/bProcess4"/>
    <dgm:cxn modelId="{85BFB899-1A5A-4F26-8B7A-A98E6EC7248A}" type="presParOf" srcId="{DF83E572-139D-4CE4-A349-572F4BA49E13}" destId="{EE7AE556-9E38-4871-A658-E83F40DE657A}" srcOrd="14" destOrd="0" presId="urn:microsoft.com/office/officeart/2005/8/layout/bProcess4"/>
    <dgm:cxn modelId="{25AA30CE-EDFB-4581-BDCE-5D96ABA55982}" type="presParOf" srcId="{EE7AE556-9E38-4871-A658-E83F40DE657A}" destId="{28F0ECA6-F9E1-4DD5-AAD9-E96984868BD8}" srcOrd="0" destOrd="0" presId="urn:microsoft.com/office/officeart/2005/8/layout/bProcess4"/>
    <dgm:cxn modelId="{14F40CE6-8C9F-4055-ABA4-3E9E1F26CD03}" type="presParOf" srcId="{EE7AE556-9E38-4871-A658-E83F40DE657A}" destId="{98DD30C9-D594-459C-937A-CDCB6649711D}" srcOrd="1" destOrd="0" presId="urn:microsoft.com/office/officeart/2005/8/layout/bProcess4"/>
    <dgm:cxn modelId="{03F9640D-0FBC-4C9D-A633-C34643BD4F1F}" type="presParOf" srcId="{DF83E572-139D-4CE4-A349-572F4BA49E13}" destId="{39ABC387-CEB1-4469-BD96-BE857B78F817}" srcOrd="15" destOrd="0" presId="urn:microsoft.com/office/officeart/2005/8/layout/bProcess4"/>
    <dgm:cxn modelId="{5341109E-B2DB-477F-ABEA-D3D92245D855}" type="presParOf" srcId="{DF83E572-139D-4CE4-A349-572F4BA49E13}" destId="{7FF65CCC-455B-4475-9B24-EA0A5ABC8ACD}" srcOrd="16" destOrd="0" presId="urn:microsoft.com/office/officeart/2005/8/layout/bProcess4"/>
    <dgm:cxn modelId="{7A15636B-1E67-491E-9F13-223023FA39D4}" type="presParOf" srcId="{7FF65CCC-455B-4475-9B24-EA0A5ABC8ACD}" destId="{A49FA350-DE8F-4C10-B887-39CBEE98CB1F}" srcOrd="0" destOrd="0" presId="urn:microsoft.com/office/officeart/2005/8/layout/bProcess4"/>
    <dgm:cxn modelId="{6F154F4F-FADD-45F6-8447-3BD9641AC625}" type="presParOf" srcId="{7FF65CCC-455B-4475-9B24-EA0A5ABC8ACD}" destId="{43D455A8-0AE3-4D68-9D94-CB87115A9B5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43040C-B047-4C52-AACA-B11C799AB767}">
      <dsp:nvSpPr>
        <dsp:cNvPr id="0" name=""/>
        <dsp:cNvSpPr/>
      </dsp:nvSpPr>
      <dsp:spPr>
        <a:xfrm rot="5394744">
          <a:off x="-327203" y="1595828"/>
          <a:ext cx="1473394" cy="1817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ABFDA-16AE-42E2-94F0-5E444ED82067}">
      <dsp:nvSpPr>
        <dsp:cNvPr id="0" name=""/>
        <dsp:cNvSpPr/>
      </dsp:nvSpPr>
      <dsp:spPr>
        <a:xfrm>
          <a:off x="0" y="648066"/>
          <a:ext cx="2018896" cy="121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CONCEPÇÃO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0" y="648066"/>
        <a:ext cx="2018896" cy="1211337"/>
      </dsp:txXfrm>
    </dsp:sp>
    <dsp:sp modelId="{8256D806-B81D-4F5E-B3CA-CD0D20031010}">
      <dsp:nvSpPr>
        <dsp:cNvPr id="0" name=""/>
        <dsp:cNvSpPr/>
      </dsp:nvSpPr>
      <dsp:spPr>
        <a:xfrm rot="5400000">
          <a:off x="-341878" y="3094198"/>
          <a:ext cx="1504996" cy="1817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D240D-69F6-4CB4-8F03-3F68A45DBE95}">
      <dsp:nvSpPr>
        <dsp:cNvPr id="0" name=""/>
        <dsp:cNvSpPr/>
      </dsp:nvSpPr>
      <dsp:spPr>
        <a:xfrm>
          <a:off x="2252" y="2130635"/>
          <a:ext cx="2018896" cy="121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PRÉ-NATAL</a:t>
          </a:r>
          <a:r>
            <a:rPr lang="pt-BR" sz="1800" kern="1200" dirty="0" smtClean="0"/>
            <a:t> </a:t>
          </a:r>
          <a:endParaRPr lang="pt-BR" sz="1800" kern="1200" dirty="0"/>
        </a:p>
      </dsp:txBody>
      <dsp:txXfrm>
        <a:off x="2252" y="2130635"/>
        <a:ext cx="2018896" cy="1211337"/>
      </dsp:txXfrm>
    </dsp:sp>
    <dsp:sp modelId="{11499D27-40E9-4ED8-B6C1-54BFC74C388B}">
      <dsp:nvSpPr>
        <dsp:cNvPr id="0" name=""/>
        <dsp:cNvSpPr/>
      </dsp:nvSpPr>
      <dsp:spPr>
        <a:xfrm>
          <a:off x="415207" y="3851284"/>
          <a:ext cx="2675956" cy="1817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850D6-99B6-463F-B908-5A433993AE28}">
      <dsp:nvSpPr>
        <dsp:cNvPr id="0" name=""/>
        <dsp:cNvSpPr/>
      </dsp:nvSpPr>
      <dsp:spPr>
        <a:xfrm>
          <a:off x="2252" y="3644807"/>
          <a:ext cx="2018896" cy="121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TESTES BIOQUÍMICOS E SOROLÓGICOS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2252" y="3644807"/>
        <a:ext cx="2018896" cy="1211337"/>
      </dsp:txXfrm>
    </dsp:sp>
    <dsp:sp modelId="{C29AC1C3-3C4B-4948-BC46-D46760BF7E23}">
      <dsp:nvSpPr>
        <dsp:cNvPr id="0" name=""/>
        <dsp:cNvSpPr/>
      </dsp:nvSpPr>
      <dsp:spPr>
        <a:xfrm rot="16200000">
          <a:off x="2343253" y="3094198"/>
          <a:ext cx="1504996" cy="1817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995F0-B533-4A7B-89C1-5703BD206407}">
      <dsp:nvSpPr>
        <dsp:cNvPr id="0" name=""/>
        <dsp:cNvSpPr/>
      </dsp:nvSpPr>
      <dsp:spPr>
        <a:xfrm>
          <a:off x="2687384" y="3644807"/>
          <a:ext cx="2018896" cy="121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EXAMES DE IMAGEM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2687384" y="3644807"/>
        <a:ext cx="2018896" cy="1211337"/>
      </dsp:txXfrm>
    </dsp:sp>
    <dsp:sp modelId="{ACC9BE7F-AD14-4FF1-BBA7-A787A9D9C9FD}">
      <dsp:nvSpPr>
        <dsp:cNvPr id="0" name=""/>
        <dsp:cNvSpPr/>
      </dsp:nvSpPr>
      <dsp:spPr>
        <a:xfrm rot="16200000">
          <a:off x="2343253" y="1580026"/>
          <a:ext cx="1504996" cy="1817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6A34E-2E0D-4E18-BB85-6A1F750CAA89}">
      <dsp:nvSpPr>
        <dsp:cNvPr id="0" name=""/>
        <dsp:cNvSpPr/>
      </dsp:nvSpPr>
      <dsp:spPr>
        <a:xfrm>
          <a:off x="2687384" y="2130635"/>
          <a:ext cx="2018896" cy="121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PRÉ-NATAL</a:t>
          </a:r>
          <a:r>
            <a:rPr lang="pt-BR" sz="1800" kern="1200" dirty="0" smtClean="0"/>
            <a:t> </a:t>
          </a:r>
          <a:endParaRPr lang="pt-BR" sz="1800" kern="1200" dirty="0"/>
        </a:p>
      </dsp:txBody>
      <dsp:txXfrm>
        <a:off x="2687384" y="2130635"/>
        <a:ext cx="2018896" cy="1211337"/>
      </dsp:txXfrm>
    </dsp:sp>
    <dsp:sp modelId="{853DDCFC-464B-4863-8AFE-2E41338ED7D8}">
      <dsp:nvSpPr>
        <dsp:cNvPr id="0" name=""/>
        <dsp:cNvSpPr/>
      </dsp:nvSpPr>
      <dsp:spPr>
        <a:xfrm>
          <a:off x="3100339" y="822940"/>
          <a:ext cx="2939563" cy="1817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7AE5C-82D9-4824-9454-B44090263721}">
      <dsp:nvSpPr>
        <dsp:cNvPr id="0" name=""/>
        <dsp:cNvSpPr/>
      </dsp:nvSpPr>
      <dsp:spPr>
        <a:xfrm>
          <a:off x="2687384" y="616463"/>
          <a:ext cx="2018896" cy="121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SINAIS E SINTOMAS / EXAMES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2687384" y="616463"/>
        <a:ext cx="2018896" cy="1211337"/>
      </dsp:txXfrm>
    </dsp:sp>
    <dsp:sp modelId="{CEE9FBFD-4F14-41E6-9AEE-9F33F2A03CB5}">
      <dsp:nvSpPr>
        <dsp:cNvPr id="0" name=""/>
        <dsp:cNvSpPr/>
      </dsp:nvSpPr>
      <dsp:spPr>
        <a:xfrm rot="5400000">
          <a:off x="5291992" y="1580026"/>
          <a:ext cx="1504996" cy="1817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D8E37-995A-4063-8946-42D6737E8809}">
      <dsp:nvSpPr>
        <dsp:cNvPr id="0" name=""/>
        <dsp:cNvSpPr/>
      </dsp:nvSpPr>
      <dsp:spPr>
        <a:xfrm>
          <a:off x="5636123" y="616463"/>
          <a:ext cx="2018896" cy="121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PRÉ-NATAL / DIAGNÓSTICO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5636123" y="616463"/>
        <a:ext cx="2018896" cy="1211337"/>
      </dsp:txXfrm>
    </dsp:sp>
    <dsp:sp modelId="{39ABC387-CEB1-4469-BD96-BE857B78F817}">
      <dsp:nvSpPr>
        <dsp:cNvPr id="0" name=""/>
        <dsp:cNvSpPr/>
      </dsp:nvSpPr>
      <dsp:spPr>
        <a:xfrm rot="5133537">
          <a:off x="5370257" y="3071994"/>
          <a:ext cx="1474190" cy="18170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D30C9-D594-459C-937A-CDCB6649711D}">
      <dsp:nvSpPr>
        <dsp:cNvPr id="0" name=""/>
        <dsp:cNvSpPr/>
      </dsp:nvSpPr>
      <dsp:spPr>
        <a:xfrm>
          <a:off x="5372516" y="2130635"/>
          <a:ext cx="2546110" cy="121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RECOMENDAÇÕES / ACOMPANHAMENTO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5372516" y="2130635"/>
        <a:ext cx="2546110" cy="1211337"/>
      </dsp:txXfrm>
    </dsp:sp>
    <dsp:sp modelId="{43D455A8-0AE3-4D68-9D94-CB87115A9B5A}">
      <dsp:nvSpPr>
        <dsp:cNvPr id="0" name=""/>
        <dsp:cNvSpPr/>
      </dsp:nvSpPr>
      <dsp:spPr>
        <a:xfrm>
          <a:off x="5760649" y="3600399"/>
          <a:ext cx="2018896" cy="1211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>
              <a:solidFill>
                <a:schemeClr val="tx1"/>
              </a:solidFill>
            </a:rPr>
            <a:t>PARTO / PUERPÉRIO</a:t>
          </a:r>
          <a:endParaRPr lang="pt-BR" sz="1800" b="1" kern="1200" dirty="0">
            <a:solidFill>
              <a:schemeClr val="tx1"/>
            </a:solidFill>
          </a:endParaRPr>
        </a:p>
      </dsp:txBody>
      <dsp:txXfrm>
        <a:off x="5760649" y="3600399"/>
        <a:ext cx="2018896" cy="121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EB72-C184-4981-9EB5-0072008795A3}" type="datetimeFigureOut">
              <a:rPr lang="pt-BR" smtClean="0"/>
              <a:pPr/>
              <a:t>28/09/2012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F439-D716-48EE-8B38-D2E8C15C3F1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3</a:t>
            </a:fld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4</a:t>
            </a:fld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F439-D716-48EE-8B38-D2E8C15C3F15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7239848-0598-421F-B75A-A3A9DF6B0AEA}" type="datetimeFigureOut">
              <a:rPr lang="pt-BR" smtClean="0"/>
              <a:pPr/>
              <a:t>28/09/2012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CC5F66-CCF6-41D7-8B5E-4D529A8CBC5D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saude.saude.gov.br/portalsaud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tx1"/>
                </a:solidFill>
              </a:rPr>
              <a:t>Saúde da Mulher</a:t>
            </a:r>
            <a:endParaRPr lang="pt-BR" sz="54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6353944"/>
            <a:ext cx="8640960" cy="504056"/>
          </a:xfrm>
        </p:spPr>
        <p:txBody>
          <a:bodyPr>
            <a:normAutofit/>
          </a:bodyPr>
          <a:lstStyle/>
          <a:p>
            <a:pPr algn="ctr"/>
            <a:r>
              <a:rPr lang="pt-BR" sz="2200" b="1" i="1" dirty="0" smtClean="0">
                <a:solidFill>
                  <a:schemeClr val="tx1"/>
                </a:solidFill>
              </a:rPr>
              <a:t>IN726 - TI Aplicada ao diagnóstico e à decisão terapêutica</a:t>
            </a:r>
            <a:endParaRPr lang="pt-BR" sz="2200" b="1" i="1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211960" y="2852936"/>
            <a:ext cx="4248472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</a:rPr>
              <a:t>Augusto Fernando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, 3° período;</a:t>
            </a:r>
          </a:p>
          <a:p>
            <a:pPr algn="ctr"/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</a:rPr>
              <a:t>Rosana Costa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, 7° período;</a:t>
            </a:r>
          </a:p>
          <a:p>
            <a:pPr algn="ctr"/>
            <a:r>
              <a:rPr lang="pt-BR" b="1" dirty="0" smtClean="0">
                <a:solidFill>
                  <a:schemeClr val="accent4">
                    <a:lumMod val="75000"/>
                  </a:schemeClr>
                </a:solidFill>
              </a:rPr>
              <a:t>Thaysa Ribeiro</a:t>
            </a:r>
            <a:r>
              <a:rPr lang="pt-BR" dirty="0" smtClean="0">
                <a:solidFill>
                  <a:schemeClr val="accent4">
                    <a:lumMod val="75000"/>
                  </a:schemeClr>
                </a:solidFill>
              </a:rPr>
              <a:t>, 3° período;</a:t>
            </a:r>
          </a:p>
          <a:p>
            <a:pPr algn="ctr"/>
            <a:endParaRPr lang="pt-BR" i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pt-BR" b="1" i="1" u="sng" dirty="0" smtClean="0">
                <a:solidFill>
                  <a:schemeClr val="accent4">
                    <a:lumMod val="75000"/>
                  </a:schemeClr>
                </a:solidFill>
              </a:rPr>
              <a:t>Enfermagem</a:t>
            </a:r>
            <a:endParaRPr lang="pt-BR" b="1" i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6314" y="-99392"/>
            <a:ext cx="3143272" cy="75788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FLUXO SADS</a:t>
            </a:r>
            <a:endParaRPr lang="pt-BR" dirty="0"/>
          </a:p>
        </p:txBody>
      </p:sp>
      <p:pic>
        <p:nvPicPr>
          <p:cNvPr id="5" name="Espaço Reservado para Conteúdo 4" descr="image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00034" y="714356"/>
            <a:ext cx="8143932" cy="5786478"/>
          </a:xfrm>
        </p:spPr>
      </p:pic>
    </p:spTree>
    <p:extLst>
      <p:ext uri="{BB962C8B-B14F-4D97-AF65-F5344CB8AC3E}">
        <p14:creationId xmlns:p14="http://schemas.microsoft.com/office/powerpoint/2010/main" xmlns="" val="125949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08104" y="-99392"/>
            <a:ext cx="1512286" cy="6858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SADS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748158"/>
          </a:xfrm>
        </p:spPr>
        <p:txBody>
          <a:bodyPr/>
          <a:lstStyle/>
          <a:p>
            <a:r>
              <a:rPr lang="pt-BR" dirty="0" smtClean="0"/>
              <a:t>PRINT DO DADS!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08720"/>
            <a:ext cx="8225695" cy="559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3712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040" y="-30795"/>
            <a:ext cx="2952446" cy="6858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PRÉ-NATAL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836712"/>
            <a:ext cx="7560840" cy="54006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Na 3° consulta, exame </a:t>
            </a:r>
            <a:r>
              <a:rPr lang="pt-BR" dirty="0">
                <a:solidFill>
                  <a:schemeClr val="tx1"/>
                </a:solidFill>
              </a:rPr>
              <a:t>GTT confirma glicose superior a 150 mg/dl e </a:t>
            </a:r>
            <a:r>
              <a:rPr lang="pt-BR" dirty="0" err="1">
                <a:solidFill>
                  <a:schemeClr val="tx1"/>
                </a:solidFill>
              </a:rPr>
              <a:t>usg</a:t>
            </a:r>
            <a:r>
              <a:rPr lang="pt-BR" dirty="0">
                <a:solidFill>
                  <a:schemeClr val="tx1"/>
                </a:solidFill>
              </a:rPr>
              <a:t> confirma </a:t>
            </a:r>
            <a:r>
              <a:rPr lang="pt-BR" dirty="0" err="1">
                <a:solidFill>
                  <a:schemeClr val="tx1"/>
                </a:solidFill>
              </a:rPr>
              <a:t>poliidramnio</a:t>
            </a:r>
            <a:r>
              <a:rPr lang="pt-BR" dirty="0">
                <a:solidFill>
                  <a:schemeClr val="tx1"/>
                </a:solidFill>
              </a:rPr>
              <a:t>. </a:t>
            </a:r>
            <a:r>
              <a:rPr lang="pt-BR" dirty="0" smtClean="0">
                <a:solidFill>
                  <a:schemeClr val="tx1"/>
                </a:solidFill>
              </a:rPr>
              <a:t>Enfermeiro solicita realização </a:t>
            </a:r>
            <a:r>
              <a:rPr lang="pt-BR" dirty="0">
                <a:solidFill>
                  <a:schemeClr val="tx1"/>
                </a:solidFill>
              </a:rPr>
              <a:t>do exame de curva </a:t>
            </a:r>
            <a:r>
              <a:rPr lang="pt-BR" dirty="0" smtClean="0">
                <a:solidFill>
                  <a:schemeClr val="tx1"/>
                </a:solidFill>
              </a:rPr>
              <a:t>glicêmica.</a:t>
            </a:r>
          </a:p>
          <a:p>
            <a:pPr marL="6858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Com o resultado do </a:t>
            </a:r>
            <a:r>
              <a:rPr lang="pt-BR" dirty="0" smtClean="0">
                <a:solidFill>
                  <a:schemeClr val="tx1"/>
                </a:solidFill>
              </a:rPr>
              <a:t>exame, é confirmado </a:t>
            </a:r>
            <a:r>
              <a:rPr lang="pt-BR" dirty="0">
                <a:solidFill>
                  <a:schemeClr val="tx1"/>
                </a:solidFill>
              </a:rPr>
              <a:t>o </a:t>
            </a:r>
            <a:r>
              <a:rPr lang="pt-BR" dirty="0" smtClean="0">
                <a:solidFill>
                  <a:schemeClr val="tx1"/>
                </a:solidFill>
              </a:rPr>
              <a:t>diagnóstico </a:t>
            </a:r>
            <a:r>
              <a:rPr lang="pt-BR" dirty="0">
                <a:solidFill>
                  <a:schemeClr val="tx1"/>
                </a:solidFill>
              </a:rPr>
              <a:t>de diabetes gestacional. </a:t>
            </a:r>
            <a:r>
              <a:rPr lang="pt-BR" dirty="0" smtClean="0">
                <a:solidFill>
                  <a:schemeClr val="tx1"/>
                </a:solidFill>
              </a:rPr>
              <a:t>Recomenda-se mudança </a:t>
            </a:r>
            <a:r>
              <a:rPr lang="pt-BR" dirty="0">
                <a:solidFill>
                  <a:schemeClr val="tx1"/>
                </a:solidFill>
              </a:rPr>
              <a:t>na dieta e </a:t>
            </a:r>
            <a:r>
              <a:rPr lang="pt-BR" dirty="0" smtClean="0">
                <a:solidFill>
                  <a:schemeClr val="tx1"/>
                </a:solidFill>
              </a:rPr>
              <a:t>realização </a:t>
            </a:r>
            <a:r>
              <a:rPr lang="pt-BR" dirty="0">
                <a:solidFill>
                  <a:schemeClr val="tx1"/>
                </a:solidFill>
              </a:rPr>
              <a:t>de </a:t>
            </a:r>
            <a:r>
              <a:rPr lang="pt-BR" dirty="0" smtClean="0">
                <a:solidFill>
                  <a:schemeClr val="tx1"/>
                </a:solidFill>
              </a:rPr>
              <a:t>exercício físico </a:t>
            </a:r>
            <a:r>
              <a:rPr lang="pt-BR" dirty="0">
                <a:solidFill>
                  <a:schemeClr val="tx1"/>
                </a:solidFill>
              </a:rPr>
              <a:t>moderado. </a:t>
            </a:r>
            <a:r>
              <a:rPr lang="pt-BR" b="1" dirty="0" smtClean="0">
                <a:solidFill>
                  <a:schemeClr val="tx1"/>
                </a:solidFill>
              </a:rPr>
              <a:t>(Academia das Cidades) - </a:t>
            </a:r>
            <a:r>
              <a:rPr lang="pt-BR" b="1" u="sng" dirty="0" smtClean="0">
                <a:solidFill>
                  <a:srgbClr val="004EEA"/>
                </a:solidFill>
              </a:rPr>
              <a:t>SUS </a:t>
            </a:r>
            <a:r>
              <a:rPr lang="pt-BR" dirty="0" smtClean="0"/>
              <a:t>                </a:t>
            </a:r>
            <a:r>
              <a:rPr lang="pt-BR" dirty="0" smtClean="0">
                <a:solidFill>
                  <a:schemeClr val="tx1"/>
                </a:solidFill>
              </a:rPr>
              <a:t>Paciente </a:t>
            </a:r>
            <a:r>
              <a:rPr lang="pt-BR" dirty="0">
                <a:solidFill>
                  <a:schemeClr val="tx1"/>
                </a:solidFill>
              </a:rPr>
              <a:t>é </a:t>
            </a:r>
            <a:r>
              <a:rPr lang="pt-BR" dirty="0" smtClean="0">
                <a:solidFill>
                  <a:schemeClr val="tx1"/>
                </a:solidFill>
              </a:rPr>
              <a:t>referenciada </a:t>
            </a:r>
            <a:r>
              <a:rPr lang="pt-BR" dirty="0">
                <a:solidFill>
                  <a:schemeClr val="tx1"/>
                </a:solidFill>
              </a:rPr>
              <a:t>a um serviço de </a:t>
            </a:r>
            <a:r>
              <a:rPr lang="pt-BR" dirty="0" smtClean="0">
                <a:solidFill>
                  <a:schemeClr val="tx1"/>
                </a:solidFill>
              </a:rPr>
              <a:t>saúde </a:t>
            </a:r>
            <a:r>
              <a:rPr lang="pt-BR" dirty="0">
                <a:solidFill>
                  <a:schemeClr val="tx1"/>
                </a:solidFill>
              </a:rPr>
              <a:t>especializado em </a:t>
            </a:r>
            <a:r>
              <a:rPr lang="pt-BR" dirty="0" smtClean="0">
                <a:solidFill>
                  <a:schemeClr val="tx1"/>
                </a:solidFill>
              </a:rPr>
              <a:t>gestação </a:t>
            </a:r>
            <a:r>
              <a:rPr lang="pt-BR" dirty="0">
                <a:solidFill>
                  <a:schemeClr val="tx1"/>
                </a:solidFill>
              </a:rPr>
              <a:t>de risco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 marL="68580" indent="0">
              <a:buNone/>
            </a:pPr>
            <a:r>
              <a:rPr lang="pt-BR" b="1" dirty="0" smtClean="0"/>
              <a:t>    </a:t>
            </a:r>
            <a:r>
              <a:rPr lang="pt-BR" b="1" dirty="0" smtClean="0">
                <a:solidFill>
                  <a:schemeClr val="tx1"/>
                </a:solidFill>
              </a:rPr>
              <a:t>(Central de Regulação, sistematizada)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682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24128" y="-171400"/>
            <a:ext cx="1080238" cy="757888"/>
          </a:xfrm>
        </p:spPr>
        <p:txBody>
          <a:bodyPr/>
          <a:lstStyle/>
          <a:p>
            <a:pPr algn="ctr"/>
            <a:r>
              <a:rPr lang="pt-BR" dirty="0" smtClean="0"/>
              <a:t>PEP</a:t>
            </a:r>
            <a:endParaRPr lang="pt-BR" dirty="0"/>
          </a:p>
        </p:txBody>
      </p:sp>
      <p:pic>
        <p:nvPicPr>
          <p:cNvPr id="4" name="Espaço Reservado para Conteúdo 3" descr="Rastreament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67544" y="836712"/>
            <a:ext cx="8208912" cy="5400600"/>
          </a:xfrm>
        </p:spPr>
      </p:pic>
    </p:spTree>
    <p:extLst>
      <p:ext uri="{BB962C8B-B14F-4D97-AF65-F5344CB8AC3E}">
        <p14:creationId xmlns:p14="http://schemas.microsoft.com/office/powerpoint/2010/main" xmlns="" val="1878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8064" y="0"/>
            <a:ext cx="2736422" cy="6858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PRÉ-NATAL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99592" y="980728"/>
            <a:ext cx="7632848" cy="5400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Maternidades especializadas em gravidez de risco. ( HC )   </a:t>
            </a:r>
            <a:r>
              <a:rPr lang="pt-BR" b="1" dirty="0">
                <a:solidFill>
                  <a:schemeClr val="tx1"/>
                </a:solidFill>
              </a:rPr>
              <a:t>Dispositivo de atenção </a:t>
            </a:r>
            <a:r>
              <a:rPr lang="pt-BR" b="1" dirty="0" smtClean="0">
                <a:solidFill>
                  <a:schemeClr val="tx1"/>
                </a:solidFill>
              </a:rPr>
              <a:t>terciária </a:t>
            </a:r>
            <a:r>
              <a:rPr lang="pt-BR" b="1" dirty="0">
                <a:solidFill>
                  <a:schemeClr val="tx1"/>
                </a:solidFill>
              </a:rPr>
              <a:t>ou, </a:t>
            </a:r>
            <a:r>
              <a:rPr lang="pt-BR" b="1" dirty="0" smtClean="0">
                <a:solidFill>
                  <a:schemeClr val="tx1"/>
                </a:solidFill>
              </a:rPr>
              <a:t>alta </a:t>
            </a:r>
            <a:r>
              <a:rPr lang="pt-BR" b="1" dirty="0">
                <a:solidFill>
                  <a:schemeClr val="tx1"/>
                </a:solidFill>
              </a:rPr>
              <a:t>complexidade</a:t>
            </a:r>
            <a:r>
              <a:rPr lang="pt-BR" b="1" dirty="0" smtClean="0">
                <a:solidFill>
                  <a:schemeClr val="tx1"/>
                </a:solidFill>
              </a:rPr>
              <a:t>.( </a:t>
            </a:r>
            <a:r>
              <a:rPr lang="pt-BR" b="1" u="sng" dirty="0" smtClean="0">
                <a:solidFill>
                  <a:srgbClr val="004EEA"/>
                </a:solidFill>
              </a:rPr>
              <a:t>SUS </a:t>
            </a:r>
            <a:r>
              <a:rPr lang="pt-BR" b="1" dirty="0" smtClean="0">
                <a:solidFill>
                  <a:schemeClr val="tx1"/>
                </a:solidFill>
              </a:rPr>
              <a:t>)</a:t>
            </a:r>
            <a:endParaRPr lang="pt-BR" b="1" u="sng" dirty="0" smtClean="0">
              <a:solidFill>
                <a:srgbClr val="004EEA"/>
              </a:solidFill>
            </a:endParaRPr>
          </a:p>
          <a:p>
            <a:endParaRPr lang="pt-BR" b="1" u="sng" dirty="0">
              <a:solidFill>
                <a:srgbClr val="004EEA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Referenciada </a:t>
            </a:r>
            <a:r>
              <a:rPr lang="pt-BR" b="1" dirty="0" smtClean="0">
                <a:solidFill>
                  <a:schemeClr val="tx1"/>
                </a:solidFill>
              </a:rPr>
              <a:t>(envio de dados informatizados do PEP) </a:t>
            </a:r>
            <a:r>
              <a:rPr lang="pt-BR" dirty="0" smtClean="0">
                <a:solidFill>
                  <a:schemeClr val="tx1"/>
                </a:solidFill>
              </a:rPr>
              <a:t>e passada ao acompanhamento especializado, M.F.S. verifica a gravidade de sua gestação. Especialistas acompanham seu período e agendam seu parto Cesário.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 parto ocorre normalmente, a criança J.F.S nasce saudável e sem complicações.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565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0112" y="0"/>
            <a:ext cx="1512286" cy="54186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2000240"/>
            <a:ext cx="6777317" cy="3733586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 puérpera é </a:t>
            </a:r>
            <a:r>
              <a:rPr lang="pt-BR" dirty="0" err="1" smtClean="0">
                <a:solidFill>
                  <a:schemeClr val="tx1"/>
                </a:solidFill>
              </a:rPr>
              <a:t>contra-referenciada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(informações do atendimento enviadas por sistema referentes ao PEP) </a:t>
            </a:r>
            <a:r>
              <a:rPr lang="pt-BR" dirty="0" smtClean="0">
                <a:solidFill>
                  <a:schemeClr val="tx1"/>
                </a:solidFill>
              </a:rPr>
              <a:t>à USF para o acompanhamento do puerpério e cadastramento da criança na unidade.</a:t>
            </a:r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xmlns="" val="53120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1000108"/>
            <a:ext cx="8001056" cy="5214974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Conteúdo específico para construção de fácil acesso e  popular.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Dificuldade de como apresentar e agregar os dados contidos no PEP.  Decisão da forma estética e útil das informações.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Dificuldade de elaboração do questionário do SADS, que resultara no diagnóstico.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Facilidade com o fluxo e conhecimento prévio das condutas.</a:t>
            </a:r>
          </a:p>
          <a:p>
            <a:pPr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619554" y="0"/>
            <a:ext cx="4524446" cy="714380"/>
          </a:xfrm>
        </p:spPr>
        <p:txBody>
          <a:bodyPr>
            <a:normAutofit fontScale="90000"/>
          </a:bodyPr>
          <a:lstStyle/>
          <a:p>
            <a:r>
              <a:rPr lang="pt-BR" sz="2800" dirty="0" smtClean="0"/>
              <a:t>FACILIDADE /</a:t>
            </a:r>
            <a:br>
              <a:rPr lang="pt-BR" sz="2800" dirty="0" smtClean="0"/>
            </a:br>
            <a:r>
              <a:rPr lang="pt-BR" sz="2800" dirty="0" smtClean="0"/>
              <a:t>               DIFICULDADE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29000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0" y="0"/>
            <a:ext cx="3888432" cy="601136"/>
          </a:xfrm>
        </p:spPr>
        <p:txBody>
          <a:bodyPr>
            <a:noAutofit/>
          </a:bodyPr>
          <a:lstStyle/>
          <a:p>
            <a:r>
              <a:rPr lang="pt-BR" sz="3000" dirty="0" smtClean="0"/>
              <a:t>ÉTICA/SEGURANÇA</a:t>
            </a:r>
            <a:endParaRPr lang="pt-BR" sz="3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764704"/>
            <a:ext cx="7848872" cy="5472608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Os sistemas precisam estar seguros, com dados confidenciais à profissionais diferentes. 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Médicos e Enfermeiros teriam acesso aos dados clínicos.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Secretária/Recepcionista - acesso ao cadastro simples (nome e área de atendimento da USF).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Para os casos de referência e </a:t>
            </a:r>
            <a:r>
              <a:rPr lang="pt-BR" dirty="0" err="1" smtClean="0">
                <a:solidFill>
                  <a:schemeClr val="tx1"/>
                </a:solidFill>
              </a:rPr>
              <a:t>contra-referência</a:t>
            </a:r>
            <a:r>
              <a:rPr lang="pt-BR" dirty="0" smtClean="0">
                <a:solidFill>
                  <a:schemeClr val="tx1"/>
                </a:solidFill>
              </a:rPr>
              <a:t>, sistemas semelhantes, garantindo privacidade e confidencialidade de dados aos pacientes.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Os SADS armazenam as condutas e anexam ao PEP seus resultados, com confidencialidade das informações de condutas e respostas terapêuticas.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0562" y="0"/>
            <a:ext cx="4286280" cy="571480"/>
          </a:xfrm>
        </p:spPr>
        <p:txBody>
          <a:bodyPr>
            <a:noAutofit/>
          </a:bodyPr>
          <a:lstStyle/>
          <a:p>
            <a:r>
              <a:rPr lang="pt-BR" sz="3200" dirty="0" smtClean="0"/>
              <a:t>APLICAÇÃO DA TI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472" y="928670"/>
            <a:ext cx="8001056" cy="5286412"/>
          </a:xfrm>
        </p:spPr>
        <p:txBody>
          <a:bodyPr>
            <a:normAutofit/>
          </a:bodyPr>
          <a:lstStyle/>
          <a:p>
            <a:r>
              <a:rPr lang="pt-BR" sz="1800" dirty="0"/>
              <a:t> </a:t>
            </a:r>
            <a:r>
              <a:rPr lang="pt-BR" dirty="0" smtClean="0">
                <a:solidFill>
                  <a:schemeClr val="tx1"/>
                </a:solidFill>
              </a:rPr>
              <a:t>Acrescentar um sistema complementar de comunicação  entre os profissionais, para construção do projeto terapêutico singular dos pacientes.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 utilização das ferramentas </a:t>
            </a:r>
            <a:r>
              <a:rPr lang="pt-BR" smtClean="0">
                <a:solidFill>
                  <a:schemeClr val="tx1"/>
                </a:solidFill>
              </a:rPr>
              <a:t>estudadas </a:t>
            </a:r>
            <a:r>
              <a:rPr lang="pt-BR" smtClean="0">
                <a:solidFill>
                  <a:schemeClr val="tx1"/>
                </a:solidFill>
              </a:rPr>
              <a:t>otimizariam </a:t>
            </a:r>
            <a:r>
              <a:rPr lang="pt-BR" dirty="0" smtClean="0">
                <a:solidFill>
                  <a:schemeClr val="tx1"/>
                </a:solidFill>
              </a:rPr>
              <a:t>o tempo de atendimento e progressiva qualidade.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Dificuldades  na comunicação das </a:t>
            </a:r>
            <a:r>
              <a:rPr lang="pt-BR" u="sng" dirty="0" smtClean="0">
                <a:solidFill>
                  <a:srgbClr val="004EEA"/>
                </a:solidFill>
              </a:rPr>
              <a:t>Redes de Atenção  à Saúde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pt-BR" dirty="0" smtClean="0">
                <a:solidFill>
                  <a:schemeClr val="tx1"/>
                </a:solidFill>
              </a:rPr>
              <a:t>  (USF -Policlínica - Maternidade especializada -USF)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518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0628" y="142852"/>
            <a:ext cx="2786082" cy="42860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85786" y="1000108"/>
            <a:ext cx="7643866" cy="5072098"/>
          </a:xfrm>
        </p:spPr>
        <p:txBody>
          <a:bodyPr>
            <a:normAutofit/>
          </a:bodyPr>
          <a:lstStyle/>
          <a:p>
            <a:pPr>
              <a:buNone/>
            </a:pP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Aperfeiçoar as informações afim de tornar o rastreamento mais específico na conclusão, tornando essa uma das ferramentas que auxiliam o diagnóstico.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Promover agilidade na tabulação de dados da população e estudos estatísticos, no envio para os órgão habilitados. 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Sendo essas, considerações possíveis. Bastando apenas ser tomado como prioridade.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1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6016" y="-19127"/>
            <a:ext cx="3312368" cy="638944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/>
              <a:t>ROTEIRO</a:t>
            </a:r>
            <a:endParaRPr lang="pt-BR" sz="3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301208"/>
          </a:xfrm>
        </p:spPr>
        <p:txBody>
          <a:bodyPr>
            <a:normAutofit lnSpcReduction="10000"/>
          </a:bodyPr>
          <a:lstStyle/>
          <a:p>
            <a:r>
              <a:rPr lang="pt-BR" b="1" dirty="0" smtClean="0">
                <a:solidFill>
                  <a:schemeClr val="tx1"/>
                </a:solidFill>
              </a:rPr>
              <a:t>Objetivos:</a:t>
            </a: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-Ferramentas e sistemas informatizados;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-Utilização prática das ferramentas de TI;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-Justificativa da especialidade;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Fluxograma Geral;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Fluxograma+PEP;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Fluxograma+SADS;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Facilidade/Dificuldade do PEP e SADS;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Aspectos Éticos;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Aplicação da TI no diagnóstico e tratamento da especialidade;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Conclusão;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Referências.</a:t>
            </a:r>
          </a:p>
          <a:p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76" y="0"/>
            <a:ext cx="3528510" cy="741928"/>
          </a:xfrm>
        </p:spPr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1538" y="1000108"/>
            <a:ext cx="6777317" cy="5286412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Ministério da Saúde </a:t>
            </a:r>
            <a:r>
              <a:rPr lang="pt-BR" dirty="0" smtClean="0">
                <a:hlinkClick r:id="rId3"/>
              </a:rPr>
              <a:t>http://portalsaude.saude.gov.br/portalsaude/</a:t>
            </a:r>
            <a:endParaRPr lang="pt-BR" i="1" dirty="0" smtClean="0"/>
          </a:p>
          <a:p>
            <a:endParaRPr lang="pt-BR" i="1" dirty="0" smtClean="0"/>
          </a:p>
          <a:p>
            <a:r>
              <a:rPr lang="pt-BR" dirty="0" smtClean="0">
                <a:solidFill>
                  <a:schemeClr val="tx1"/>
                </a:solidFill>
              </a:rPr>
              <a:t>Secretaria de Saúde – SP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Enfermagem materno-infantil e Saúde da mulher. </a:t>
            </a:r>
            <a:r>
              <a:rPr lang="pt-BR" dirty="0" err="1" smtClean="0">
                <a:solidFill>
                  <a:schemeClr val="tx1"/>
                </a:solidFill>
              </a:rPr>
              <a:t>Sussan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scott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 err="1" smtClean="0">
                <a:solidFill>
                  <a:schemeClr val="tx1"/>
                </a:solidFill>
              </a:rPr>
              <a:t>ricc</a:t>
            </a:r>
            <a:endParaRPr lang="pt-BR" dirty="0" smtClean="0">
              <a:solidFill>
                <a:schemeClr val="tx1"/>
              </a:solidFill>
            </a:endParaRPr>
          </a:p>
          <a:p>
            <a:endParaRPr lang="pt-BR" i="1" dirty="0" smtClean="0"/>
          </a:p>
          <a:p>
            <a:endParaRPr lang="pt-BR" i="1" dirty="0" smtClean="0"/>
          </a:p>
          <a:p>
            <a:endParaRPr lang="pt-BR" i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2686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14876" y="-142900"/>
            <a:ext cx="3243210" cy="857272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Justificativa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1071546"/>
            <a:ext cx="6777317" cy="3508977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Saúde da Mulher</a:t>
            </a:r>
          </a:p>
          <a:p>
            <a:endParaRPr lang="pt-BR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Imagem 3" descr="535361_10151464604440587_693835586_23711518_787783649_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841" y="2029257"/>
            <a:ext cx="4499992" cy="3374994"/>
          </a:xfrm>
          <a:prstGeom prst="rect">
            <a:avLst/>
          </a:prstGeom>
        </p:spPr>
      </p:pic>
      <p:pic>
        <p:nvPicPr>
          <p:cNvPr id="1026" name="Picture 2" descr="http://www.amputadosvencedores.com.br/UserFiles/Image/bebe%20nascendo(1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2198" y="2285992"/>
            <a:ext cx="2238375" cy="27622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39952" y="0"/>
            <a:ext cx="4464496" cy="620688"/>
          </a:xfrm>
        </p:spPr>
        <p:txBody>
          <a:bodyPr>
            <a:noAutofit/>
          </a:bodyPr>
          <a:lstStyle/>
          <a:p>
            <a:pPr algn="ctr"/>
            <a:r>
              <a:rPr lang="pt-BR" sz="3800" dirty="0" smtClean="0"/>
              <a:t>FLUXO</a:t>
            </a:r>
            <a:endParaRPr lang="pt-BR" sz="3800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42757840"/>
              </p:ext>
            </p:extLst>
          </p:nvPr>
        </p:nvGraphicFramePr>
        <p:xfrm>
          <a:off x="611560" y="836712"/>
          <a:ext cx="792088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570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92080" y="-99392"/>
            <a:ext cx="1944334" cy="757888"/>
          </a:xfrm>
        </p:spPr>
        <p:txBody>
          <a:bodyPr/>
          <a:lstStyle/>
          <a:p>
            <a:r>
              <a:rPr lang="pt-BR" dirty="0" smtClean="0"/>
              <a:t>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052736"/>
            <a:ext cx="6777317" cy="46085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M.F.S </a:t>
            </a:r>
            <a:r>
              <a:rPr lang="en-US" dirty="0">
                <a:solidFill>
                  <a:schemeClr val="tx1"/>
                </a:solidFill>
              </a:rPr>
              <a:t>25 </a:t>
            </a:r>
            <a:r>
              <a:rPr lang="en-US" dirty="0" smtClean="0">
                <a:solidFill>
                  <a:schemeClr val="tx1"/>
                </a:solidFill>
              </a:rPr>
              <a:t>anos, </a:t>
            </a:r>
            <a:r>
              <a:rPr lang="en-US" dirty="0" err="1" smtClean="0">
                <a:solidFill>
                  <a:schemeClr val="tx1"/>
                </a:solidFill>
              </a:rPr>
              <a:t>casada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doméstica</a:t>
            </a:r>
            <a:r>
              <a:rPr lang="en-US" dirty="0">
                <a:solidFill>
                  <a:schemeClr val="tx1"/>
                </a:solidFill>
              </a:rPr>
              <a:t>. 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Após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suspeita</a:t>
            </a:r>
            <a:r>
              <a:rPr lang="en-US" dirty="0" smtClean="0">
                <a:solidFill>
                  <a:schemeClr val="tx1"/>
                </a:solidFill>
              </a:rPr>
              <a:t> e </a:t>
            </a:r>
            <a:r>
              <a:rPr lang="en-US" dirty="0" err="1" smtClean="0">
                <a:solidFill>
                  <a:schemeClr val="tx1"/>
                </a:solidFill>
              </a:rPr>
              <a:t>certificação</a:t>
            </a:r>
            <a:r>
              <a:rPr lang="en-US" dirty="0" smtClean="0">
                <a:solidFill>
                  <a:schemeClr val="tx1"/>
                </a:solidFill>
              </a:rPr>
              <a:t> da 1° </a:t>
            </a:r>
            <a:r>
              <a:rPr lang="en-US" dirty="0" err="1" smtClean="0">
                <a:solidFill>
                  <a:schemeClr val="tx1"/>
                </a:solidFill>
              </a:rPr>
              <a:t>gravidez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procurou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 </a:t>
            </a:r>
            <a:r>
              <a:rPr lang="en-US" dirty="0" err="1">
                <a:solidFill>
                  <a:schemeClr val="tx1"/>
                </a:solidFill>
              </a:rPr>
              <a:t>serviço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saúde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realização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do </a:t>
            </a:r>
            <a:r>
              <a:rPr lang="en-US" dirty="0" err="1" smtClean="0">
                <a:solidFill>
                  <a:schemeClr val="tx1"/>
                </a:solidFill>
              </a:rPr>
              <a:t>pré</a:t>
            </a:r>
            <a:r>
              <a:rPr lang="en-US" dirty="0" smtClean="0">
                <a:solidFill>
                  <a:schemeClr val="tx1"/>
                </a:solidFill>
              </a:rPr>
              <a:t>-natal</a:t>
            </a:r>
            <a:r>
              <a:rPr lang="en-US" dirty="0">
                <a:solidFill>
                  <a:schemeClr val="tx1"/>
                </a:solidFill>
              </a:rPr>
              <a:t>. Com </a:t>
            </a:r>
            <a:r>
              <a:rPr lang="en-US" dirty="0" smtClean="0">
                <a:solidFill>
                  <a:schemeClr val="tx1"/>
                </a:solidFill>
              </a:rPr>
              <a:t>gestação </a:t>
            </a:r>
            <a:r>
              <a:rPr lang="en-US" dirty="0">
                <a:solidFill>
                  <a:schemeClr val="tx1"/>
                </a:solidFill>
              </a:rPr>
              <a:t>de </a:t>
            </a:r>
            <a:r>
              <a:rPr lang="en-US" dirty="0" smtClean="0">
                <a:solidFill>
                  <a:schemeClr val="tx1"/>
                </a:solidFill>
              </a:rPr>
              <a:t>4S </a:t>
            </a:r>
            <a:r>
              <a:rPr lang="en-US" dirty="0">
                <a:solidFill>
                  <a:schemeClr val="tx1"/>
                </a:solidFill>
              </a:rPr>
              <a:t>e 2 </a:t>
            </a:r>
            <a:r>
              <a:rPr lang="en-US" dirty="0" err="1" smtClean="0">
                <a:solidFill>
                  <a:schemeClr val="tx1"/>
                </a:solidFill>
              </a:rPr>
              <a:t>dias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confirmado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B-HCG 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pt-BR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Na </a:t>
            </a:r>
            <a:r>
              <a:rPr lang="en-US" dirty="0" err="1">
                <a:solidFill>
                  <a:schemeClr val="tx1"/>
                </a:solidFill>
              </a:rPr>
              <a:t>primeira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consulta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paciente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</a:t>
            </a:r>
            <a:r>
              <a:rPr lang="en-US" dirty="0">
                <a:solidFill>
                  <a:schemeClr val="tx1"/>
                </a:solidFill>
              </a:rPr>
              <a:t> peso </a:t>
            </a:r>
            <a:r>
              <a:rPr lang="pt-BR" dirty="0" smtClean="0">
                <a:solidFill>
                  <a:schemeClr val="tx1"/>
                </a:solidFill>
              </a:rPr>
              <a:t>anterior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gestação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igual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a 61 kg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45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932040" y="0"/>
            <a:ext cx="2808430" cy="6858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PRÉ-NATAL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43608" y="1268760"/>
            <a:ext cx="6777317" cy="4464496"/>
          </a:xfrm>
        </p:spPr>
        <p:txBody>
          <a:bodyPr>
            <a:normAutofit lnSpcReduction="10000"/>
          </a:bodyPr>
          <a:lstStyle/>
          <a:p>
            <a:pPr marL="68580" indent="0" algn="ctr">
              <a:buNone/>
            </a:pPr>
            <a:r>
              <a:rPr lang="pt-BR" b="1" u="sng" dirty="0" smtClean="0">
                <a:solidFill>
                  <a:schemeClr val="tx1"/>
                </a:solidFill>
              </a:rPr>
              <a:t>PROCURA</a:t>
            </a:r>
          </a:p>
          <a:p>
            <a:endParaRPr lang="pt-BR" dirty="0"/>
          </a:p>
          <a:p>
            <a:r>
              <a:rPr lang="pt-BR" dirty="0" smtClean="0">
                <a:solidFill>
                  <a:schemeClr val="tx1"/>
                </a:solidFill>
              </a:rPr>
              <a:t>Descoberta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Cadastramento </a:t>
            </a:r>
            <a:r>
              <a:rPr lang="pt-BR" b="1" dirty="0" smtClean="0">
                <a:solidFill>
                  <a:schemeClr val="tx1"/>
                </a:solidFill>
              </a:rPr>
              <a:t>(PEP) – (SNOMED)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Atendimento  USF (Enfermeiro/Médico)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Solicitação de exames (sorológicos, bioquímicos, imagem) </a:t>
            </a:r>
          </a:p>
          <a:p>
            <a:pPr marL="6858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  <a:endParaRPr lang="pt-BR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pt-BR" u="sng" dirty="0" smtClean="0">
                <a:solidFill>
                  <a:schemeClr val="tx1"/>
                </a:solidFill>
              </a:rPr>
              <a:t>Dispositivos de apoio a atenção básica: Policlínicas, maternidades, clínicas de imagem,  laboratórios. </a:t>
            </a:r>
            <a:r>
              <a:rPr lang="pt-BR" b="1" u="sng" dirty="0" smtClean="0">
                <a:solidFill>
                  <a:srgbClr val="004EEA"/>
                </a:solidFill>
              </a:rPr>
              <a:t>(SUS)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780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24128" y="-99392"/>
            <a:ext cx="1224254" cy="757888"/>
          </a:xfrm>
        </p:spPr>
        <p:txBody>
          <a:bodyPr/>
          <a:lstStyle/>
          <a:p>
            <a:r>
              <a:rPr lang="pt-BR" b="1" dirty="0" smtClean="0"/>
              <a:t>PEP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43608" y="1052736"/>
            <a:ext cx="6777317" cy="54006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Com o escopo de facilitar os processos de atendimento na unidade, visando a alta demanda e praticidade.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Utilização </a:t>
            </a:r>
            <a:r>
              <a:rPr lang="pt-BR" dirty="0">
                <a:solidFill>
                  <a:schemeClr val="tx1"/>
                </a:solidFill>
              </a:rPr>
              <a:t>do PEP no cadastro da </a:t>
            </a:r>
            <a:r>
              <a:rPr lang="pt-BR" dirty="0" smtClean="0">
                <a:solidFill>
                  <a:schemeClr val="tx1"/>
                </a:solidFill>
              </a:rPr>
              <a:t>cliente, </a:t>
            </a:r>
            <a:r>
              <a:rPr lang="pt-BR" dirty="0">
                <a:solidFill>
                  <a:schemeClr val="tx1"/>
                </a:solidFill>
              </a:rPr>
              <a:t>para </a:t>
            </a:r>
            <a:r>
              <a:rPr lang="pt-BR" dirty="0" smtClean="0">
                <a:solidFill>
                  <a:schemeClr val="tx1"/>
                </a:solidFill>
              </a:rPr>
              <a:t>armazenamento no </a:t>
            </a:r>
            <a:r>
              <a:rPr lang="pt-BR" dirty="0">
                <a:solidFill>
                  <a:schemeClr val="tx1"/>
                </a:solidFill>
              </a:rPr>
              <a:t>banco de dados de pacientes </a:t>
            </a:r>
            <a:r>
              <a:rPr lang="pt-BR" dirty="0" smtClean="0">
                <a:solidFill>
                  <a:schemeClr val="tx1"/>
                </a:solidFill>
              </a:rPr>
              <a:t>gestantes na unidade. Que posteriormente seguirão para o Ministério da Saúde.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Sistematização direta com a central reguladora e referência para outros dispositivos.</a:t>
            </a:r>
            <a:endParaRPr lang="pt-BR" dirty="0">
              <a:solidFill>
                <a:schemeClr val="tx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3807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36096" y="0"/>
            <a:ext cx="1656302" cy="6858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764704"/>
            <a:ext cx="6777317" cy="525658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Na </a:t>
            </a:r>
            <a:r>
              <a:rPr lang="pt-BR" dirty="0" smtClean="0">
                <a:solidFill>
                  <a:schemeClr val="tx1"/>
                </a:solidFill>
              </a:rPr>
              <a:t>terceira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consulta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paciente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refere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cansaço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fadiga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aumento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sede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fome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peso. </a:t>
            </a:r>
            <a:r>
              <a:rPr lang="en-US" dirty="0" err="1" smtClean="0">
                <a:solidFill>
                  <a:schemeClr val="tx1"/>
                </a:solidFill>
              </a:rPr>
              <a:t>Vômito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náuseas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 </a:t>
            </a:r>
            <a:r>
              <a:rPr lang="en-US" dirty="0" err="1">
                <a:solidFill>
                  <a:schemeClr val="tx1"/>
                </a:solidFill>
              </a:rPr>
              <a:t>aumento</a:t>
            </a:r>
            <a:r>
              <a:rPr lang="en-US" dirty="0">
                <a:solidFill>
                  <a:schemeClr val="tx1"/>
                </a:solidFill>
              </a:rPr>
              <a:t> da </a:t>
            </a:r>
            <a:r>
              <a:rPr lang="en-US" dirty="0" err="1">
                <a:solidFill>
                  <a:schemeClr val="tx1"/>
                </a:solidFill>
              </a:rPr>
              <a:t>diurese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fisico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paciente</a:t>
            </a:r>
            <a:r>
              <a:rPr lang="en-US" dirty="0">
                <a:solidFill>
                  <a:schemeClr val="tx1"/>
                </a:solidFill>
              </a:rPr>
              <a:t> tem peso </a:t>
            </a:r>
            <a:r>
              <a:rPr lang="en-US" dirty="0" err="1">
                <a:solidFill>
                  <a:schemeClr val="tx1"/>
                </a:solidFill>
              </a:rPr>
              <a:t>igual</a:t>
            </a:r>
            <a:r>
              <a:rPr lang="en-US" dirty="0">
                <a:solidFill>
                  <a:schemeClr val="tx1"/>
                </a:solidFill>
              </a:rPr>
              <a:t> a 70 kg. Peso superior </a:t>
            </a:r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esperado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para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idade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gestacional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Além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relatar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histórico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 diabetes </a:t>
            </a:r>
            <a:r>
              <a:rPr lang="en-US" dirty="0" err="1">
                <a:solidFill>
                  <a:schemeClr val="tx1"/>
                </a:solidFill>
              </a:rPr>
              <a:t>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família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mãe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tia</a:t>
            </a:r>
            <a:r>
              <a:rPr lang="en-US" dirty="0">
                <a:solidFill>
                  <a:schemeClr val="tx1"/>
                </a:solidFill>
              </a:rPr>
              <a:t>).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questionada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sobre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dieta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err="1" smtClean="0">
                <a:solidFill>
                  <a:schemeClr val="tx1"/>
                </a:solidFill>
              </a:rPr>
              <a:t>paciente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informa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dieta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carboidratos</a:t>
            </a:r>
            <a:r>
              <a:rPr lang="en-US" dirty="0">
                <a:solidFill>
                  <a:schemeClr val="tx1"/>
                </a:solidFill>
              </a:rPr>
              <a:t> ( </a:t>
            </a:r>
            <a:r>
              <a:rPr lang="en-US" dirty="0" err="1" smtClean="0">
                <a:solidFill>
                  <a:schemeClr val="tx1"/>
                </a:solidFill>
              </a:rPr>
              <a:t>bolo,biscoito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macarrão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refrigerantes</a:t>
            </a:r>
            <a:r>
              <a:rPr lang="en-US" dirty="0">
                <a:solidFill>
                  <a:schemeClr val="tx1"/>
                </a:solidFill>
              </a:rPr>
              <a:t>).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Diante</a:t>
            </a:r>
            <a:r>
              <a:rPr lang="en-US" dirty="0">
                <a:solidFill>
                  <a:schemeClr val="tx1"/>
                </a:solidFill>
              </a:rPr>
              <a:t> das </a:t>
            </a:r>
            <a:r>
              <a:rPr lang="en-US" dirty="0" err="1">
                <a:solidFill>
                  <a:schemeClr val="tx1"/>
                </a:solidFill>
              </a:rPr>
              <a:t>queixas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é </a:t>
            </a:r>
            <a:r>
              <a:rPr lang="en-US" dirty="0" err="1" smtClean="0">
                <a:solidFill>
                  <a:schemeClr val="tx1"/>
                </a:solidFill>
              </a:rPr>
              <a:t>solicitado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exame</a:t>
            </a:r>
            <a:r>
              <a:rPr lang="en-US" dirty="0">
                <a:solidFill>
                  <a:schemeClr val="tx1"/>
                </a:solidFill>
              </a:rPr>
              <a:t> GTT e </a:t>
            </a:r>
            <a:r>
              <a:rPr lang="en-US" dirty="0" smtClean="0">
                <a:solidFill>
                  <a:schemeClr val="tx1"/>
                </a:solidFill>
              </a:rPr>
              <a:t>USG. 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59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4048" y="-99392"/>
            <a:ext cx="2952446" cy="757888"/>
          </a:xfrm>
        </p:spPr>
        <p:txBody>
          <a:bodyPr/>
          <a:lstStyle/>
          <a:p>
            <a:r>
              <a:rPr lang="pt-BR" dirty="0" smtClean="0"/>
              <a:t>PRÉ-NATAL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052736"/>
            <a:ext cx="7632848" cy="5256584"/>
          </a:xfrm>
        </p:spPr>
        <p:txBody>
          <a:bodyPr/>
          <a:lstStyle/>
          <a:p>
            <a:r>
              <a:rPr lang="pt-BR" dirty="0" smtClean="0"/>
              <a:t>Detecção de Sintomas</a:t>
            </a:r>
          </a:p>
          <a:p>
            <a:pPr marL="6858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b="1" dirty="0" smtClean="0">
                <a:solidFill>
                  <a:schemeClr val="tx1"/>
                </a:solidFill>
              </a:rPr>
              <a:t>(Sistema de Apoio à decisão) </a:t>
            </a:r>
            <a:endParaRPr lang="pt-BR" b="1" dirty="0" smtClean="0"/>
          </a:p>
          <a:p>
            <a:pPr marL="68580" indent="0">
              <a:buNone/>
            </a:pPr>
            <a:endParaRPr lang="pt-BR" dirty="0"/>
          </a:p>
          <a:p>
            <a:r>
              <a:rPr lang="pt-BR" dirty="0" smtClean="0"/>
              <a:t>De acordo com sinas e sintomas, relatados pela gestante: Solicitação de exames confirmatórios.                                                          </a:t>
            </a:r>
            <a:r>
              <a:rPr lang="pt-BR" b="1" dirty="0" smtClean="0">
                <a:solidFill>
                  <a:schemeClr val="tx1"/>
                </a:solidFill>
              </a:rPr>
              <a:t>[ GTT (clínicas laboratoriais, policlínicas) ] </a:t>
            </a:r>
            <a:r>
              <a:rPr lang="pt-BR" b="1" dirty="0" smtClean="0"/>
              <a:t>- </a:t>
            </a:r>
            <a:r>
              <a:rPr lang="pt-BR" b="1" i="1" u="sng" dirty="0" smtClean="0">
                <a:solidFill>
                  <a:srgbClr val="004EEA"/>
                </a:solidFill>
              </a:rPr>
              <a:t>SUS</a:t>
            </a:r>
            <a:endParaRPr lang="pt-BR" b="1" i="1" u="sng" dirty="0">
              <a:solidFill>
                <a:srgbClr val="004E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2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557</TotalTime>
  <Words>844</Words>
  <Application>Microsoft Office PowerPoint</Application>
  <PresentationFormat>Apresentação na tela (4:3)</PresentationFormat>
  <Paragraphs>132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Austin</vt:lpstr>
      <vt:lpstr>Saúde da Mulher</vt:lpstr>
      <vt:lpstr>ROTEIRO</vt:lpstr>
      <vt:lpstr>Justificativa</vt:lpstr>
      <vt:lpstr>FLUXO</vt:lpstr>
      <vt:lpstr>CASO</vt:lpstr>
      <vt:lpstr>PRÉ-NATAL</vt:lpstr>
      <vt:lpstr>PEP</vt:lpstr>
      <vt:lpstr>CASO</vt:lpstr>
      <vt:lpstr>PRÉ-NATAL</vt:lpstr>
      <vt:lpstr>FLUXO SADS</vt:lpstr>
      <vt:lpstr>SADS</vt:lpstr>
      <vt:lpstr>PRÉ-NATAL</vt:lpstr>
      <vt:lpstr>PEP</vt:lpstr>
      <vt:lpstr>PRÉ-NATAL</vt:lpstr>
      <vt:lpstr>Caso</vt:lpstr>
      <vt:lpstr>FACILIDADE /                DIFICULDADE</vt:lpstr>
      <vt:lpstr>ÉTICA/SEGURANÇA</vt:lpstr>
      <vt:lpstr>APLICAÇÃO DA TI</vt:lpstr>
      <vt:lpstr>Conclusão</vt:lpstr>
      <vt:lpstr>REFERÊNCIAS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Saúde da Mulher</dc:title>
  <dc:creator>Maria Geruza</dc:creator>
  <cp:lastModifiedBy>lig02</cp:lastModifiedBy>
  <cp:revision>48</cp:revision>
  <dcterms:created xsi:type="dcterms:W3CDTF">2012-09-25T17:20:24Z</dcterms:created>
  <dcterms:modified xsi:type="dcterms:W3CDTF">2012-09-28T17:33:35Z</dcterms:modified>
</cp:coreProperties>
</file>