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66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88" r:id="rId11"/>
    <p:sldId id="389" r:id="rId12"/>
    <p:sldId id="447" r:id="rId13"/>
    <p:sldId id="448" r:id="rId14"/>
    <p:sldId id="44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406" r:id="rId25"/>
    <p:sldId id="409" r:id="rId26"/>
    <p:sldId id="419" r:id="rId27"/>
    <p:sldId id="41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C6DED-5EFF-49A1-91F7-5A1A8604070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15F34828-66A0-4F8C-9FC4-CC2BE11E2CAC}">
      <dgm:prSet phldrT="[Texto]" custT="1"/>
      <dgm:spPr/>
      <dgm:t>
        <a:bodyPr/>
        <a:lstStyle/>
        <a:p>
          <a:r>
            <a:rPr lang="en-US" sz="1800" dirty="0" smtClean="0">
              <a:solidFill>
                <a:schemeClr val="bg1"/>
              </a:solidFill>
            </a:rPr>
            <a:t>- </a:t>
          </a:r>
          <a:r>
            <a:rPr lang="en-US" sz="1800" dirty="0" err="1" smtClean="0">
              <a:solidFill>
                <a:schemeClr val="bg1"/>
              </a:solidFill>
            </a:rPr>
            <a:t>Deixar</a:t>
          </a:r>
          <a:r>
            <a:rPr lang="en-US" sz="1800" dirty="0" smtClean="0">
              <a:solidFill>
                <a:schemeClr val="bg1"/>
              </a:solidFill>
            </a:rPr>
            <a:t> o </a:t>
          </a:r>
          <a:r>
            <a:rPr lang="en-US" sz="1800" dirty="0" err="1" smtClean="0">
              <a:solidFill>
                <a:schemeClr val="bg1"/>
              </a:solidFill>
            </a:rPr>
            <a:t>lactente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morrer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na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fila</a:t>
          </a:r>
          <a:r>
            <a:rPr lang="en-US" sz="1800" dirty="0" smtClean="0">
              <a:solidFill>
                <a:schemeClr val="bg1"/>
              </a:solidFill>
            </a:rPr>
            <a:t> de </a:t>
          </a:r>
          <a:r>
            <a:rPr lang="en-US" sz="1800" dirty="0" err="1" smtClean="0">
              <a:solidFill>
                <a:schemeClr val="bg1"/>
              </a:solidFill>
            </a:rPr>
            <a:t>espera</a:t>
          </a:r>
          <a:r>
            <a:rPr lang="en-US" sz="1800" dirty="0" smtClean="0">
              <a:solidFill>
                <a:schemeClr val="bg1"/>
              </a:solidFill>
            </a:rPr>
            <a:t>?</a:t>
          </a:r>
        </a:p>
        <a:p>
          <a:r>
            <a:rPr lang="en-US" sz="1800" dirty="0" smtClean="0">
              <a:solidFill>
                <a:schemeClr val="bg1"/>
              </a:solidFill>
            </a:rPr>
            <a:t>- </a:t>
          </a:r>
          <a:r>
            <a:rPr lang="en-US" sz="1800" dirty="0" err="1" smtClean="0">
              <a:solidFill>
                <a:schemeClr val="bg1"/>
              </a:solidFill>
            </a:rPr>
            <a:t>Questionar</a:t>
          </a:r>
          <a:r>
            <a:rPr lang="en-US" sz="1800" dirty="0" smtClean="0">
              <a:solidFill>
                <a:schemeClr val="bg1"/>
              </a:solidFill>
            </a:rPr>
            <a:t> a </a:t>
          </a:r>
          <a:r>
            <a:rPr lang="en-US" sz="1800" dirty="0" err="1" smtClean="0">
              <a:solidFill>
                <a:schemeClr val="bg1"/>
              </a:solidFill>
            </a:rPr>
            <a:t>necessidade</a:t>
          </a:r>
          <a:r>
            <a:rPr lang="en-US" sz="1800" dirty="0" smtClean="0">
              <a:solidFill>
                <a:schemeClr val="bg1"/>
              </a:solidFill>
            </a:rPr>
            <a:t> de </a:t>
          </a:r>
          <a:r>
            <a:rPr lang="en-US" sz="1800" dirty="0" err="1" smtClean="0">
              <a:solidFill>
                <a:schemeClr val="bg1"/>
              </a:solidFill>
            </a:rPr>
            <a:t>restruturação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da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legislação</a:t>
          </a:r>
          <a:r>
            <a:rPr lang="en-US" sz="1800" dirty="0" smtClean="0">
              <a:solidFill>
                <a:schemeClr val="bg1"/>
              </a:solidFill>
            </a:rPr>
            <a:t> do </a:t>
          </a:r>
          <a:r>
            <a:rPr lang="en-US" sz="1800" dirty="0" err="1" smtClean="0">
              <a:solidFill>
                <a:schemeClr val="bg1"/>
              </a:solidFill>
            </a:rPr>
            <a:t>Tx</a:t>
          </a:r>
          <a:r>
            <a:rPr lang="en-US" sz="1800" dirty="0" smtClean="0">
              <a:solidFill>
                <a:schemeClr val="bg1"/>
              </a:solidFill>
            </a:rPr>
            <a:t>?</a:t>
          </a:r>
        </a:p>
        <a:p>
          <a:r>
            <a:rPr lang="en-US" sz="1800" dirty="0" smtClean="0">
              <a:solidFill>
                <a:schemeClr val="bg1"/>
              </a:solidFill>
            </a:rPr>
            <a:t>- Como </a:t>
          </a:r>
          <a:r>
            <a:rPr lang="en-US" sz="1800" dirty="0" err="1" smtClean="0">
              <a:solidFill>
                <a:schemeClr val="bg1"/>
              </a:solidFill>
            </a:rPr>
            <a:t>atender</a:t>
          </a:r>
          <a:r>
            <a:rPr lang="en-US" sz="1800" dirty="0" smtClean="0">
              <a:solidFill>
                <a:schemeClr val="bg1"/>
              </a:solidFill>
            </a:rPr>
            <a:t> as </a:t>
          </a:r>
          <a:r>
            <a:rPr lang="en-US" sz="1800" dirty="0" err="1" smtClean="0">
              <a:solidFill>
                <a:schemeClr val="bg1"/>
              </a:solidFill>
            </a:rPr>
            <a:t>argumentaçoes</a:t>
          </a:r>
          <a:r>
            <a:rPr lang="en-US" sz="1800" dirty="0" smtClean="0">
              <a:solidFill>
                <a:schemeClr val="bg1"/>
              </a:solidFill>
            </a:rPr>
            <a:t> e </a:t>
          </a:r>
          <a:r>
            <a:rPr lang="en-US" sz="1800" dirty="0" err="1" smtClean="0">
              <a:solidFill>
                <a:schemeClr val="bg1"/>
              </a:solidFill>
            </a:rPr>
            <a:t>pressão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da</a:t>
          </a:r>
          <a:r>
            <a:rPr lang="en-US" sz="1800" dirty="0" smtClean="0">
              <a:solidFill>
                <a:schemeClr val="bg1"/>
              </a:solidFill>
            </a:rPr>
            <a:t> </a:t>
          </a:r>
          <a:r>
            <a:rPr lang="en-US" sz="1800" dirty="0" err="1" smtClean="0">
              <a:solidFill>
                <a:schemeClr val="bg1"/>
              </a:solidFill>
            </a:rPr>
            <a:t>sociedade</a:t>
          </a:r>
          <a:r>
            <a:rPr lang="en-US" sz="1800" dirty="0" smtClean="0">
              <a:solidFill>
                <a:schemeClr val="bg1"/>
              </a:solidFill>
            </a:rPr>
            <a:t>?</a:t>
          </a:r>
          <a:endParaRPr lang="pt-BR" sz="1800" dirty="0">
            <a:solidFill>
              <a:schemeClr val="bg1"/>
            </a:solidFill>
          </a:endParaRPr>
        </a:p>
      </dgm:t>
    </dgm:pt>
    <dgm:pt modelId="{64847494-37CF-455F-8767-E449F5D66AEE}" type="parTrans" cxnId="{C7CD80C6-7E03-4788-A1B3-30D60483301B}">
      <dgm:prSet/>
      <dgm:spPr/>
      <dgm:t>
        <a:bodyPr/>
        <a:lstStyle/>
        <a:p>
          <a:endParaRPr lang="pt-BR" sz="1600">
            <a:solidFill>
              <a:schemeClr val="bg1"/>
            </a:solidFill>
          </a:endParaRPr>
        </a:p>
      </dgm:t>
    </dgm:pt>
    <dgm:pt modelId="{2922CF15-6550-4E1C-AB7C-3FCE874A8B61}" type="sibTrans" cxnId="{C7CD80C6-7E03-4788-A1B3-30D60483301B}">
      <dgm:prSet/>
      <dgm:spPr/>
      <dgm:t>
        <a:bodyPr/>
        <a:lstStyle/>
        <a:p>
          <a:endParaRPr lang="pt-BR" sz="1600">
            <a:solidFill>
              <a:schemeClr val="bg1"/>
            </a:solidFill>
          </a:endParaRPr>
        </a:p>
      </dgm:t>
    </dgm:pt>
    <dgm:pt modelId="{A3AAFE1F-190F-4CDE-B5FB-13F5EAD1AE62}">
      <dgm:prSet phldrT="[Texto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err="1" smtClean="0">
              <a:solidFill>
                <a:schemeClr val="bg1"/>
              </a:solidFill>
            </a:rPr>
            <a:t>Mãe</a:t>
          </a:r>
          <a:r>
            <a:rPr lang="en-US" sz="2000" dirty="0" smtClean="0">
              <a:solidFill>
                <a:schemeClr val="bg1"/>
              </a:solidFill>
            </a:rPr>
            <a:t> de </a:t>
          </a:r>
          <a:r>
            <a:rPr lang="en-US" sz="2000" dirty="0" err="1" smtClean="0">
              <a:solidFill>
                <a:schemeClr val="bg1"/>
              </a:solidFill>
            </a:rPr>
            <a:t>anencéfalo</a:t>
          </a:r>
          <a:r>
            <a:rPr lang="en-US" sz="2000" dirty="0" smtClean="0">
              <a:solidFill>
                <a:schemeClr val="bg1"/>
              </a:solidFill>
            </a:rPr>
            <a:t> </a:t>
          </a:r>
          <a:r>
            <a:rPr lang="en-US" sz="2000" dirty="0" err="1" smtClean="0">
              <a:solidFill>
                <a:schemeClr val="bg1"/>
              </a:solidFill>
            </a:rPr>
            <a:t>deseja</a:t>
          </a:r>
          <a:r>
            <a:rPr lang="en-US" sz="2000" dirty="0" smtClean="0">
              <a:solidFill>
                <a:schemeClr val="bg1"/>
              </a:solidFill>
            </a:rPr>
            <a:t> </a:t>
          </a:r>
          <a:r>
            <a:rPr lang="en-US" sz="2000" dirty="0" err="1" smtClean="0">
              <a:solidFill>
                <a:schemeClr val="bg1"/>
              </a:solidFill>
            </a:rPr>
            <a:t>doar</a:t>
          </a:r>
          <a:r>
            <a:rPr lang="en-US" sz="2000" dirty="0" smtClean="0">
              <a:solidFill>
                <a:schemeClr val="bg1"/>
              </a:solidFill>
            </a:rPr>
            <a:t> </a:t>
          </a:r>
          <a:r>
            <a:rPr lang="en-US" sz="2000" dirty="0" err="1" smtClean="0">
              <a:solidFill>
                <a:schemeClr val="bg1"/>
              </a:solidFill>
            </a:rPr>
            <a:t>os</a:t>
          </a:r>
          <a:r>
            <a:rPr lang="en-US" sz="2000" dirty="0" smtClean="0">
              <a:solidFill>
                <a:schemeClr val="bg1"/>
              </a:solidFill>
            </a:rPr>
            <a:t> </a:t>
          </a:r>
          <a:r>
            <a:rPr lang="en-US" sz="2000" dirty="0" err="1" smtClean="0">
              <a:solidFill>
                <a:schemeClr val="bg1"/>
              </a:solidFill>
            </a:rPr>
            <a:t>órgãos</a:t>
          </a:r>
          <a:r>
            <a:rPr lang="en-US" sz="2000" dirty="0" smtClean="0">
              <a:solidFill>
                <a:schemeClr val="bg1"/>
              </a:solidFill>
            </a:rPr>
            <a:t> de </a:t>
          </a:r>
          <a:r>
            <a:rPr lang="en-US" sz="2000" dirty="0" err="1" smtClean="0">
              <a:solidFill>
                <a:schemeClr val="bg1"/>
              </a:solidFill>
            </a:rPr>
            <a:t>seu</a:t>
          </a:r>
          <a:r>
            <a:rPr lang="en-US" sz="2000" dirty="0" smtClean="0">
              <a:solidFill>
                <a:schemeClr val="bg1"/>
              </a:solidFill>
            </a:rPr>
            <a:t> </a:t>
          </a:r>
          <a:r>
            <a:rPr lang="en-US" sz="2000" dirty="0" err="1" smtClean="0">
              <a:solidFill>
                <a:schemeClr val="bg1"/>
              </a:solidFill>
            </a:rPr>
            <a:t>filho</a:t>
          </a:r>
          <a:r>
            <a:rPr lang="en-US" sz="2000" dirty="0" smtClean="0">
              <a:solidFill>
                <a:schemeClr val="bg1"/>
              </a:solidFill>
            </a:rPr>
            <a:t> </a:t>
          </a:r>
          <a:r>
            <a:rPr lang="en-US" sz="2000" dirty="0" err="1" smtClean="0">
              <a:solidFill>
                <a:schemeClr val="bg1"/>
              </a:solidFill>
            </a:rPr>
            <a:t>após</a:t>
          </a:r>
          <a:r>
            <a:rPr lang="en-US" sz="2000" dirty="0" smtClean="0">
              <a:solidFill>
                <a:schemeClr val="bg1"/>
              </a:solidFill>
            </a:rPr>
            <a:t> o </a:t>
          </a:r>
          <a:r>
            <a:rPr lang="en-US" sz="2000" dirty="0" err="1" smtClean="0">
              <a:solidFill>
                <a:schemeClr val="bg1"/>
              </a:solidFill>
            </a:rPr>
            <a:t>nascimento</a:t>
          </a:r>
          <a:endParaRPr lang="pt-BR" sz="2000" dirty="0">
            <a:solidFill>
              <a:schemeClr val="bg1"/>
            </a:solidFill>
          </a:endParaRPr>
        </a:p>
      </dgm:t>
    </dgm:pt>
    <dgm:pt modelId="{28198581-78B2-4CB7-9B34-6DD12C873542}" type="parTrans" cxnId="{53A94E94-27A6-4752-BAF0-B444773FB032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600">
            <a:solidFill>
              <a:schemeClr val="bg1"/>
            </a:solidFill>
          </a:endParaRPr>
        </a:p>
      </dgm:t>
    </dgm:pt>
    <dgm:pt modelId="{B26E58AE-D252-490C-BFA5-0185ED29F589}" type="sibTrans" cxnId="{53A94E94-27A6-4752-BAF0-B444773FB032}">
      <dgm:prSet/>
      <dgm:spPr/>
      <dgm:t>
        <a:bodyPr/>
        <a:lstStyle/>
        <a:p>
          <a:endParaRPr lang="pt-BR" sz="1600">
            <a:solidFill>
              <a:schemeClr val="bg1"/>
            </a:solidFill>
          </a:endParaRPr>
        </a:p>
      </dgm:t>
    </dgm:pt>
    <dgm:pt modelId="{E0AFC686-6B4F-4E5D-8C4E-9604BB9281DF}">
      <dgm:prSet phldrT="[Texto]" custT="1"/>
      <dgm:spPr/>
      <dgm:t>
        <a:bodyPr/>
        <a:lstStyle/>
        <a:p>
          <a:r>
            <a:rPr lang="en-US" sz="2400" dirty="0" err="1" smtClean="0">
              <a:solidFill>
                <a:schemeClr val="bg1"/>
              </a:solidFill>
            </a:rPr>
            <a:t>Lactente</a:t>
          </a:r>
          <a:r>
            <a:rPr lang="en-US" sz="2400" dirty="0" smtClean="0">
              <a:solidFill>
                <a:schemeClr val="bg1"/>
              </a:solidFill>
            </a:rPr>
            <a:t> de 8 </a:t>
          </a:r>
          <a:r>
            <a:rPr lang="en-US" sz="2400" dirty="0" err="1" smtClean="0">
              <a:solidFill>
                <a:schemeClr val="bg1"/>
              </a:solidFill>
            </a:rPr>
            <a:t>meses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precisa</a:t>
          </a:r>
          <a:r>
            <a:rPr lang="en-US" sz="2400" dirty="0" smtClean="0">
              <a:solidFill>
                <a:schemeClr val="bg1"/>
              </a:solidFill>
            </a:rPr>
            <a:t> de um </a:t>
          </a:r>
          <a:r>
            <a:rPr lang="en-US" sz="2400" dirty="0" err="1" smtClean="0">
              <a:solidFill>
                <a:schemeClr val="bg1"/>
              </a:solidFill>
            </a:rPr>
            <a:t>coração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para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transplante</a:t>
          </a:r>
          <a:endParaRPr lang="pt-BR" sz="2400" dirty="0">
            <a:solidFill>
              <a:schemeClr val="bg1"/>
            </a:solidFill>
          </a:endParaRPr>
        </a:p>
      </dgm:t>
    </dgm:pt>
    <dgm:pt modelId="{ACCEE730-10B9-4EDD-8768-F1FC39F193B5}" type="parTrans" cxnId="{CC3DF7C4-80A7-4458-B6F7-C29CD47949DE}">
      <dgm:prSet/>
      <dgm:spPr/>
      <dgm:t>
        <a:bodyPr/>
        <a:lstStyle/>
        <a:p>
          <a:endParaRPr lang="pt-BR" sz="1600">
            <a:solidFill>
              <a:schemeClr val="bg1"/>
            </a:solidFill>
          </a:endParaRPr>
        </a:p>
      </dgm:t>
    </dgm:pt>
    <dgm:pt modelId="{2CBB9F81-30EE-4F81-8D5B-A2801989B4A0}" type="sibTrans" cxnId="{CC3DF7C4-80A7-4458-B6F7-C29CD47949DE}">
      <dgm:prSet/>
      <dgm:spPr/>
      <dgm:t>
        <a:bodyPr/>
        <a:lstStyle/>
        <a:p>
          <a:endParaRPr lang="pt-BR" sz="1600">
            <a:solidFill>
              <a:schemeClr val="bg1"/>
            </a:solidFill>
          </a:endParaRPr>
        </a:p>
      </dgm:t>
    </dgm:pt>
    <dgm:pt modelId="{2542C713-6407-4ECD-B1BF-3B0C9C0F66F4}">
      <dgm:prSet phldrT="[Texto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</a:rPr>
            <a:t>A </a:t>
          </a:r>
          <a:r>
            <a:rPr lang="en-US" sz="2000" dirty="0" err="1" smtClean="0">
              <a:solidFill>
                <a:schemeClr val="bg1"/>
              </a:solidFill>
            </a:rPr>
            <a:t>legislação</a:t>
          </a:r>
          <a:r>
            <a:rPr lang="en-US" sz="2000" dirty="0" smtClean="0">
              <a:solidFill>
                <a:schemeClr val="bg1"/>
              </a:solidFill>
            </a:rPr>
            <a:t> </a:t>
          </a:r>
          <a:r>
            <a:rPr lang="en-US" sz="2000" dirty="0" err="1" smtClean="0">
              <a:solidFill>
                <a:schemeClr val="bg1"/>
              </a:solidFill>
            </a:rPr>
            <a:t>não</a:t>
          </a:r>
          <a:r>
            <a:rPr lang="en-US" sz="2000" dirty="0" smtClean="0">
              <a:solidFill>
                <a:schemeClr val="bg1"/>
              </a:solidFill>
            </a:rPr>
            <a:t> </a:t>
          </a:r>
          <a:r>
            <a:rPr lang="en-US" sz="2000" dirty="0" err="1" smtClean="0">
              <a:solidFill>
                <a:schemeClr val="bg1"/>
              </a:solidFill>
            </a:rPr>
            <a:t>permite</a:t>
          </a:r>
          <a:r>
            <a:rPr lang="en-US" sz="2000" dirty="0" smtClean="0">
              <a:solidFill>
                <a:schemeClr val="bg1"/>
              </a:solidFill>
            </a:rPr>
            <a:t> a </a:t>
          </a:r>
          <a:r>
            <a:rPr lang="en-US" sz="2000" dirty="0" err="1" smtClean="0">
              <a:solidFill>
                <a:schemeClr val="bg1"/>
              </a:solidFill>
            </a:rPr>
            <a:t>abertura</a:t>
          </a:r>
          <a:r>
            <a:rPr lang="en-US" sz="2000" dirty="0" smtClean="0">
              <a:solidFill>
                <a:schemeClr val="bg1"/>
              </a:solidFill>
            </a:rPr>
            <a:t> do </a:t>
          </a:r>
          <a:r>
            <a:rPr lang="en-US" sz="2000" dirty="0" err="1" smtClean="0">
              <a:solidFill>
                <a:schemeClr val="bg1"/>
              </a:solidFill>
            </a:rPr>
            <a:t>Protocolo</a:t>
          </a:r>
          <a:r>
            <a:rPr lang="en-US" sz="2000" dirty="0" smtClean="0">
              <a:solidFill>
                <a:schemeClr val="bg1"/>
              </a:solidFill>
            </a:rPr>
            <a:t> de ME antes de 7 </a:t>
          </a:r>
          <a:r>
            <a:rPr lang="en-US" sz="2000" dirty="0" err="1" smtClean="0">
              <a:solidFill>
                <a:schemeClr val="bg1"/>
              </a:solidFill>
            </a:rPr>
            <a:t>dias</a:t>
          </a:r>
          <a:r>
            <a:rPr lang="en-US" sz="2000" dirty="0" smtClean="0">
              <a:solidFill>
                <a:schemeClr val="bg1"/>
              </a:solidFill>
            </a:rPr>
            <a:t> de </a:t>
          </a:r>
          <a:r>
            <a:rPr lang="en-US" sz="2000" dirty="0" err="1" smtClean="0">
              <a:solidFill>
                <a:schemeClr val="bg1"/>
              </a:solidFill>
            </a:rPr>
            <a:t>vida</a:t>
          </a:r>
          <a:endParaRPr lang="pt-BR" sz="2000" dirty="0">
            <a:solidFill>
              <a:schemeClr val="bg1"/>
            </a:solidFill>
          </a:endParaRPr>
        </a:p>
      </dgm:t>
    </dgm:pt>
    <dgm:pt modelId="{001BA3DE-2261-4EBE-9514-8A596060BD81}" type="parTrans" cxnId="{8B659D09-95F4-416A-B9AC-DD3D78576D9E}">
      <dgm:prSet/>
      <dgm:spPr/>
      <dgm:t>
        <a:bodyPr/>
        <a:lstStyle/>
        <a:p>
          <a:endParaRPr lang="pt-BR" sz="1600">
            <a:solidFill>
              <a:schemeClr val="bg1"/>
            </a:solidFill>
          </a:endParaRPr>
        </a:p>
      </dgm:t>
    </dgm:pt>
    <dgm:pt modelId="{B0A75263-B0D7-40D6-80DB-D8469606F913}" type="sibTrans" cxnId="{8B659D09-95F4-416A-B9AC-DD3D78576D9E}">
      <dgm:prSet/>
      <dgm:spPr/>
      <dgm:t>
        <a:bodyPr/>
        <a:lstStyle/>
        <a:p>
          <a:endParaRPr lang="pt-BR" sz="1600">
            <a:solidFill>
              <a:schemeClr val="bg1"/>
            </a:solidFill>
          </a:endParaRPr>
        </a:p>
      </dgm:t>
    </dgm:pt>
    <dgm:pt modelId="{025D75E5-CBBE-40AD-AE12-FC5100B22C8D}" type="pres">
      <dgm:prSet presAssocID="{5F5C6DED-5EFF-49A1-91F7-5A1A8604070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56D56502-9811-4112-902C-4A4A11EC4502}" type="pres">
      <dgm:prSet presAssocID="{15F34828-66A0-4F8C-9FC4-CC2BE11E2CAC}" presName="centerShape" presStyleLbl="node0" presStyleIdx="0" presStyleCnt="1" custScaleX="199217"/>
      <dgm:spPr/>
      <dgm:t>
        <a:bodyPr/>
        <a:lstStyle/>
        <a:p>
          <a:endParaRPr lang="pt-BR"/>
        </a:p>
      </dgm:t>
    </dgm:pt>
    <dgm:pt modelId="{66E39140-80A3-4A84-9F8B-3AD6203019A8}" type="pres">
      <dgm:prSet presAssocID="{28198581-78B2-4CB7-9B34-6DD12C873542}" presName="parTrans" presStyleLbl="bgSibTrans2D1" presStyleIdx="0" presStyleCnt="3"/>
      <dgm:spPr/>
      <dgm:t>
        <a:bodyPr/>
        <a:lstStyle/>
        <a:p>
          <a:endParaRPr lang="pt-BR"/>
        </a:p>
      </dgm:t>
    </dgm:pt>
    <dgm:pt modelId="{D1F860F3-93B1-4BF9-81B1-58AB764C63E3}" type="pres">
      <dgm:prSet presAssocID="{A3AAFE1F-190F-4CDE-B5FB-13F5EAD1AE62}" presName="node" presStyleLbl="node1" presStyleIdx="0" presStyleCnt="3" custRadScaleRad="118612" custRadScaleInc="188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B2433B4-EDE4-4C3E-8D26-2C47E5060E06}" type="pres">
      <dgm:prSet presAssocID="{ACCEE730-10B9-4EDD-8768-F1FC39F193B5}" presName="parTrans" presStyleLbl="bgSibTrans2D1" presStyleIdx="1" presStyleCnt="3"/>
      <dgm:spPr/>
      <dgm:t>
        <a:bodyPr/>
        <a:lstStyle/>
        <a:p>
          <a:endParaRPr lang="pt-BR"/>
        </a:p>
      </dgm:t>
    </dgm:pt>
    <dgm:pt modelId="{3B642328-3D8C-47F5-A810-782683479107}" type="pres">
      <dgm:prSet presAssocID="{E0AFC686-6B4F-4E5D-8C4E-9604BB9281D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B10F64-B75F-415E-A439-3B65EF53182E}" type="pres">
      <dgm:prSet presAssocID="{001BA3DE-2261-4EBE-9514-8A596060BD81}" presName="parTrans" presStyleLbl="bgSibTrans2D1" presStyleIdx="2" presStyleCnt="3"/>
      <dgm:spPr/>
      <dgm:t>
        <a:bodyPr/>
        <a:lstStyle/>
        <a:p>
          <a:endParaRPr lang="pt-BR"/>
        </a:p>
      </dgm:t>
    </dgm:pt>
    <dgm:pt modelId="{E79E4605-B023-4D4A-B5CF-D658F5F24EE2}" type="pres">
      <dgm:prSet presAssocID="{2542C713-6407-4ECD-B1BF-3B0C9C0F66F4}" presName="node" presStyleLbl="node1" presStyleIdx="2" presStyleCnt="3" custRadScaleRad="121466" custRadScaleInc="-2098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C3DF7C4-80A7-4458-B6F7-C29CD47949DE}" srcId="{15F34828-66A0-4F8C-9FC4-CC2BE11E2CAC}" destId="{E0AFC686-6B4F-4E5D-8C4E-9604BB9281DF}" srcOrd="1" destOrd="0" parTransId="{ACCEE730-10B9-4EDD-8768-F1FC39F193B5}" sibTransId="{2CBB9F81-30EE-4F81-8D5B-A2801989B4A0}"/>
    <dgm:cxn modelId="{C7CD80C6-7E03-4788-A1B3-30D60483301B}" srcId="{5F5C6DED-5EFF-49A1-91F7-5A1A8604070A}" destId="{15F34828-66A0-4F8C-9FC4-CC2BE11E2CAC}" srcOrd="0" destOrd="0" parTransId="{64847494-37CF-455F-8767-E449F5D66AEE}" sibTransId="{2922CF15-6550-4E1C-AB7C-3FCE874A8B61}"/>
    <dgm:cxn modelId="{53A94E94-27A6-4752-BAF0-B444773FB032}" srcId="{15F34828-66A0-4F8C-9FC4-CC2BE11E2CAC}" destId="{A3AAFE1F-190F-4CDE-B5FB-13F5EAD1AE62}" srcOrd="0" destOrd="0" parTransId="{28198581-78B2-4CB7-9B34-6DD12C873542}" sibTransId="{B26E58AE-D252-490C-BFA5-0185ED29F589}"/>
    <dgm:cxn modelId="{F24F3E19-6E5A-48A7-BFCC-C82BC45D6398}" type="presOf" srcId="{001BA3DE-2261-4EBE-9514-8A596060BD81}" destId="{84B10F64-B75F-415E-A439-3B65EF53182E}" srcOrd="0" destOrd="0" presId="urn:microsoft.com/office/officeart/2005/8/layout/radial4"/>
    <dgm:cxn modelId="{B5A12ECA-C5E3-4AFE-BB7E-7A3C99AE0C86}" type="presOf" srcId="{E0AFC686-6B4F-4E5D-8C4E-9604BB9281DF}" destId="{3B642328-3D8C-47F5-A810-782683479107}" srcOrd="0" destOrd="0" presId="urn:microsoft.com/office/officeart/2005/8/layout/radial4"/>
    <dgm:cxn modelId="{2D31BE6B-4C3C-4979-8496-72836F5FA314}" type="presOf" srcId="{15F34828-66A0-4F8C-9FC4-CC2BE11E2CAC}" destId="{56D56502-9811-4112-902C-4A4A11EC4502}" srcOrd="0" destOrd="0" presId="urn:microsoft.com/office/officeart/2005/8/layout/radial4"/>
    <dgm:cxn modelId="{0873BB10-5A56-459E-B6FB-98867DEF46C5}" type="presOf" srcId="{ACCEE730-10B9-4EDD-8768-F1FC39F193B5}" destId="{2B2433B4-EDE4-4C3E-8D26-2C47E5060E06}" srcOrd="0" destOrd="0" presId="urn:microsoft.com/office/officeart/2005/8/layout/radial4"/>
    <dgm:cxn modelId="{8B659D09-95F4-416A-B9AC-DD3D78576D9E}" srcId="{15F34828-66A0-4F8C-9FC4-CC2BE11E2CAC}" destId="{2542C713-6407-4ECD-B1BF-3B0C9C0F66F4}" srcOrd="2" destOrd="0" parTransId="{001BA3DE-2261-4EBE-9514-8A596060BD81}" sibTransId="{B0A75263-B0D7-40D6-80DB-D8469606F913}"/>
    <dgm:cxn modelId="{26A3710C-0415-499F-8069-CAC20EA33931}" type="presOf" srcId="{A3AAFE1F-190F-4CDE-B5FB-13F5EAD1AE62}" destId="{D1F860F3-93B1-4BF9-81B1-58AB764C63E3}" srcOrd="0" destOrd="0" presId="urn:microsoft.com/office/officeart/2005/8/layout/radial4"/>
    <dgm:cxn modelId="{15AF837F-6F78-4589-BA57-004C9374A5B9}" type="presOf" srcId="{2542C713-6407-4ECD-B1BF-3B0C9C0F66F4}" destId="{E79E4605-B023-4D4A-B5CF-D658F5F24EE2}" srcOrd="0" destOrd="0" presId="urn:microsoft.com/office/officeart/2005/8/layout/radial4"/>
    <dgm:cxn modelId="{5321042D-7F93-45D3-9A83-678683B66F70}" type="presOf" srcId="{28198581-78B2-4CB7-9B34-6DD12C873542}" destId="{66E39140-80A3-4A84-9F8B-3AD6203019A8}" srcOrd="0" destOrd="0" presId="urn:microsoft.com/office/officeart/2005/8/layout/radial4"/>
    <dgm:cxn modelId="{EA1DF611-60C7-4A1D-AEE0-2EE46B49DD5A}" type="presOf" srcId="{5F5C6DED-5EFF-49A1-91F7-5A1A8604070A}" destId="{025D75E5-CBBE-40AD-AE12-FC5100B22C8D}" srcOrd="0" destOrd="0" presId="urn:microsoft.com/office/officeart/2005/8/layout/radial4"/>
    <dgm:cxn modelId="{19BECC52-2CCE-44A0-8DE2-8B714A8A4FC6}" type="presParOf" srcId="{025D75E5-CBBE-40AD-AE12-FC5100B22C8D}" destId="{56D56502-9811-4112-902C-4A4A11EC4502}" srcOrd="0" destOrd="0" presId="urn:microsoft.com/office/officeart/2005/8/layout/radial4"/>
    <dgm:cxn modelId="{00C4C157-C254-452B-B832-BFC30AD288A0}" type="presParOf" srcId="{025D75E5-CBBE-40AD-AE12-FC5100B22C8D}" destId="{66E39140-80A3-4A84-9F8B-3AD6203019A8}" srcOrd="1" destOrd="0" presId="urn:microsoft.com/office/officeart/2005/8/layout/radial4"/>
    <dgm:cxn modelId="{E4A0D24A-0F30-49E6-B692-123D02785F16}" type="presParOf" srcId="{025D75E5-CBBE-40AD-AE12-FC5100B22C8D}" destId="{D1F860F3-93B1-4BF9-81B1-58AB764C63E3}" srcOrd="2" destOrd="0" presId="urn:microsoft.com/office/officeart/2005/8/layout/radial4"/>
    <dgm:cxn modelId="{6CBE170E-DAAB-4C87-865C-38B094885A88}" type="presParOf" srcId="{025D75E5-CBBE-40AD-AE12-FC5100B22C8D}" destId="{2B2433B4-EDE4-4C3E-8D26-2C47E5060E06}" srcOrd="3" destOrd="0" presId="urn:microsoft.com/office/officeart/2005/8/layout/radial4"/>
    <dgm:cxn modelId="{F63E7912-61FF-4732-AEBD-43FEFAC138F8}" type="presParOf" srcId="{025D75E5-CBBE-40AD-AE12-FC5100B22C8D}" destId="{3B642328-3D8C-47F5-A810-782683479107}" srcOrd="4" destOrd="0" presId="urn:microsoft.com/office/officeart/2005/8/layout/radial4"/>
    <dgm:cxn modelId="{F644ACF3-3214-4857-B74D-6D0C1C34BEBF}" type="presParOf" srcId="{025D75E5-CBBE-40AD-AE12-FC5100B22C8D}" destId="{84B10F64-B75F-415E-A439-3B65EF53182E}" srcOrd="5" destOrd="0" presId="urn:microsoft.com/office/officeart/2005/8/layout/radial4"/>
    <dgm:cxn modelId="{BFAFC3D8-01A6-4AE8-A88C-F3EA49694928}" type="presParOf" srcId="{025D75E5-CBBE-40AD-AE12-FC5100B22C8D}" destId="{E79E4605-B023-4D4A-B5CF-D658F5F24EE2}" srcOrd="6" destOrd="0" presId="urn:microsoft.com/office/officeart/2005/8/layout/radial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83CD0D-B3B4-4E89-A28B-AB5170FCE26F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1D7A986D-613B-436D-A86D-1BEE56FE50D1}">
      <dgm:prSet phldrT="[Texto]" custT="1"/>
      <dgm:spPr/>
      <dgm:t>
        <a:bodyPr/>
        <a:lstStyle/>
        <a:p>
          <a:r>
            <a:rPr lang="en-US" sz="2800" dirty="0" err="1" smtClean="0"/>
            <a:t>Responsabilidade</a:t>
          </a:r>
          <a:r>
            <a:rPr lang="en-US" sz="2800" dirty="0" smtClean="0"/>
            <a:t> social</a:t>
          </a:r>
          <a:endParaRPr lang="pt-BR" sz="2800" dirty="0"/>
        </a:p>
      </dgm:t>
    </dgm:pt>
    <dgm:pt modelId="{91677972-EC09-4F47-9862-6B3423CDC326}" type="parTrans" cxnId="{702FD205-4A81-49AB-8E98-2D50BC980238}">
      <dgm:prSet/>
      <dgm:spPr/>
      <dgm:t>
        <a:bodyPr/>
        <a:lstStyle/>
        <a:p>
          <a:endParaRPr lang="pt-BR"/>
        </a:p>
      </dgm:t>
    </dgm:pt>
    <dgm:pt modelId="{A906691B-07A7-4E5D-9390-12F44F0018BB}" type="sibTrans" cxnId="{702FD205-4A81-49AB-8E98-2D50BC980238}">
      <dgm:prSet/>
      <dgm:spPr/>
      <dgm:t>
        <a:bodyPr/>
        <a:lstStyle/>
        <a:p>
          <a:endParaRPr lang="pt-BR"/>
        </a:p>
      </dgm:t>
    </dgm:pt>
    <dgm:pt modelId="{BE855846-BE73-4B27-B9FE-B12AE2E02CDF}">
      <dgm:prSet phldrT="[Texto]" custT="1"/>
      <dgm:spPr/>
      <dgm:t>
        <a:bodyPr/>
        <a:lstStyle/>
        <a:p>
          <a:r>
            <a:rPr lang="en-US" sz="3200" dirty="0" smtClean="0"/>
            <a:t>O </a:t>
          </a:r>
          <a:r>
            <a:rPr lang="en-US" sz="3200" dirty="0" err="1" smtClean="0"/>
            <a:t>problema</a:t>
          </a:r>
          <a:r>
            <a:rPr lang="en-US" sz="3200" dirty="0" smtClean="0"/>
            <a:t> do </a:t>
          </a:r>
          <a:r>
            <a:rPr lang="en-US" sz="3200" dirty="0" err="1" smtClean="0"/>
            <a:t>outro</a:t>
          </a:r>
          <a:r>
            <a:rPr lang="en-US" sz="3200" dirty="0" smtClean="0"/>
            <a:t>!</a:t>
          </a:r>
          <a:endParaRPr lang="pt-BR" sz="3200" dirty="0"/>
        </a:p>
      </dgm:t>
    </dgm:pt>
    <dgm:pt modelId="{BD1F00E9-D0A9-41DC-9DCC-2B78666778EB}" type="parTrans" cxnId="{C49DAF0A-ACAB-4010-A231-C316DA3533D8}">
      <dgm:prSet/>
      <dgm:spPr/>
      <dgm:t>
        <a:bodyPr/>
        <a:lstStyle/>
        <a:p>
          <a:endParaRPr lang="pt-BR"/>
        </a:p>
      </dgm:t>
    </dgm:pt>
    <dgm:pt modelId="{6D4900E0-C502-43CF-9ADC-AE755E1FA305}" type="sibTrans" cxnId="{C49DAF0A-ACAB-4010-A231-C316DA3533D8}">
      <dgm:prSet/>
      <dgm:spPr/>
      <dgm:t>
        <a:bodyPr/>
        <a:lstStyle/>
        <a:p>
          <a:endParaRPr lang="pt-BR"/>
        </a:p>
      </dgm:t>
    </dgm:pt>
    <dgm:pt modelId="{D73B8EB2-7B33-4E49-A19E-3D5199E2A600}">
      <dgm:prSet phldrT="[Texto]" custT="1"/>
      <dgm:spPr/>
      <dgm:t>
        <a:bodyPr/>
        <a:lstStyle/>
        <a:p>
          <a:r>
            <a:rPr lang="en-US" sz="3200" dirty="0" err="1" smtClean="0"/>
            <a:t>Porque</a:t>
          </a:r>
          <a:r>
            <a:rPr lang="en-US" sz="3200" dirty="0" smtClean="0"/>
            <a:t> ser </a:t>
          </a:r>
          <a:r>
            <a:rPr lang="en-US" sz="3200" dirty="0" err="1" smtClean="0"/>
            <a:t>doador</a:t>
          </a:r>
          <a:r>
            <a:rPr lang="en-US" sz="3200" dirty="0" smtClean="0"/>
            <a:t> de </a:t>
          </a:r>
          <a:r>
            <a:rPr lang="en-US" sz="3200" dirty="0" err="1" smtClean="0"/>
            <a:t>órgãos</a:t>
          </a:r>
          <a:r>
            <a:rPr lang="en-US" sz="3200" dirty="0" smtClean="0"/>
            <a:t>?</a:t>
          </a:r>
          <a:endParaRPr lang="pt-BR" sz="3200" dirty="0"/>
        </a:p>
      </dgm:t>
    </dgm:pt>
    <dgm:pt modelId="{37C8BBCB-1947-4646-B20E-F13FC8D0C318}" type="parTrans" cxnId="{703CA733-5F4D-4E62-A39D-85B7BF560AD1}">
      <dgm:prSet/>
      <dgm:spPr/>
      <dgm:t>
        <a:bodyPr/>
        <a:lstStyle/>
        <a:p>
          <a:endParaRPr lang="pt-BR"/>
        </a:p>
      </dgm:t>
    </dgm:pt>
    <dgm:pt modelId="{010B5BBB-7DC6-4A6B-B2D1-B23EEDFB8E35}" type="sibTrans" cxnId="{703CA733-5F4D-4E62-A39D-85B7BF560AD1}">
      <dgm:prSet/>
      <dgm:spPr/>
      <dgm:t>
        <a:bodyPr/>
        <a:lstStyle/>
        <a:p>
          <a:endParaRPr lang="pt-BR"/>
        </a:p>
      </dgm:t>
    </dgm:pt>
    <dgm:pt modelId="{46AB0C57-E870-47F7-B754-A5EC0660CC41}">
      <dgm:prSet phldrT="[Texto]" custT="1"/>
      <dgm:spPr/>
      <dgm:t>
        <a:bodyPr/>
        <a:lstStyle/>
        <a:p>
          <a:r>
            <a:rPr lang="en-US" sz="2800" dirty="0" err="1" smtClean="0"/>
            <a:t>Responsabilidade</a:t>
          </a:r>
          <a:r>
            <a:rPr lang="en-US" sz="2800" dirty="0" smtClean="0"/>
            <a:t> </a:t>
          </a:r>
          <a:r>
            <a:rPr lang="en-US" sz="2800" dirty="0" err="1" smtClean="0"/>
            <a:t>profissional</a:t>
          </a:r>
          <a:endParaRPr lang="pt-BR" sz="2800" dirty="0"/>
        </a:p>
      </dgm:t>
    </dgm:pt>
    <dgm:pt modelId="{9ADFCC94-AC38-4360-9240-B4CA75CCD2B9}" type="parTrans" cxnId="{992C7902-55CC-4EB8-B94F-38B421A5E9BB}">
      <dgm:prSet/>
      <dgm:spPr/>
      <dgm:t>
        <a:bodyPr/>
        <a:lstStyle/>
        <a:p>
          <a:endParaRPr lang="pt-BR"/>
        </a:p>
      </dgm:t>
    </dgm:pt>
    <dgm:pt modelId="{520B94D5-306C-4728-AEF0-4118A4A276E9}" type="sibTrans" cxnId="{992C7902-55CC-4EB8-B94F-38B421A5E9BB}">
      <dgm:prSet/>
      <dgm:spPr/>
      <dgm:t>
        <a:bodyPr/>
        <a:lstStyle/>
        <a:p>
          <a:endParaRPr lang="pt-BR"/>
        </a:p>
      </dgm:t>
    </dgm:pt>
    <dgm:pt modelId="{B91340E9-1AE9-42F6-8076-8A2995482850}">
      <dgm:prSet phldrT="[Texto]" custT="1"/>
      <dgm:spPr/>
      <dgm:t>
        <a:bodyPr/>
        <a:lstStyle/>
        <a:p>
          <a:r>
            <a:rPr lang="en-US" sz="2400" dirty="0" err="1" smtClean="0"/>
            <a:t>Indefinição</a:t>
          </a:r>
          <a:r>
            <a:rPr lang="en-US" sz="2400" dirty="0" smtClean="0"/>
            <a:t> do </a:t>
          </a:r>
          <a:r>
            <a:rPr lang="en-US" sz="2400" dirty="0" err="1" smtClean="0"/>
            <a:t>diagnóstico</a:t>
          </a:r>
          <a:r>
            <a:rPr lang="en-US" sz="2400" dirty="0" smtClean="0"/>
            <a:t> de </a:t>
          </a:r>
          <a:r>
            <a:rPr lang="en-US" sz="2400" dirty="0" err="1" smtClean="0"/>
            <a:t>morte</a:t>
          </a:r>
          <a:r>
            <a:rPr lang="en-US" sz="2400" dirty="0" smtClean="0"/>
            <a:t> </a:t>
          </a:r>
          <a:r>
            <a:rPr lang="en-US" sz="2400" dirty="0" err="1" smtClean="0"/>
            <a:t>encefálica</a:t>
          </a:r>
          <a:r>
            <a:rPr lang="en-US" sz="2400" dirty="0" smtClean="0"/>
            <a:t>.</a:t>
          </a:r>
          <a:endParaRPr lang="pt-BR" sz="2400" dirty="0"/>
        </a:p>
      </dgm:t>
    </dgm:pt>
    <dgm:pt modelId="{E4E682E0-8217-48C1-BC7B-44BD5AE6051B}" type="parTrans" cxnId="{F374277F-A870-4BEC-A506-B81583C6BFCA}">
      <dgm:prSet/>
      <dgm:spPr/>
      <dgm:t>
        <a:bodyPr/>
        <a:lstStyle/>
        <a:p>
          <a:endParaRPr lang="pt-BR"/>
        </a:p>
      </dgm:t>
    </dgm:pt>
    <dgm:pt modelId="{C6D9EE15-C67C-4D23-B8ED-7D16750E118E}" type="sibTrans" cxnId="{F374277F-A870-4BEC-A506-B81583C6BFCA}">
      <dgm:prSet/>
      <dgm:spPr/>
      <dgm:t>
        <a:bodyPr/>
        <a:lstStyle/>
        <a:p>
          <a:endParaRPr lang="pt-BR"/>
        </a:p>
      </dgm:t>
    </dgm:pt>
    <dgm:pt modelId="{46AF3EB9-051D-459E-914D-50FA65AD2101}">
      <dgm:prSet phldrT="[Texto]" custT="1"/>
      <dgm:spPr/>
      <dgm:t>
        <a:bodyPr/>
        <a:lstStyle/>
        <a:p>
          <a:r>
            <a:rPr lang="en-US" sz="2400" dirty="0" err="1" smtClean="0"/>
            <a:t>Abandono</a:t>
          </a:r>
          <a:r>
            <a:rPr lang="en-US" sz="2400" dirty="0" smtClean="0"/>
            <a:t> do </a:t>
          </a:r>
          <a:r>
            <a:rPr lang="en-US" sz="2400" dirty="0" err="1" smtClean="0"/>
            <a:t>paciente</a:t>
          </a:r>
          <a:r>
            <a:rPr lang="en-US" sz="2400" dirty="0" smtClean="0"/>
            <a:t> </a:t>
          </a:r>
          <a:r>
            <a:rPr lang="en-US" sz="2400" dirty="0" err="1" smtClean="0"/>
            <a:t>sem</a:t>
          </a:r>
          <a:r>
            <a:rPr lang="en-US" sz="2400" dirty="0" smtClean="0"/>
            <a:t> </a:t>
          </a:r>
          <a:r>
            <a:rPr lang="en-US" sz="2400" dirty="0" err="1" smtClean="0"/>
            <a:t>recursos</a:t>
          </a:r>
          <a:r>
            <a:rPr lang="en-US" sz="2400" dirty="0" smtClean="0"/>
            <a:t> </a:t>
          </a:r>
          <a:r>
            <a:rPr lang="en-US" sz="2400" dirty="0" err="1" smtClean="0"/>
            <a:t>terapeuticos</a:t>
          </a:r>
          <a:r>
            <a:rPr lang="en-US" sz="2400" dirty="0" smtClean="0"/>
            <a:t>.</a:t>
          </a:r>
          <a:endParaRPr lang="pt-BR" sz="2400" dirty="0"/>
        </a:p>
      </dgm:t>
    </dgm:pt>
    <dgm:pt modelId="{8FF26AEB-4A53-47E7-9D56-C205D2EEA034}" type="parTrans" cxnId="{F7DF9989-905D-4453-A573-8BCA10F221C3}">
      <dgm:prSet/>
      <dgm:spPr/>
      <dgm:t>
        <a:bodyPr/>
        <a:lstStyle/>
        <a:p>
          <a:endParaRPr lang="pt-BR"/>
        </a:p>
      </dgm:t>
    </dgm:pt>
    <dgm:pt modelId="{0CFE152F-60D6-411E-9CC5-63852AEB0D0F}" type="sibTrans" cxnId="{F7DF9989-905D-4453-A573-8BCA10F221C3}">
      <dgm:prSet/>
      <dgm:spPr/>
      <dgm:t>
        <a:bodyPr/>
        <a:lstStyle/>
        <a:p>
          <a:endParaRPr lang="pt-BR"/>
        </a:p>
      </dgm:t>
    </dgm:pt>
    <dgm:pt modelId="{AB179E91-1B4A-4E4C-BF2C-41DF0B76E4B2}" type="pres">
      <dgm:prSet presAssocID="{0483CD0D-B3B4-4E89-A28B-AB5170FCE2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063D563-9E39-4790-9A68-E8B0AB6F6106}" type="pres">
      <dgm:prSet presAssocID="{1D7A986D-613B-436D-A86D-1BEE56FE50D1}" presName="linNode" presStyleCnt="0"/>
      <dgm:spPr/>
    </dgm:pt>
    <dgm:pt modelId="{EFBF2B9F-E073-451E-8737-BEE74AB8E415}" type="pres">
      <dgm:prSet presAssocID="{1D7A986D-613B-436D-A86D-1BEE56FE50D1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D34120-1D37-4A17-976B-7F8FDB8B73BF}" type="pres">
      <dgm:prSet presAssocID="{1D7A986D-613B-436D-A86D-1BEE56FE50D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FBCF4C-583D-4823-B9FB-3D0294622879}" type="pres">
      <dgm:prSet presAssocID="{A906691B-07A7-4E5D-9390-12F44F0018BB}" presName="sp" presStyleCnt="0"/>
      <dgm:spPr/>
    </dgm:pt>
    <dgm:pt modelId="{D61AAFA4-5497-45FE-9287-53B9C90DB553}" type="pres">
      <dgm:prSet presAssocID="{46AB0C57-E870-47F7-B754-A5EC0660CC41}" presName="linNode" presStyleCnt="0"/>
      <dgm:spPr/>
    </dgm:pt>
    <dgm:pt modelId="{4A683659-47BD-4683-9126-F3F0849E50AB}" type="pres">
      <dgm:prSet presAssocID="{46AB0C57-E870-47F7-B754-A5EC0660CC4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CA6F104-95CE-4FE8-A2C7-D7A77BB58748}" type="pres">
      <dgm:prSet presAssocID="{46AB0C57-E870-47F7-B754-A5EC0660CC41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A782495-2B0F-49CA-A813-890CD392F6E7}" type="presOf" srcId="{BE855846-BE73-4B27-B9FE-B12AE2E02CDF}" destId="{ACD34120-1D37-4A17-976B-7F8FDB8B73BF}" srcOrd="0" destOrd="0" presId="urn:microsoft.com/office/officeart/2005/8/layout/vList5"/>
    <dgm:cxn modelId="{12DA1B19-3AE7-46BE-9345-F1157C0F87FC}" type="presOf" srcId="{D73B8EB2-7B33-4E49-A19E-3D5199E2A600}" destId="{ACD34120-1D37-4A17-976B-7F8FDB8B73BF}" srcOrd="0" destOrd="1" presId="urn:microsoft.com/office/officeart/2005/8/layout/vList5"/>
    <dgm:cxn modelId="{F7DF9989-905D-4453-A573-8BCA10F221C3}" srcId="{46AB0C57-E870-47F7-B754-A5EC0660CC41}" destId="{46AF3EB9-051D-459E-914D-50FA65AD2101}" srcOrd="1" destOrd="0" parTransId="{8FF26AEB-4A53-47E7-9D56-C205D2EEA034}" sibTransId="{0CFE152F-60D6-411E-9CC5-63852AEB0D0F}"/>
    <dgm:cxn modelId="{F374277F-A870-4BEC-A506-B81583C6BFCA}" srcId="{46AB0C57-E870-47F7-B754-A5EC0660CC41}" destId="{B91340E9-1AE9-42F6-8076-8A2995482850}" srcOrd="0" destOrd="0" parTransId="{E4E682E0-8217-48C1-BC7B-44BD5AE6051B}" sibTransId="{C6D9EE15-C67C-4D23-B8ED-7D16750E118E}"/>
    <dgm:cxn modelId="{C7796EA2-C9E3-4371-9C56-18BCFA084CD0}" type="presOf" srcId="{46AF3EB9-051D-459E-914D-50FA65AD2101}" destId="{9CA6F104-95CE-4FE8-A2C7-D7A77BB58748}" srcOrd="0" destOrd="1" presId="urn:microsoft.com/office/officeart/2005/8/layout/vList5"/>
    <dgm:cxn modelId="{702FD205-4A81-49AB-8E98-2D50BC980238}" srcId="{0483CD0D-B3B4-4E89-A28B-AB5170FCE26F}" destId="{1D7A986D-613B-436D-A86D-1BEE56FE50D1}" srcOrd="0" destOrd="0" parTransId="{91677972-EC09-4F47-9862-6B3423CDC326}" sibTransId="{A906691B-07A7-4E5D-9390-12F44F0018BB}"/>
    <dgm:cxn modelId="{979DEF26-C894-420D-AF08-D80B7EE72413}" type="presOf" srcId="{0483CD0D-B3B4-4E89-A28B-AB5170FCE26F}" destId="{AB179E91-1B4A-4E4C-BF2C-41DF0B76E4B2}" srcOrd="0" destOrd="0" presId="urn:microsoft.com/office/officeart/2005/8/layout/vList5"/>
    <dgm:cxn modelId="{1AE1E320-16A6-4C63-B40A-6A93DDE4CC48}" type="presOf" srcId="{46AB0C57-E870-47F7-B754-A5EC0660CC41}" destId="{4A683659-47BD-4683-9126-F3F0849E50AB}" srcOrd="0" destOrd="0" presId="urn:microsoft.com/office/officeart/2005/8/layout/vList5"/>
    <dgm:cxn modelId="{992C7902-55CC-4EB8-B94F-38B421A5E9BB}" srcId="{0483CD0D-B3B4-4E89-A28B-AB5170FCE26F}" destId="{46AB0C57-E870-47F7-B754-A5EC0660CC41}" srcOrd="1" destOrd="0" parTransId="{9ADFCC94-AC38-4360-9240-B4CA75CCD2B9}" sibTransId="{520B94D5-306C-4728-AEF0-4118A4A276E9}"/>
    <dgm:cxn modelId="{C49DAF0A-ACAB-4010-A231-C316DA3533D8}" srcId="{1D7A986D-613B-436D-A86D-1BEE56FE50D1}" destId="{BE855846-BE73-4B27-B9FE-B12AE2E02CDF}" srcOrd="0" destOrd="0" parTransId="{BD1F00E9-D0A9-41DC-9DCC-2B78666778EB}" sibTransId="{6D4900E0-C502-43CF-9ADC-AE755E1FA305}"/>
    <dgm:cxn modelId="{4611B986-3B38-436F-8AB8-100747477D82}" type="presOf" srcId="{B91340E9-1AE9-42F6-8076-8A2995482850}" destId="{9CA6F104-95CE-4FE8-A2C7-D7A77BB58748}" srcOrd="0" destOrd="0" presId="urn:microsoft.com/office/officeart/2005/8/layout/vList5"/>
    <dgm:cxn modelId="{2FFA7D67-CF23-4116-AAAE-6F530C04414B}" type="presOf" srcId="{1D7A986D-613B-436D-A86D-1BEE56FE50D1}" destId="{EFBF2B9F-E073-451E-8737-BEE74AB8E415}" srcOrd="0" destOrd="0" presId="urn:microsoft.com/office/officeart/2005/8/layout/vList5"/>
    <dgm:cxn modelId="{703CA733-5F4D-4E62-A39D-85B7BF560AD1}" srcId="{1D7A986D-613B-436D-A86D-1BEE56FE50D1}" destId="{D73B8EB2-7B33-4E49-A19E-3D5199E2A600}" srcOrd="1" destOrd="0" parTransId="{37C8BBCB-1947-4646-B20E-F13FC8D0C318}" sibTransId="{010B5BBB-7DC6-4A6B-B2D1-B23EEDFB8E35}"/>
    <dgm:cxn modelId="{56FC0D49-5D0F-4B19-AFFD-C5CAAC57F491}" type="presParOf" srcId="{AB179E91-1B4A-4E4C-BF2C-41DF0B76E4B2}" destId="{A063D563-9E39-4790-9A68-E8B0AB6F6106}" srcOrd="0" destOrd="0" presId="urn:microsoft.com/office/officeart/2005/8/layout/vList5"/>
    <dgm:cxn modelId="{45E55FA1-0F7B-46B9-B1A6-D4239C553ADF}" type="presParOf" srcId="{A063D563-9E39-4790-9A68-E8B0AB6F6106}" destId="{EFBF2B9F-E073-451E-8737-BEE74AB8E415}" srcOrd="0" destOrd="0" presId="urn:microsoft.com/office/officeart/2005/8/layout/vList5"/>
    <dgm:cxn modelId="{DA7475B9-ACD8-408F-BCCC-C9295559B5BC}" type="presParOf" srcId="{A063D563-9E39-4790-9A68-E8B0AB6F6106}" destId="{ACD34120-1D37-4A17-976B-7F8FDB8B73BF}" srcOrd="1" destOrd="0" presId="urn:microsoft.com/office/officeart/2005/8/layout/vList5"/>
    <dgm:cxn modelId="{E388278B-4C95-4EEF-8421-F5A64BE0B796}" type="presParOf" srcId="{AB179E91-1B4A-4E4C-BF2C-41DF0B76E4B2}" destId="{40FBCF4C-583D-4823-B9FB-3D0294622879}" srcOrd="1" destOrd="0" presId="urn:microsoft.com/office/officeart/2005/8/layout/vList5"/>
    <dgm:cxn modelId="{73C0BD41-DF07-4C14-AA8E-EFD18F71D0B7}" type="presParOf" srcId="{AB179E91-1B4A-4E4C-BF2C-41DF0B76E4B2}" destId="{D61AAFA4-5497-45FE-9287-53B9C90DB553}" srcOrd="2" destOrd="0" presId="urn:microsoft.com/office/officeart/2005/8/layout/vList5"/>
    <dgm:cxn modelId="{436842C6-FBBC-4205-AAFF-1913B50EC654}" type="presParOf" srcId="{D61AAFA4-5497-45FE-9287-53B9C90DB553}" destId="{4A683659-47BD-4683-9126-F3F0849E50AB}" srcOrd="0" destOrd="0" presId="urn:microsoft.com/office/officeart/2005/8/layout/vList5"/>
    <dgm:cxn modelId="{3483E496-EF6B-421F-91AA-3671FB526039}" type="presParOf" srcId="{D61AAFA4-5497-45FE-9287-53B9C90DB553}" destId="{9CA6F104-95CE-4FE8-A2C7-D7A77BB58748}" srcOrd="1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CCEA5D-82F7-4D05-9ABC-9697DE8DCB91}" type="doc">
      <dgm:prSet loTypeId="urn:microsoft.com/office/officeart/2005/8/layout/arrow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C6D1014-CF42-4871-9FBB-1DD65B3C86B7}">
      <dgm:prSet phldrT="[Texto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err="1" smtClean="0">
              <a:solidFill>
                <a:schemeClr val="tx1"/>
              </a:solidFill>
            </a:rPr>
            <a:t>Direitos</a:t>
          </a:r>
          <a:r>
            <a:rPr lang="en-US" sz="3200" dirty="0" smtClean="0">
              <a:solidFill>
                <a:schemeClr val="tx1"/>
              </a:solidFill>
            </a:rPr>
            <a:t> </a:t>
          </a:r>
          <a:r>
            <a:rPr lang="en-US" sz="3200" dirty="0" err="1" smtClean="0">
              <a:solidFill>
                <a:schemeClr val="tx1"/>
              </a:solidFill>
            </a:rPr>
            <a:t>sobre</a:t>
          </a:r>
          <a:r>
            <a:rPr lang="en-US" sz="3200" dirty="0" smtClean="0">
              <a:solidFill>
                <a:schemeClr val="tx1"/>
              </a:solidFill>
            </a:rPr>
            <a:t> </a:t>
          </a:r>
          <a:r>
            <a:rPr lang="en-US" sz="3200" dirty="0" err="1" smtClean="0">
              <a:solidFill>
                <a:schemeClr val="tx1"/>
              </a:solidFill>
            </a:rPr>
            <a:t>seu</a:t>
          </a:r>
          <a:r>
            <a:rPr lang="en-US" sz="3200" dirty="0" smtClean="0">
              <a:solidFill>
                <a:schemeClr val="tx1"/>
              </a:solidFill>
            </a:rPr>
            <a:t> </a:t>
          </a:r>
          <a:r>
            <a:rPr lang="en-US" sz="3200" dirty="0" err="1" smtClean="0">
              <a:solidFill>
                <a:schemeClr val="tx1"/>
              </a:solidFill>
            </a:rPr>
            <a:t>corpo</a:t>
          </a:r>
          <a:r>
            <a:rPr lang="en-US" sz="3200" dirty="0" smtClean="0">
              <a:solidFill>
                <a:schemeClr val="tx1"/>
              </a:solidFill>
            </a:rPr>
            <a:t>, </a:t>
          </a:r>
          <a:r>
            <a:rPr lang="en-US" sz="3200" dirty="0" err="1" smtClean="0">
              <a:solidFill>
                <a:schemeClr val="tx1"/>
              </a:solidFill>
            </a:rPr>
            <a:t>sua</a:t>
          </a:r>
          <a:r>
            <a:rPr lang="en-US" sz="3200" dirty="0" smtClean="0">
              <a:solidFill>
                <a:schemeClr val="tx1"/>
              </a:solidFill>
            </a:rPr>
            <a:t> </a:t>
          </a:r>
          <a:r>
            <a:rPr lang="en-US" sz="3200" dirty="0" err="1" smtClean="0">
              <a:solidFill>
                <a:schemeClr val="tx1"/>
              </a:solidFill>
            </a:rPr>
            <a:t>saúde</a:t>
          </a:r>
          <a:r>
            <a:rPr lang="en-US" sz="3200" dirty="0" smtClean="0">
              <a:solidFill>
                <a:schemeClr val="tx1"/>
              </a:solidFill>
            </a:rPr>
            <a:t>. </a:t>
          </a:r>
          <a:endParaRPr lang="pt-BR" sz="3200" dirty="0">
            <a:solidFill>
              <a:schemeClr val="tx1"/>
            </a:solidFill>
          </a:endParaRPr>
        </a:p>
      </dgm:t>
    </dgm:pt>
    <dgm:pt modelId="{82F699B8-241A-4661-ABE1-35B0FE8BB65C}" type="parTrans" cxnId="{EFF9D03E-5ABA-4D68-B6B9-20BEDD63F232}">
      <dgm:prSet/>
      <dgm:spPr/>
      <dgm:t>
        <a:bodyPr/>
        <a:lstStyle/>
        <a:p>
          <a:endParaRPr lang="pt-BR"/>
        </a:p>
      </dgm:t>
    </dgm:pt>
    <dgm:pt modelId="{621C6DDD-08A8-4DF5-84FD-F081BD9BDF78}" type="sibTrans" cxnId="{EFF9D03E-5ABA-4D68-B6B9-20BEDD63F232}">
      <dgm:prSet/>
      <dgm:spPr/>
      <dgm:t>
        <a:bodyPr/>
        <a:lstStyle/>
        <a:p>
          <a:endParaRPr lang="pt-BR"/>
        </a:p>
      </dgm:t>
    </dgm:pt>
    <dgm:pt modelId="{6E181417-161A-4EAD-A6F4-F56B4A863A97}">
      <dgm:prSet phldrT="[Texto]" custT="1"/>
      <dgm:spPr/>
      <dgm:t>
        <a:bodyPr/>
        <a:lstStyle/>
        <a:p>
          <a:r>
            <a:rPr lang="en-US" sz="3200" dirty="0" smtClean="0"/>
            <a:t>É </a:t>
          </a:r>
          <a:r>
            <a:rPr lang="en-US" sz="3200" dirty="0" err="1" smtClean="0"/>
            <a:t>ético</a:t>
          </a:r>
          <a:r>
            <a:rPr lang="en-US" sz="3200" dirty="0" smtClean="0"/>
            <a:t> a </a:t>
          </a:r>
          <a:r>
            <a:rPr lang="en-US" sz="3200" dirty="0" err="1" smtClean="0"/>
            <a:t>venda</a:t>
          </a:r>
          <a:r>
            <a:rPr lang="en-US" sz="3200" dirty="0" smtClean="0"/>
            <a:t> de </a:t>
          </a:r>
          <a:r>
            <a:rPr lang="en-US" sz="3200" dirty="0" err="1" smtClean="0"/>
            <a:t>órgãos</a:t>
          </a:r>
          <a:r>
            <a:rPr lang="en-US" sz="3200" dirty="0" smtClean="0"/>
            <a:t>?</a:t>
          </a:r>
          <a:endParaRPr lang="pt-BR" sz="3200" dirty="0"/>
        </a:p>
      </dgm:t>
    </dgm:pt>
    <dgm:pt modelId="{58BCA749-A5EC-4730-88B7-683364BEEC8A}" type="parTrans" cxnId="{237035E4-7642-4EB2-863E-DBC30133C17A}">
      <dgm:prSet/>
      <dgm:spPr/>
      <dgm:t>
        <a:bodyPr/>
        <a:lstStyle/>
        <a:p>
          <a:endParaRPr lang="pt-BR"/>
        </a:p>
      </dgm:t>
    </dgm:pt>
    <dgm:pt modelId="{D75D9BDF-BA05-4D2B-A207-01CAE3EC5881}" type="sibTrans" cxnId="{237035E4-7642-4EB2-863E-DBC30133C17A}">
      <dgm:prSet/>
      <dgm:spPr/>
      <dgm:t>
        <a:bodyPr/>
        <a:lstStyle/>
        <a:p>
          <a:endParaRPr lang="pt-BR"/>
        </a:p>
      </dgm:t>
    </dgm:pt>
    <dgm:pt modelId="{F8B95FA2-A402-491F-8A19-941E164EA6DF}" type="pres">
      <dgm:prSet presAssocID="{3CCCEA5D-82F7-4D05-9ABC-9697DE8DCB9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D6056A5-0162-47B5-880C-69DE3BD825C3}" type="pres">
      <dgm:prSet presAssocID="{3C6D1014-CF42-4871-9FBB-1DD65B3C86B7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DAF378E-CFBD-433A-85C1-56D4C16512D0}" type="pres">
      <dgm:prSet presAssocID="{6E181417-161A-4EAD-A6F4-F56B4A863A97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FF9D03E-5ABA-4D68-B6B9-20BEDD63F232}" srcId="{3CCCEA5D-82F7-4D05-9ABC-9697DE8DCB91}" destId="{3C6D1014-CF42-4871-9FBB-1DD65B3C86B7}" srcOrd="0" destOrd="0" parTransId="{82F699B8-241A-4661-ABE1-35B0FE8BB65C}" sibTransId="{621C6DDD-08A8-4DF5-84FD-F081BD9BDF78}"/>
    <dgm:cxn modelId="{18B65416-BA87-4CF7-9079-0A8E254D9624}" type="presOf" srcId="{3C6D1014-CF42-4871-9FBB-1DD65B3C86B7}" destId="{8D6056A5-0162-47B5-880C-69DE3BD825C3}" srcOrd="0" destOrd="0" presId="urn:microsoft.com/office/officeart/2005/8/layout/arrow5"/>
    <dgm:cxn modelId="{9D5112DF-60B5-4BFE-9EEC-806C84C4B303}" type="presOf" srcId="{6E181417-161A-4EAD-A6F4-F56B4A863A97}" destId="{9DAF378E-CFBD-433A-85C1-56D4C16512D0}" srcOrd="0" destOrd="0" presId="urn:microsoft.com/office/officeart/2005/8/layout/arrow5"/>
    <dgm:cxn modelId="{237035E4-7642-4EB2-863E-DBC30133C17A}" srcId="{3CCCEA5D-82F7-4D05-9ABC-9697DE8DCB91}" destId="{6E181417-161A-4EAD-A6F4-F56B4A863A97}" srcOrd="1" destOrd="0" parTransId="{58BCA749-A5EC-4730-88B7-683364BEEC8A}" sibTransId="{D75D9BDF-BA05-4D2B-A207-01CAE3EC5881}"/>
    <dgm:cxn modelId="{2307AAD7-CC4D-41D8-A4C9-F3DC84148FFC}" type="presOf" srcId="{3CCCEA5D-82F7-4D05-9ABC-9697DE8DCB91}" destId="{F8B95FA2-A402-491F-8A19-941E164EA6DF}" srcOrd="0" destOrd="0" presId="urn:microsoft.com/office/officeart/2005/8/layout/arrow5"/>
    <dgm:cxn modelId="{2571E6DB-6C16-44BF-8812-C12C5B8A1ED1}" type="presParOf" srcId="{F8B95FA2-A402-491F-8A19-941E164EA6DF}" destId="{8D6056A5-0162-47B5-880C-69DE3BD825C3}" srcOrd="0" destOrd="0" presId="urn:microsoft.com/office/officeart/2005/8/layout/arrow5"/>
    <dgm:cxn modelId="{775DE975-11C8-4346-A02A-3C47028A9B90}" type="presParOf" srcId="{F8B95FA2-A402-491F-8A19-941E164EA6DF}" destId="{9DAF378E-CFBD-433A-85C1-56D4C16512D0}" srcOrd="1" destOrd="0" presId="urn:microsoft.com/office/officeart/2005/8/layout/arrow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D78415-E298-41B7-B4D8-94F2BC9BB6B5}" type="doc">
      <dgm:prSet loTypeId="urn:microsoft.com/office/officeart/2005/8/layout/gear1" loCatId="cycle" qsTypeId="urn:microsoft.com/office/officeart/2005/8/quickstyle/simple1" qsCatId="simple" csTypeId="urn:microsoft.com/office/officeart/2005/8/colors/accent5_5" csCatId="accent5" phldr="1"/>
      <dgm:spPr/>
    </dgm:pt>
    <dgm:pt modelId="{3DC605FF-5514-4F99-A20C-EA34EA4873F5}">
      <dgm:prSet phldrT="[Texto]" custT="1"/>
      <dgm:spPr/>
      <dgm:t>
        <a:bodyPr/>
        <a:lstStyle/>
        <a:p>
          <a:r>
            <a:rPr lang="en-US" sz="2400" dirty="0" err="1" smtClean="0">
              <a:solidFill>
                <a:schemeClr val="bg1"/>
              </a:solidFill>
            </a:rPr>
            <a:t>Doação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presumida</a:t>
          </a:r>
          <a:r>
            <a:rPr lang="en-US" sz="2400" dirty="0" smtClean="0">
              <a:solidFill>
                <a:schemeClr val="bg1"/>
              </a:solidFill>
            </a:rPr>
            <a:t> X</a:t>
          </a:r>
        </a:p>
        <a:p>
          <a:r>
            <a:rPr lang="en-US" sz="2400" dirty="0" err="1" smtClean="0">
              <a:solidFill>
                <a:schemeClr val="bg1"/>
              </a:solidFill>
            </a:rPr>
            <a:t>Doação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Consentida</a:t>
          </a:r>
          <a:endParaRPr lang="pt-BR" sz="2400" dirty="0">
            <a:solidFill>
              <a:schemeClr val="bg1"/>
            </a:solidFill>
          </a:endParaRPr>
        </a:p>
      </dgm:t>
    </dgm:pt>
    <dgm:pt modelId="{A58AD357-BED5-4C4C-8527-A224D39D0109}" type="parTrans" cxnId="{7E77BA1C-3877-422A-836D-53EC57BF8ECA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FD7E0007-584C-4682-A246-037D0781B816}" type="sibTrans" cxnId="{7E77BA1C-3877-422A-836D-53EC57BF8ECA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820E3139-C3A6-4E25-BE03-94AA61D0EAB0}">
      <dgm:prSet phldrT="[Texto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Recursos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públicos</a:t>
          </a:r>
          <a:endParaRPr lang="pt-BR" dirty="0">
            <a:solidFill>
              <a:schemeClr val="bg1"/>
            </a:solidFill>
          </a:endParaRPr>
        </a:p>
      </dgm:t>
    </dgm:pt>
    <dgm:pt modelId="{AEB7920E-836D-40C0-A3DE-305DA166A21B}" type="parTrans" cxnId="{3ECC738F-E34C-4DC4-89FF-A56FD37A999A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BF3D90C6-18F4-4651-8D25-1905236ADDCC}" type="sibTrans" cxnId="{3ECC738F-E34C-4DC4-89FF-A56FD37A999A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A0DA6253-C1AA-49C9-96EF-0C9CCCAE438E}">
      <dgm:prSet phldrT="[Texto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Fila de </a:t>
          </a:r>
          <a:r>
            <a:rPr lang="en-US" dirty="0" err="1" smtClean="0">
              <a:solidFill>
                <a:schemeClr val="bg1"/>
              </a:solidFill>
            </a:rPr>
            <a:t>transplante</a:t>
          </a:r>
          <a:endParaRPr lang="pt-BR" dirty="0">
            <a:solidFill>
              <a:schemeClr val="bg1"/>
            </a:solidFill>
          </a:endParaRPr>
        </a:p>
      </dgm:t>
    </dgm:pt>
    <dgm:pt modelId="{574A1BF9-A60D-48A3-93F3-792999DD4666}" type="parTrans" cxnId="{CB2FDC62-470A-41FA-B435-255F5AA79DC2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1958AE0D-2C44-43E8-87A0-EC149D2A84A8}" type="sibTrans" cxnId="{CB2FDC62-470A-41FA-B435-255F5AA79DC2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DC4FE2D4-3113-4448-A5F2-CD355CD47F30}" type="pres">
      <dgm:prSet presAssocID="{ABD78415-E298-41B7-B4D8-94F2BC9BB6B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37D9784-EC73-4E0A-934E-B2EB87003187}" type="pres">
      <dgm:prSet presAssocID="{3DC605FF-5514-4F99-A20C-EA34EA4873F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B2CBF27-FC81-4125-9434-7B6FD3238A40}" type="pres">
      <dgm:prSet presAssocID="{3DC605FF-5514-4F99-A20C-EA34EA4873F5}" presName="gear1srcNode" presStyleLbl="node1" presStyleIdx="0" presStyleCnt="3"/>
      <dgm:spPr/>
      <dgm:t>
        <a:bodyPr/>
        <a:lstStyle/>
        <a:p>
          <a:endParaRPr lang="pt-BR"/>
        </a:p>
      </dgm:t>
    </dgm:pt>
    <dgm:pt modelId="{BFE5316A-731F-4E89-B143-6BD620D5014E}" type="pres">
      <dgm:prSet presAssocID="{3DC605FF-5514-4F99-A20C-EA34EA4873F5}" presName="gear1dstNode" presStyleLbl="node1" presStyleIdx="0" presStyleCnt="3"/>
      <dgm:spPr/>
      <dgm:t>
        <a:bodyPr/>
        <a:lstStyle/>
        <a:p>
          <a:endParaRPr lang="pt-BR"/>
        </a:p>
      </dgm:t>
    </dgm:pt>
    <dgm:pt modelId="{F97DE2D6-9F78-46C6-A756-EDC5720C8A2C}" type="pres">
      <dgm:prSet presAssocID="{820E3139-C3A6-4E25-BE03-94AA61D0EAB0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2FCED9-F39D-4FD5-B43A-332FC24F0AA8}" type="pres">
      <dgm:prSet presAssocID="{820E3139-C3A6-4E25-BE03-94AA61D0EAB0}" presName="gear2srcNode" presStyleLbl="node1" presStyleIdx="1" presStyleCnt="3"/>
      <dgm:spPr/>
      <dgm:t>
        <a:bodyPr/>
        <a:lstStyle/>
        <a:p>
          <a:endParaRPr lang="pt-BR"/>
        </a:p>
      </dgm:t>
    </dgm:pt>
    <dgm:pt modelId="{4C2735FB-1D05-424B-8D3E-FE191A9EF9DE}" type="pres">
      <dgm:prSet presAssocID="{820E3139-C3A6-4E25-BE03-94AA61D0EAB0}" presName="gear2dstNode" presStyleLbl="node1" presStyleIdx="1" presStyleCnt="3"/>
      <dgm:spPr/>
      <dgm:t>
        <a:bodyPr/>
        <a:lstStyle/>
        <a:p>
          <a:endParaRPr lang="pt-BR"/>
        </a:p>
      </dgm:t>
    </dgm:pt>
    <dgm:pt modelId="{3C79F811-E27D-425B-AE82-6781179952A6}" type="pres">
      <dgm:prSet presAssocID="{A0DA6253-C1AA-49C9-96EF-0C9CCCAE438E}" presName="gear3" presStyleLbl="node1" presStyleIdx="2" presStyleCnt="3"/>
      <dgm:spPr/>
      <dgm:t>
        <a:bodyPr/>
        <a:lstStyle/>
        <a:p>
          <a:endParaRPr lang="pt-BR"/>
        </a:p>
      </dgm:t>
    </dgm:pt>
    <dgm:pt modelId="{BE7ED929-DF28-4733-A53C-72D1E402E992}" type="pres">
      <dgm:prSet presAssocID="{A0DA6253-C1AA-49C9-96EF-0C9CCCAE438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C5F1AA7-8AF4-4F59-807A-20C4AE273982}" type="pres">
      <dgm:prSet presAssocID="{A0DA6253-C1AA-49C9-96EF-0C9CCCAE438E}" presName="gear3srcNode" presStyleLbl="node1" presStyleIdx="2" presStyleCnt="3"/>
      <dgm:spPr/>
      <dgm:t>
        <a:bodyPr/>
        <a:lstStyle/>
        <a:p>
          <a:endParaRPr lang="pt-BR"/>
        </a:p>
      </dgm:t>
    </dgm:pt>
    <dgm:pt modelId="{8FBD95F8-20CF-4D6E-8873-D5E569FD6D77}" type="pres">
      <dgm:prSet presAssocID="{A0DA6253-C1AA-49C9-96EF-0C9CCCAE438E}" presName="gear3dstNode" presStyleLbl="node1" presStyleIdx="2" presStyleCnt="3"/>
      <dgm:spPr/>
      <dgm:t>
        <a:bodyPr/>
        <a:lstStyle/>
        <a:p>
          <a:endParaRPr lang="pt-BR"/>
        </a:p>
      </dgm:t>
    </dgm:pt>
    <dgm:pt modelId="{2AF0AAA7-C3E7-4196-8994-ED04F63C6539}" type="pres">
      <dgm:prSet presAssocID="{FD7E0007-584C-4682-A246-037D0781B816}" presName="connector1" presStyleLbl="sibTrans2D1" presStyleIdx="0" presStyleCnt="3"/>
      <dgm:spPr/>
      <dgm:t>
        <a:bodyPr/>
        <a:lstStyle/>
        <a:p>
          <a:endParaRPr lang="pt-BR"/>
        </a:p>
      </dgm:t>
    </dgm:pt>
    <dgm:pt modelId="{BBFF6E01-77B9-4C86-8C6B-E6A54C2CDAE1}" type="pres">
      <dgm:prSet presAssocID="{BF3D90C6-18F4-4651-8D25-1905236ADDCC}" presName="connector2" presStyleLbl="sibTrans2D1" presStyleIdx="1" presStyleCnt="3"/>
      <dgm:spPr/>
      <dgm:t>
        <a:bodyPr/>
        <a:lstStyle/>
        <a:p>
          <a:endParaRPr lang="pt-BR"/>
        </a:p>
      </dgm:t>
    </dgm:pt>
    <dgm:pt modelId="{2DB7199D-74F1-4E79-831B-3495C477CCF4}" type="pres">
      <dgm:prSet presAssocID="{1958AE0D-2C44-43E8-87A0-EC149D2A84A8}" presName="connector3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0DD5FD1D-EC3F-4573-875B-027E3103FA93}" type="presOf" srcId="{A0DA6253-C1AA-49C9-96EF-0C9CCCAE438E}" destId="{BE7ED929-DF28-4733-A53C-72D1E402E992}" srcOrd="1" destOrd="0" presId="urn:microsoft.com/office/officeart/2005/8/layout/gear1"/>
    <dgm:cxn modelId="{ABE897E8-E70B-47D7-B8D4-EC36CC302B70}" type="presOf" srcId="{820E3139-C3A6-4E25-BE03-94AA61D0EAB0}" destId="{4C2735FB-1D05-424B-8D3E-FE191A9EF9DE}" srcOrd="2" destOrd="0" presId="urn:microsoft.com/office/officeart/2005/8/layout/gear1"/>
    <dgm:cxn modelId="{151264EA-6B4F-47CB-AA24-F17F067B0165}" type="presOf" srcId="{A0DA6253-C1AA-49C9-96EF-0C9CCCAE438E}" destId="{5C5F1AA7-8AF4-4F59-807A-20C4AE273982}" srcOrd="2" destOrd="0" presId="urn:microsoft.com/office/officeart/2005/8/layout/gear1"/>
    <dgm:cxn modelId="{3ECC738F-E34C-4DC4-89FF-A56FD37A999A}" srcId="{ABD78415-E298-41B7-B4D8-94F2BC9BB6B5}" destId="{820E3139-C3A6-4E25-BE03-94AA61D0EAB0}" srcOrd="1" destOrd="0" parTransId="{AEB7920E-836D-40C0-A3DE-305DA166A21B}" sibTransId="{BF3D90C6-18F4-4651-8D25-1905236ADDCC}"/>
    <dgm:cxn modelId="{F16A16B5-B3D3-478E-A310-3421F54F7D07}" type="presOf" srcId="{1958AE0D-2C44-43E8-87A0-EC149D2A84A8}" destId="{2DB7199D-74F1-4E79-831B-3495C477CCF4}" srcOrd="0" destOrd="0" presId="urn:microsoft.com/office/officeart/2005/8/layout/gear1"/>
    <dgm:cxn modelId="{7E77BA1C-3877-422A-836D-53EC57BF8ECA}" srcId="{ABD78415-E298-41B7-B4D8-94F2BC9BB6B5}" destId="{3DC605FF-5514-4F99-A20C-EA34EA4873F5}" srcOrd="0" destOrd="0" parTransId="{A58AD357-BED5-4C4C-8527-A224D39D0109}" sibTransId="{FD7E0007-584C-4682-A246-037D0781B816}"/>
    <dgm:cxn modelId="{54E34BC2-47BF-495C-8AE0-DD6509CD53D6}" type="presOf" srcId="{A0DA6253-C1AA-49C9-96EF-0C9CCCAE438E}" destId="{8FBD95F8-20CF-4D6E-8873-D5E569FD6D77}" srcOrd="3" destOrd="0" presId="urn:microsoft.com/office/officeart/2005/8/layout/gear1"/>
    <dgm:cxn modelId="{99DEE13B-5D98-48CF-B6F7-430DAF33E0DC}" type="presOf" srcId="{3DC605FF-5514-4F99-A20C-EA34EA4873F5}" destId="{937D9784-EC73-4E0A-934E-B2EB87003187}" srcOrd="0" destOrd="0" presId="urn:microsoft.com/office/officeart/2005/8/layout/gear1"/>
    <dgm:cxn modelId="{F8F922D2-F1B9-45CB-BECF-E0590CC3B280}" type="presOf" srcId="{820E3139-C3A6-4E25-BE03-94AA61D0EAB0}" destId="{A52FCED9-F39D-4FD5-B43A-332FC24F0AA8}" srcOrd="1" destOrd="0" presId="urn:microsoft.com/office/officeart/2005/8/layout/gear1"/>
    <dgm:cxn modelId="{E75FC20F-9D90-4570-B3D7-11F7482FAF38}" type="presOf" srcId="{ABD78415-E298-41B7-B4D8-94F2BC9BB6B5}" destId="{DC4FE2D4-3113-4448-A5F2-CD355CD47F30}" srcOrd="0" destOrd="0" presId="urn:microsoft.com/office/officeart/2005/8/layout/gear1"/>
    <dgm:cxn modelId="{47292521-8C24-4BBF-AF0F-82A2F433FF4D}" type="presOf" srcId="{3DC605FF-5514-4F99-A20C-EA34EA4873F5}" destId="{BFE5316A-731F-4E89-B143-6BD620D5014E}" srcOrd="2" destOrd="0" presId="urn:microsoft.com/office/officeart/2005/8/layout/gear1"/>
    <dgm:cxn modelId="{0F3B904A-E86A-4CB7-928E-07777710EAC5}" type="presOf" srcId="{FD7E0007-584C-4682-A246-037D0781B816}" destId="{2AF0AAA7-C3E7-4196-8994-ED04F63C6539}" srcOrd="0" destOrd="0" presId="urn:microsoft.com/office/officeart/2005/8/layout/gear1"/>
    <dgm:cxn modelId="{06E9C29D-AF74-43E2-AC56-4A8CC3CB0A54}" type="presOf" srcId="{BF3D90C6-18F4-4651-8D25-1905236ADDCC}" destId="{BBFF6E01-77B9-4C86-8C6B-E6A54C2CDAE1}" srcOrd="0" destOrd="0" presId="urn:microsoft.com/office/officeart/2005/8/layout/gear1"/>
    <dgm:cxn modelId="{74DC3554-438B-40F2-81F9-A6174C142F21}" type="presOf" srcId="{820E3139-C3A6-4E25-BE03-94AA61D0EAB0}" destId="{F97DE2D6-9F78-46C6-A756-EDC5720C8A2C}" srcOrd="0" destOrd="0" presId="urn:microsoft.com/office/officeart/2005/8/layout/gear1"/>
    <dgm:cxn modelId="{5CD2FFBC-B616-4C9B-A770-B81F563F99A5}" type="presOf" srcId="{A0DA6253-C1AA-49C9-96EF-0C9CCCAE438E}" destId="{3C79F811-E27D-425B-AE82-6781179952A6}" srcOrd="0" destOrd="0" presId="urn:microsoft.com/office/officeart/2005/8/layout/gear1"/>
    <dgm:cxn modelId="{25C6DB57-738C-4219-82DF-AB1E332ACD05}" type="presOf" srcId="{3DC605FF-5514-4F99-A20C-EA34EA4873F5}" destId="{AB2CBF27-FC81-4125-9434-7B6FD3238A40}" srcOrd="1" destOrd="0" presId="urn:microsoft.com/office/officeart/2005/8/layout/gear1"/>
    <dgm:cxn modelId="{CB2FDC62-470A-41FA-B435-255F5AA79DC2}" srcId="{ABD78415-E298-41B7-B4D8-94F2BC9BB6B5}" destId="{A0DA6253-C1AA-49C9-96EF-0C9CCCAE438E}" srcOrd="2" destOrd="0" parTransId="{574A1BF9-A60D-48A3-93F3-792999DD4666}" sibTransId="{1958AE0D-2C44-43E8-87A0-EC149D2A84A8}"/>
    <dgm:cxn modelId="{61B1E6A6-394B-4093-B99A-6E2F21794AFA}" type="presParOf" srcId="{DC4FE2D4-3113-4448-A5F2-CD355CD47F30}" destId="{937D9784-EC73-4E0A-934E-B2EB87003187}" srcOrd="0" destOrd="0" presId="urn:microsoft.com/office/officeart/2005/8/layout/gear1"/>
    <dgm:cxn modelId="{427A891E-1DF5-44DD-A24A-D8EF18D62620}" type="presParOf" srcId="{DC4FE2D4-3113-4448-A5F2-CD355CD47F30}" destId="{AB2CBF27-FC81-4125-9434-7B6FD3238A40}" srcOrd="1" destOrd="0" presId="urn:microsoft.com/office/officeart/2005/8/layout/gear1"/>
    <dgm:cxn modelId="{53024B13-05B8-4707-AA29-C88D001EE698}" type="presParOf" srcId="{DC4FE2D4-3113-4448-A5F2-CD355CD47F30}" destId="{BFE5316A-731F-4E89-B143-6BD620D5014E}" srcOrd="2" destOrd="0" presId="urn:microsoft.com/office/officeart/2005/8/layout/gear1"/>
    <dgm:cxn modelId="{2A947D56-CFDB-485B-9D36-841E2CD7394B}" type="presParOf" srcId="{DC4FE2D4-3113-4448-A5F2-CD355CD47F30}" destId="{F97DE2D6-9F78-46C6-A756-EDC5720C8A2C}" srcOrd="3" destOrd="0" presId="urn:microsoft.com/office/officeart/2005/8/layout/gear1"/>
    <dgm:cxn modelId="{90E80216-B1A5-482E-81BF-22927F5BD234}" type="presParOf" srcId="{DC4FE2D4-3113-4448-A5F2-CD355CD47F30}" destId="{A52FCED9-F39D-4FD5-B43A-332FC24F0AA8}" srcOrd="4" destOrd="0" presId="urn:microsoft.com/office/officeart/2005/8/layout/gear1"/>
    <dgm:cxn modelId="{239897EC-2E92-4F5B-BF2E-084FF47727B3}" type="presParOf" srcId="{DC4FE2D4-3113-4448-A5F2-CD355CD47F30}" destId="{4C2735FB-1D05-424B-8D3E-FE191A9EF9DE}" srcOrd="5" destOrd="0" presId="urn:microsoft.com/office/officeart/2005/8/layout/gear1"/>
    <dgm:cxn modelId="{4353A718-EEEA-416C-9B0B-BFC893CE58E8}" type="presParOf" srcId="{DC4FE2D4-3113-4448-A5F2-CD355CD47F30}" destId="{3C79F811-E27D-425B-AE82-6781179952A6}" srcOrd="6" destOrd="0" presId="urn:microsoft.com/office/officeart/2005/8/layout/gear1"/>
    <dgm:cxn modelId="{1D2EC1EC-5DEC-4302-9E7B-5353156D326B}" type="presParOf" srcId="{DC4FE2D4-3113-4448-A5F2-CD355CD47F30}" destId="{BE7ED929-DF28-4733-A53C-72D1E402E992}" srcOrd="7" destOrd="0" presId="urn:microsoft.com/office/officeart/2005/8/layout/gear1"/>
    <dgm:cxn modelId="{13D56929-E763-453C-9CA2-34F8226CCAFD}" type="presParOf" srcId="{DC4FE2D4-3113-4448-A5F2-CD355CD47F30}" destId="{5C5F1AA7-8AF4-4F59-807A-20C4AE273982}" srcOrd="8" destOrd="0" presId="urn:microsoft.com/office/officeart/2005/8/layout/gear1"/>
    <dgm:cxn modelId="{D82EA7C3-4DC0-47A0-8DF5-11369660A6DD}" type="presParOf" srcId="{DC4FE2D4-3113-4448-A5F2-CD355CD47F30}" destId="{8FBD95F8-20CF-4D6E-8873-D5E569FD6D77}" srcOrd="9" destOrd="0" presId="urn:microsoft.com/office/officeart/2005/8/layout/gear1"/>
    <dgm:cxn modelId="{6254E07B-8319-4700-85D0-C4D244EE5998}" type="presParOf" srcId="{DC4FE2D4-3113-4448-A5F2-CD355CD47F30}" destId="{2AF0AAA7-C3E7-4196-8994-ED04F63C6539}" srcOrd="10" destOrd="0" presId="urn:microsoft.com/office/officeart/2005/8/layout/gear1"/>
    <dgm:cxn modelId="{FD14B962-EB93-4631-A0AB-A403A4C3B2CD}" type="presParOf" srcId="{DC4FE2D4-3113-4448-A5F2-CD355CD47F30}" destId="{BBFF6E01-77B9-4C86-8C6B-E6A54C2CDAE1}" srcOrd="11" destOrd="0" presId="urn:microsoft.com/office/officeart/2005/8/layout/gear1"/>
    <dgm:cxn modelId="{246533E5-3324-4560-83C3-EF7C164B9D7E}" type="presParOf" srcId="{DC4FE2D4-3113-4448-A5F2-CD355CD47F30}" destId="{2DB7199D-74F1-4E79-831B-3495C477CCF4}" srcOrd="12" destOrd="0" presId="urn:microsoft.com/office/officeart/2005/8/layout/gear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1A426-249A-4D44-85F3-DBC1B4165D31}" type="datetimeFigureOut">
              <a:rPr lang="pt-BR" smtClean="0"/>
              <a:pPr/>
              <a:t>12/09/2011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EC842-8B14-41E7-B770-7ACF2F7F1C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C6E0-589F-43BF-A8BD-378837850F10}" type="slidenum">
              <a:rPr lang="en-US"/>
              <a:pPr/>
              <a:t>12</a:t>
            </a:fld>
            <a:endParaRPr lang="en-US"/>
          </a:p>
        </p:txBody>
      </p:sp>
      <p:sp>
        <p:nvSpPr>
          <p:cNvPr id="849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C01F7AB-B0B4-434A-8BBA-E1487D834E61}" type="slidenum">
              <a:rPr lang="pt-BR" sz="1200">
                <a:latin typeface="Times New Roman" pitchFamily="18" charset="0"/>
              </a:rPr>
              <a:pPr algn="r"/>
              <a:t>12</a:t>
            </a:fld>
            <a:endParaRPr lang="pt-BR" sz="1200">
              <a:latin typeface="Times New Roman" pitchFamily="18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4E6DF-02BF-41CD-A3BD-EAAEB63E43D2}" type="slidenum">
              <a:rPr lang="pt-BR"/>
              <a:pPr/>
              <a:t>38</a:t>
            </a:fld>
            <a:endParaRPr lang="pt-BR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No caso específico do transplante de órgãos e tecidos,concluímos que a pergunta que nos cabe deve ser reformulada, uma vez não trabalhamos com indivíduos vivos. Assim, só há uma justificativa para se manter as funções cárdio-respiratória, que deve ser a possibilidade da doação de órgãos. Do contrário, qualquer impedimento por parte da família ou das condiçòes clínicas, os familiares devem ser informados da intenção em se realizar o desligamento dos aparelhos.</a:t>
            </a:r>
          </a:p>
          <a:p>
            <a:pPr eaLnBrk="1" hangingPunct="1"/>
            <a:r>
              <a:rPr lang="en-US" smtClean="0"/>
              <a:t>No caso da pergunta original, as diversas situações clínicas do paciente terminal definem a melhor conduta, desde que esteja assessorada por uma comissão de ética do Hospital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B7F77-ADE6-4A04-BAB9-A21912253F66}" type="slidenum">
              <a:rPr lang="pt-BR"/>
              <a:pPr/>
              <a:t>40</a:t>
            </a:fld>
            <a:endParaRPr lang="pt-BR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Princípio de justiça tem sido quebrado no Brasil. Há injustiça social. Não há distribuição equitativa dos leitos para a população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1E0097-F821-4BE0-822F-2D59BFA110C8}" type="slidenum">
              <a:rPr lang="en-US"/>
              <a:pPr/>
              <a:t>13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C185A4-A388-4013-86DA-B093573842AC}" type="slidenum">
              <a:rPr lang="en-US"/>
              <a:pPr/>
              <a:t>14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DF9B1-3B18-4E45-93BA-54932E33899A}" type="slidenum">
              <a:rPr lang="en-US"/>
              <a:pPr/>
              <a:t>26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612F0-475B-4AB3-9799-6F6635488373}" type="slidenum">
              <a:rPr lang="pt-BR"/>
              <a:pPr/>
              <a:t>28</a:t>
            </a:fld>
            <a:endParaRPr lang="pt-BR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Os órgãos e tecidos para transplantes são provenientes de animais e humanos, nesse caso, podendo ser a partir de cadáver ou pessoas vivas com órgãos duplos ou fígado. Inicialmente, iremos falar sobre o transplante a partir de cádáver.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7A2F4-0350-4F9D-B4A9-929FB70F69E4}" type="slidenum">
              <a:rPr lang="pt-BR"/>
              <a:pPr/>
              <a:t>30</a:t>
            </a:fld>
            <a:endParaRPr lang="pt-BR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Lei Covas (1999): paciente pode recusar o prologamento do suporte artificial na UTI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0F4939-187E-4E0C-809B-50C2654BFBE7}" type="slidenum">
              <a:rPr lang="pt-BR"/>
              <a:pPr/>
              <a:t>34</a:t>
            </a:fld>
            <a:endParaRPr lang="pt-BR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Como fazer o diagnóstico de ME ? É bastante seguro.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C772A-8968-4199-AEC8-C5E6934A0F10}" type="slidenum">
              <a:rPr lang="pt-BR"/>
              <a:pPr/>
              <a:t>35</a:t>
            </a:fld>
            <a:endParaRPr lang="pt-BR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7094BF-0CD7-4289-869B-56DC110E068C}" type="slidenum">
              <a:rPr lang="pt-BR"/>
              <a:pPr/>
              <a:t>36</a:t>
            </a:fld>
            <a:endParaRPr lang="pt-BR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4BE76F8-C952-4045-9815-1FF684B84EA0}" type="datetimeFigureOut">
              <a:rPr lang="pt-BR" smtClean="0"/>
              <a:pPr/>
              <a:t>12/09/2011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993E6FB-059E-47FE-A0EA-C7F36A5200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76F8-C952-4045-9815-1FF684B84EA0}" type="datetimeFigureOut">
              <a:rPr lang="pt-BR" smtClean="0"/>
              <a:pPr/>
              <a:t>12/09/2011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E6FB-059E-47FE-A0EA-C7F36A5200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76F8-C952-4045-9815-1FF684B84EA0}" type="datetimeFigureOut">
              <a:rPr lang="pt-BR" smtClean="0"/>
              <a:pPr/>
              <a:t>12/09/2011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E6FB-059E-47FE-A0EA-C7F36A5200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76F8-C952-4045-9815-1FF684B84EA0}" type="datetimeFigureOut">
              <a:rPr lang="pt-BR" smtClean="0"/>
              <a:pPr/>
              <a:t>12/09/2011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E6FB-059E-47FE-A0EA-C7F36A5200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4BE76F8-C952-4045-9815-1FF684B84EA0}" type="datetimeFigureOut">
              <a:rPr lang="pt-BR" smtClean="0"/>
              <a:pPr/>
              <a:t>12/09/2011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993E6FB-059E-47FE-A0EA-C7F36A5200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76F8-C952-4045-9815-1FF684B84EA0}" type="datetimeFigureOut">
              <a:rPr lang="pt-BR" smtClean="0"/>
              <a:pPr/>
              <a:t>12/09/2011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E6FB-059E-47FE-A0EA-C7F36A5200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76F8-C952-4045-9815-1FF684B84EA0}" type="datetimeFigureOut">
              <a:rPr lang="pt-BR" smtClean="0"/>
              <a:pPr/>
              <a:t>12/09/2011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E6FB-059E-47FE-A0EA-C7F36A5200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76F8-C952-4045-9815-1FF684B84EA0}" type="datetimeFigureOut">
              <a:rPr lang="pt-BR" smtClean="0"/>
              <a:pPr/>
              <a:t>12/09/2011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E6FB-059E-47FE-A0EA-C7F36A5200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76F8-C952-4045-9815-1FF684B84EA0}" type="datetimeFigureOut">
              <a:rPr lang="pt-BR" smtClean="0"/>
              <a:pPr/>
              <a:t>12/09/2011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E6FB-059E-47FE-A0EA-C7F36A5200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76F8-C952-4045-9815-1FF684B84EA0}" type="datetimeFigureOut">
              <a:rPr lang="pt-BR" smtClean="0"/>
              <a:pPr/>
              <a:t>12/09/2011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E6FB-059E-47FE-A0EA-C7F36A5200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76F8-C952-4045-9815-1FF684B84EA0}" type="datetimeFigureOut">
              <a:rPr lang="pt-BR" smtClean="0"/>
              <a:pPr/>
              <a:t>12/09/2011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E6FB-059E-47FE-A0EA-C7F36A5200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1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BE76F8-C952-4045-9815-1FF684B84EA0}" type="datetimeFigureOut">
              <a:rPr lang="pt-BR" smtClean="0"/>
              <a:pPr/>
              <a:t>12/09/2011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993E6FB-059E-47FE-A0EA-C7F36A5200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jgoldim.GPPGNOTE/Meus%20documentos/apresenta&#231;&#245;es/lei9434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ransplantes.pe.gov.br/download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85750" y="1285860"/>
            <a:ext cx="8572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Central de Transplantes 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71472" y="3286124"/>
            <a:ext cx="8286808" cy="25717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Jackeline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Maria Tavares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Diniz</a:t>
            </a:r>
            <a:endParaRPr lang="en-US" sz="1600" dirty="0">
              <a:solidFill>
                <a:schemeClr val="accent2">
                  <a:lumMod val="50000"/>
                </a:schemeClr>
              </a:solidFill>
              <a:sym typeface="Wingdings 2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ENFERMEIRA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Graduação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pela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UFPE – 2001.2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Residencia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em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Saúde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da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Criança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e do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Adolescente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– HC/PE – 2004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Professora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Substituta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da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Disciplina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de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Urgencias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Pediatriacas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– UFPE – 2004 a 2006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Enfermeira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da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UTI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pediatrica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do Hospital Santa Joana – 2002 a 2007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Curso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de AIDP – IMIP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Docente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UNIVERSO – Campus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Recife – Entre 2005 e 2011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Docente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Convida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das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Pós-Graduações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– ESPAÇO ENFERMAGEM, CENPEX NATAL \ MOSSORÓ, SÃO CAMILO - CRATO</a:t>
            </a:r>
            <a:endParaRPr lang="en-US" sz="1400" dirty="0">
              <a:solidFill>
                <a:schemeClr val="accent2">
                  <a:lumMod val="50000"/>
                </a:schemeClr>
              </a:solidFill>
              <a:sym typeface="Wingdings 2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Enfermeira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da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Educacao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continuada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da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Central de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Transplantes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sym typeface="Wingdings 2"/>
              </a:rPr>
              <a:t> de 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sym typeface="Wingdings 2"/>
              </a:rPr>
              <a:t>Pernambuco</a:t>
            </a:r>
            <a:endParaRPr lang="en-US" sz="1400" dirty="0">
              <a:solidFill>
                <a:schemeClr val="accent2">
                  <a:lumMod val="50000"/>
                </a:schemeClr>
              </a:solidFill>
              <a:sym typeface="Wingdings 2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sz="1400" dirty="0">
              <a:solidFill>
                <a:schemeClr val="accent2">
                  <a:lumMod val="50000"/>
                </a:schemeClr>
              </a:solidFill>
              <a:sym typeface="Wingdings 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381000" y="1428736"/>
            <a:ext cx="59055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pt-BR" sz="2800" i="1" dirty="0">
                <a:solidFill>
                  <a:schemeClr val="bg1"/>
                </a:solidFill>
                <a:latin typeface="Book Antiqua" pitchFamily="18" charset="0"/>
              </a:rPr>
              <a:t>	</a:t>
            </a:r>
            <a:r>
              <a:rPr kumimoji="1" lang="pt-BR" sz="2800" i="1" dirty="0">
                <a:solidFill>
                  <a:schemeClr val="bg1"/>
                </a:solidFill>
                <a:latin typeface="Arial Narrow" pitchFamily="34" charset="0"/>
              </a:rPr>
              <a:t>Eu proponho o termo </a:t>
            </a:r>
            <a:r>
              <a:rPr kumimoji="1" lang="pt-BR" sz="2800" b="1" i="1" dirty="0">
                <a:solidFill>
                  <a:schemeClr val="bg1"/>
                </a:solidFill>
                <a:latin typeface="Arial Narrow" pitchFamily="34" charset="0"/>
              </a:rPr>
              <a:t>Bioética</a:t>
            </a:r>
            <a:r>
              <a:rPr kumimoji="1" lang="pt-BR" sz="2800" i="1" dirty="0">
                <a:solidFill>
                  <a:schemeClr val="bg1"/>
                </a:solidFill>
                <a:latin typeface="Arial Narrow" pitchFamily="34" charset="0"/>
              </a:rPr>
              <a:t> como forma de enfatizar os dois componentes mais importantes para se atingir uma nova sabedoria:</a:t>
            </a:r>
          </a:p>
          <a:p>
            <a:endParaRPr lang="pt-BR" sz="2800" b="1" i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-90488" y="-8189913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90488" y="-8189913"/>
            <a:ext cx="9326563" cy="23237826"/>
            <a:chOff x="0" y="14638"/>
            <a:chExt cx="5875" cy="14638"/>
          </a:xfrm>
        </p:grpSpPr>
        <p:sp>
          <p:nvSpPr>
            <p:cNvPr id="3100" name="Rectangle 5"/>
            <p:cNvSpPr>
              <a:spLocks noChangeArrowheads="1"/>
            </p:cNvSpPr>
            <p:nvPr/>
          </p:nvSpPr>
          <p:spPr bwMode="auto">
            <a:xfrm>
              <a:off x="0" y="14638"/>
              <a:ext cx="5875" cy="1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pt-BR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14638"/>
              <a:ext cx="4500" cy="14033"/>
              <a:chOff x="0" y="28671"/>
              <a:chExt cx="4500" cy="14033"/>
            </a:xfrm>
          </p:grpSpPr>
          <p:sp>
            <p:nvSpPr>
              <p:cNvPr id="3102" name="Rectangle 7"/>
              <p:cNvSpPr>
                <a:spLocks noChangeArrowheads="1"/>
              </p:cNvSpPr>
              <p:nvPr/>
            </p:nvSpPr>
            <p:spPr bwMode="auto">
              <a:xfrm>
                <a:off x="0" y="28671"/>
                <a:ext cx="4500" cy="14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103" name="Rectangle 8"/>
              <p:cNvSpPr>
                <a:spLocks noChangeArrowheads="1"/>
              </p:cNvSpPr>
              <p:nvPr/>
            </p:nvSpPr>
            <p:spPr bwMode="auto">
              <a:xfrm>
                <a:off x="0" y="28671"/>
                <a:ext cx="1982" cy="2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/>
                  <a:t>  </a:t>
                </a:r>
                <a:r>
                  <a:rPr lang="pt-BR" sz="21300"/>
                  <a:t> </a:t>
                </a:r>
                <a:r>
                  <a:rPr lang="pt-BR"/>
                  <a:t>                            </a:t>
                </a:r>
              </a:p>
            </p:txBody>
          </p:sp>
        </p:grpSp>
      </p:grpSp>
      <p:pic>
        <p:nvPicPr>
          <p:cNvPr id="3078" name="Picture 9" descr="http://www.harvardsquarelibrary.org/unitarians/images/potter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88" y="-8143875"/>
            <a:ext cx="2263775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-90488" y="-8189913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-90488" y="-8189913"/>
            <a:ext cx="9326563" cy="23237826"/>
            <a:chOff x="0" y="14638"/>
            <a:chExt cx="5875" cy="14638"/>
          </a:xfrm>
        </p:grpSpPr>
        <p:sp>
          <p:nvSpPr>
            <p:cNvPr id="3096" name="Rectangle 12"/>
            <p:cNvSpPr>
              <a:spLocks noChangeArrowheads="1"/>
            </p:cNvSpPr>
            <p:nvPr/>
          </p:nvSpPr>
          <p:spPr bwMode="auto">
            <a:xfrm>
              <a:off x="0" y="14638"/>
              <a:ext cx="5875" cy="1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pt-BR"/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0" y="14638"/>
              <a:ext cx="4500" cy="14033"/>
              <a:chOff x="0" y="28671"/>
              <a:chExt cx="4500" cy="14033"/>
            </a:xfrm>
          </p:grpSpPr>
          <p:sp>
            <p:nvSpPr>
              <p:cNvPr id="3098" name="Rectangle 14"/>
              <p:cNvSpPr>
                <a:spLocks noChangeArrowheads="1"/>
              </p:cNvSpPr>
              <p:nvPr/>
            </p:nvSpPr>
            <p:spPr bwMode="auto">
              <a:xfrm>
                <a:off x="0" y="28671"/>
                <a:ext cx="4500" cy="14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099" name="Rectangle 15"/>
              <p:cNvSpPr>
                <a:spLocks noChangeArrowheads="1"/>
              </p:cNvSpPr>
              <p:nvPr/>
            </p:nvSpPr>
            <p:spPr bwMode="auto">
              <a:xfrm>
                <a:off x="0" y="28671"/>
                <a:ext cx="1982" cy="2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/>
                  <a:t>  </a:t>
                </a:r>
                <a:r>
                  <a:rPr lang="pt-BR" sz="21300"/>
                  <a:t> </a:t>
                </a:r>
                <a:r>
                  <a:rPr lang="pt-BR"/>
                  <a:t>                            </a:t>
                </a:r>
              </a:p>
            </p:txBody>
          </p:sp>
        </p:grpSp>
      </p:grpSp>
      <p:pic>
        <p:nvPicPr>
          <p:cNvPr id="3081" name="Picture 16" descr="http://www.harvardsquarelibrary.org/unitarians/images/potter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88" y="-8143875"/>
            <a:ext cx="2263775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Rectangle 17"/>
          <p:cNvSpPr>
            <a:spLocks noChangeArrowheads="1"/>
          </p:cNvSpPr>
          <p:nvPr/>
        </p:nvSpPr>
        <p:spPr bwMode="auto">
          <a:xfrm>
            <a:off x="-90488" y="-8189913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-90488" y="-8189913"/>
            <a:ext cx="9326563" cy="23237826"/>
            <a:chOff x="0" y="14638"/>
            <a:chExt cx="5875" cy="14638"/>
          </a:xfrm>
        </p:grpSpPr>
        <p:sp>
          <p:nvSpPr>
            <p:cNvPr id="3092" name="Rectangle 19"/>
            <p:cNvSpPr>
              <a:spLocks noChangeArrowheads="1"/>
            </p:cNvSpPr>
            <p:nvPr/>
          </p:nvSpPr>
          <p:spPr bwMode="auto">
            <a:xfrm>
              <a:off x="0" y="14638"/>
              <a:ext cx="5875" cy="1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pt-BR"/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0" y="14638"/>
              <a:ext cx="4500" cy="14033"/>
              <a:chOff x="0" y="28671"/>
              <a:chExt cx="4500" cy="14033"/>
            </a:xfrm>
          </p:grpSpPr>
          <p:sp>
            <p:nvSpPr>
              <p:cNvPr id="3094" name="Rectangle 21"/>
              <p:cNvSpPr>
                <a:spLocks noChangeArrowheads="1"/>
              </p:cNvSpPr>
              <p:nvPr/>
            </p:nvSpPr>
            <p:spPr bwMode="auto">
              <a:xfrm>
                <a:off x="0" y="28671"/>
                <a:ext cx="4500" cy="14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095" name="Rectangle 22"/>
              <p:cNvSpPr>
                <a:spLocks noChangeArrowheads="1"/>
              </p:cNvSpPr>
              <p:nvPr/>
            </p:nvSpPr>
            <p:spPr bwMode="auto">
              <a:xfrm>
                <a:off x="0" y="28671"/>
                <a:ext cx="1982" cy="21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/>
                  <a:t>  </a:t>
                </a:r>
                <a:r>
                  <a:rPr lang="pt-BR" sz="21300"/>
                  <a:t> </a:t>
                </a:r>
                <a:r>
                  <a:rPr lang="pt-BR"/>
                  <a:t>                            </a:t>
                </a:r>
              </a:p>
            </p:txBody>
          </p:sp>
        </p:grpSp>
      </p:grpSp>
      <p:pic>
        <p:nvPicPr>
          <p:cNvPr id="3084" name="Picture 23" descr="http://www.harvardsquarelibrary.org/unitarians/images/potter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88" y="-8143875"/>
            <a:ext cx="2263775" cy="33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68" name="Rectangle 24"/>
          <p:cNvSpPr>
            <a:spLocks noChangeArrowheads="1"/>
          </p:cNvSpPr>
          <p:nvPr/>
        </p:nvSpPr>
        <p:spPr bwMode="auto">
          <a:xfrm>
            <a:off x="2209800" y="3962400"/>
            <a:ext cx="32099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pt-BR" sz="2500" b="1" i="1">
                <a:solidFill>
                  <a:srgbClr val="2E40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e os valores humanos</a:t>
            </a:r>
          </a:p>
        </p:txBody>
      </p:sp>
      <p:sp>
        <p:nvSpPr>
          <p:cNvPr id="108569" name="Rectangle 25"/>
          <p:cNvSpPr>
            <a:spLocks noChangeArrowheads="1"/>
          </p:cNvSpPr>
          <p:nvPr/>
        </p:nvSpPr>
        <p:spPr bwMode="auto">
          <a:xfrm>
            <a:off x="1066800" y="3429000"/>
            <a:ext cx="37782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pt-BR" sz="2500" b="1" i="1">
                <a:solidFill>
                  <a:srgbClr val="2E40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o conhecimento biológico</a:t>
            </a:r>
          </a:p>
        </p:txBody>
      </p:sp>
      <p:graphicFrame>
        <p:nvGraphicFramePr>
          <p:cNvPr id="108570" name="Object 26"/>
          <p:cNvGraphicFramePr>
            <a:graphicFrameLocks noChangeAspect="1"/>
          </p:cNvGraphicFramePr>
          <p:nvPr/>
        </p:nvGraphicFramePr>
        <p:xfrm>
          <a:off x="6172200" y="2971800"/>
          <a:ext cx="1765300" cy="1828800"/>
        </p:xfrm>
        <a:graphic>
          <a:graphicData uri="http://schemas.openxmlformats.org/presentationml/2006/ole">
            <p:oleObj spid="_x0000_s43010" name="Imagem de bitmap" r:id="rId4" imgW="2038095" imgH="2781688" progId="PBrush">
              <p:embed/>
            </p:oleObj>
          </a:graphicData>
        </a:graphic>
      </p:graphicFrame>
      <p:sp>
        <p:nvSpPr>
          <p:cNvPr id="108571" name="WordArt 27"/>
          <p:cNvSpPr>
            <a:spLocks noChangeArrowheads="1" noChangeShapeType="1" noTextEdit="1"/>
          </p:cNvSpPr>
          <p:nvPr/>
        </p:nvSpPr>
        <p:spPr bwMode="auto">
          <a:xfrm>
            <a:off x="1066800" y="1676400"/>
            <a:ext cx="228600" cy="15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Monotype Corsiva"/>
              </a:rPr>
              <a:t>"</a:t>
            </a:r>
          </a:p>
        </p:txBody>
      </p:sp>
      <p:sp>
        <p:nvSpPr>
          <p:cNvPr id="108572" name="WordArt 28"/>
          <p:cNvSpPr>
            <a:spLocks noChangeArrowheads="1" noChangeShapeType="1" noTextEdit="1"/>
          </p:cNvSpPr>
          <p:nvPr/>
        </p:nvSpPr>
        <p:spPr bwMode="auto">
          <a:xfrm>
            <a:off x="5257800" y="4572000"/>
            <a:ext cx="228600" cy="15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Monotype Corsiva"/>
              </a:rPr>
              <a:t>"</a:t>
            </a:r>
          </a:p>
        </p:txBody>
      </p:sp>
      <p:sp>
        <p:nvSpPr>
          <p:cNvPr id="108573" name="Rectangle 29"/>
          <p:cNvSpPr>
            <a:spLocks noChangeArrowheads="1"/>
          </p:cNvSpPr>
          <p:nvPr/>
        </p:nvSpPr>
        <p:spPr bwMode="auto">
          <a:xfrm>
            <a:off x="1600200" y="4876800"/>
            <a:ext cx="3398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pt-BR" sz="1400" i="1">
                <a:solidFill>
                  <a:srgbClr val="2E407A"/>
                </a:solidFill>
                <a:latin typeface="Book Antiqua" pitchFamily="18" charset="0"/>
              </a:rPr>
              <a:t>Livro: Bioethics: Bridge to the Future - 1971 </a:t>
            </a:r>
          </a:p>
        </p:txBody>
      </p:sp>
      <p:sp>
        <p:nvSpPr>
          <p:cNvPr id="108574" name="Rectangle 30"/>
          <p:cNvSpPr>
            <a:spLocks noChangeArrowheads="1"/>
          </p:cNvSpPr>
          <p:nvPr/>
        </p:nvSpPr>
        <p:spPr bwMode="auto">
          <a:xfrm>
            <a:off x="7086600" y="5181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200">
                <a:solidFill>
                  <a:srgbClr val="2E407A"/>
                </a:solidFill>
                <a:latin typeface="Arial Narrow" pitchFamily="34" charset="0"/>
              </a:rPr>
              <a:t>Hilldale Professor Emeritus of Oncology</a:t>
            </a:r>
          </a:p>
        </p:txBody>
      </p:sp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6858000" y="4876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pt-BR" sz="1500" b="1" i="1">
                <a:solidFill>
                  <a:srgbClr val="2E407A"/>
                </a:solidFill>
                <a:latin typeface="Arial Narrow" pitchFamily="34" charset="0"/>
              </a:rPr>
              <a:t>Van Rensselaer Potter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3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8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3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8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3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8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568" grpId="0" autoUpdateAnimBg="0"/>
      <p:bldP spid="108569" grpId="0" autoUpdateAnimBg="0"/>
      <p:bldP spid="108571" grpId="0" animBg="1"/>
      <p:bldP spid="108572" grpId="0" animBg="1"/>
      <p:bldP spid="108573" grpId="0" autoUpdateAnimBg="0"/>
      <p:bldP spid="108574" grpId="0" autoUpdateAnimBg="0"/>
      <p:bldP spid="10857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403350" y="1397000"/>
            <a:ext cx="7345363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4800" b="1" dirty="0">
                <a:solidFill>
                  <a:schemeClr val="bg1"/>
                </a:solidFill>
              </a:rPr>
              <a:t>Bioética</a:t>
            </a:r>
            <a:r>
              <a:rPr lang="pt-BR" sz="3600" b="1" dirty="0">
                <a:solidFill>
                  <a:schemeClr val="bg1"/>
                </a:solidFill>
              </a:rPr>
              <a:t> 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é uma reflexão 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complexa, </a:t>
            </a:r>
          </a:p>
          <a:p>
            <a:pPr>
              <a:defRPr/>
            </a:pPr>
            <a:r>
              <a:rPr lang="pt-BR" sz="3600" b="1" dirty="0">
                <a:solidFill>
                  <a:schemeClr val="bg1"/>
                </a:solidFill>
              </a:rPr>
              <a:t>compartilhada e 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interdisciplinar 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sobre a adequação das ações que envolvem a 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vida</a:t>
            </a:r>
            <a:r>
              <a:rPr lang="pt-BR" sz="3600" b="1" dirty="0">
                <a:solidFill>
                  <a:schemeClr val="bg1"/>
                </a:solidFill>
              </a:rPr>
              <a:t> e o 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viver</a:t>
            </a:r>
            <a:r>
              <a:rPr lang="pt-BR" sz="36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69013" y="5907088"/>
            <a:ext cx="27511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pt-BR" sz="2000" b="1">
                <a:solidFill>
                  <a:srgbClr val="FFFFCC"/>
                </a:solidFill>
              </a:rPr>
              <a:t>José Roberto Goldim</a:t>
            </a:r>
          </a:p>
          <a:p>
            <a:pPr algn="r" eaLnBrk="0" hangingPunct="0"/>
            <a:r>
              <a:rPr lang="pt-BR" sz="1200" b="1">
                <a:solidFill>
                  <a:srgbClr val="FFFFCC"/>
                </a:solidFill>
              </a:rPr>
              <a:t>Bioética: origens e complexidade.</a:t>
            </a:r>
          </a:p>
          <a:p>
            <a:pPr algn="r" eaLnBrk="0" hangingPunct="0"/>
            <a:r>
              <a:rPr lang="pt-BR" sz="1200" b="1">
                <a:solidFill>
                  <a:srgbClr val="FFFFCC"/>
                </a:solidFill>
              </a:rPr>
              <a:t>Revista HCPA 2006;26(2):86-92.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1775" y="6307138"/>
            <a:ext cx="1370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©Goldim/2008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406650" y="523875"/>
            <a:ext cx="9969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2400" b="1">
                <a:solidFill>
                  <a:srgbClr val="FFFF66"/>
                </a:solidFill>
              </a:rPr>
              <a:t>Moral</a:t>
            </a:r>
            <a:endParaRPr lang="pt-BR" sz="2400">
              <a:solidFill>
                <a:srgbClr val="FFFF66"/>
              </a:solidFill>
              <a:latin typeface="Tahoma" pitchFamily="34" charset="0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312863" y="5132388"/>
            <a:ext cx="1098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2400" b="1">
                <a:solidFill>
                  <a:srgbClr val="FFFFCC"/>
                </a:solidFill>
              </a:rPr>
              <a:t>Saúde</a:t>
            </a:r>
            <a:endParaRPr lang="pt-BR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134225" y="1412875"/>
            <a:ext cx="12668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2400" b="1">
                <a:solidFill>
                  <a:srgbClr val="FFFFCC"/>
                </a:solidFill>
              </a:rPr>
              <a:t>Política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399338" y="3357563"/>
            <a:ext cx="1268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400" b="1">
                <a:solidFill>
                  <a:srgbClr val="FFFFCC"/>
                </a:solidFill>
              </a:rPr>
              <a:t>Ciência</a:t>
            </a:r>
            <a:endParaRPr lang="en-US" sz="2400" b="1">
              <a:solidFill>
                <a:srgbClr val="FFFFCC"/>
              </a:solidFill>
            </a:endParaRP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2195513" y="3573463"/>
            <a:ext cx="647700" cy="0"/>
          </a:xfrm>
          <a:prstGeom prst="line">
            <a:avLst/>
          </a:prstGeom>
          <a:noFill/>
          <a:ln w="57150">
            <a:solidFill>
              <a:srgbClr val="FFFF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 flipH="1" flipV="1">
            <a:off x="6372225" y="3573463"/>
            <a:ext cx="722313" cy="6350"/>
          </a:xfrm>
          <a:prstGeom prst="line">
            <a:avLst/>
          </a:prstGeom>
          <a:noFill/>
          <a:ln w="57150">
            <a:solidFill>
              <a:srgbClr val="FFFF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V="1">
            <a:off x="2339975" y="4149725"/>
            <a:ext cx="719138" cy="287338"/>
          </a:xfrm>
          <a:prstGeom prst="line">
            <a:avLst/>
          </a:prstGeom>
          <a:noFill/>
          <a:ln w="57150">
            <a:solidFill>
              <a:srgbClr val="FFFF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V="1">
            <a:off x="2627313" y="4724400"/>
            <a:ext cx="576262" cy="433388"/>
          </a:xfrm>
          <a:prstGeom prst="line">
            <a:avLst/>
          </a:prstGeom>
          <a:noFill/>
          <a:ln w="57150">
            <a:solidFill>
              <a:srgbClr val="FFFF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3717925" y="260350"/>
            <a:ext cx="17081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2400" b="1">
                <a:solidFill>
                  <a:srgbClr val="FFFFCC"/>
                </a:solidFill>
              </a:rPr>
              <a:t>Sociedade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7324725" y="2349500"/>
            <a:ext cx="16398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2400" b="1">
                <a:solidFill>
                  <a:srgbClr val="FFFFCC"/>
                </a:solidFill>
              </a:rPr>
              <a:t>Economia</a:t>
            </a: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H="1">
            <a:off x="5651500" y="1341438"/>
            <a:ext cx="431800" cy="647700"/>
          </a:xfrm>
          <a:prstGeom prst="line">
            <a:avLst/>
          </a:prstGeom>
          <a:noFill/>
          <a:ln w="57150">
            <a:solidFill>
              <a:srgbClr val="FFFF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 flipV="1">
            <a:off x="6227763" y="4221163"/>
            <a:ext cx="576262" cy="288925"/>
          </a:xfrm>
          <a:prstGeom prst="line">
            <a:avLst/>
          </a:prstGeom>
          <a:noFill/>
          <a:ln w="57150">
            <a:solidFill>
              <a:srgbClr val="FFFF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795463" y="5661025"/>
            <a:ext cx="17065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2400" b="1">
                <a:solidFill>
                  <a:srgbClr val="FFFFCC"/>
                </a:solidFill>
              </a:rPr>
              <a:t>Psicologia</a:t>
            </a: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H="1" flipV="1">
            <a:off x="5940425" y="4797425"/>
            <a:ext cx="576263" cy="360363"/>
          </a:xfrm>
          <a:prstGeom prst="line">
            <a:avLst/>
          </a:prstGeom>
          <a:noFill/>
          <a:ln w="57150">
            <a:solidFill>
              <a:srgbClr val="FFFF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39775" y="4411663"/>
            <a:ext cx="13843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2400" b="1">
                <a:solidFill>
                  <a:srgbClr val="FFFFCC"/>
                </a:solidFill>
              </a:rPr>
              <a:t>Biologia</a:t>
            </a:r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V="1">
            <a:off x="3348038" y="5084763"/>
            <a:ext cx="360362" cy="576262"/>
          </a:xfrm>
          <a:prstGeom prst="line">
            <a:avLst/>
          </a:prstGeom>
          <a:noFill/>
          <a:ln w="57150">
            <a:solidFill>
              <a:srgbClr val="FFFF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323850" y="1414463"/>
            <a:ext cx="236696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2400" b="1">
                <a:solidFill>
                  <a:srgbClr val="FFFFCC"/>
                </a:solidFill>
              </a:rPr>
              <a:t>Espiritualidade</a:t>
            </a:r>
            <a:endParaRPr lang="pt-BR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2555875" y="1844675"/>
            <a:ext cx="503238" cy="360363"/>
          </a:xfrm>
          <a:prstGeom prst="line">
            <a:avLst/>
          </a:prstGeom>
          <a:noFill/>
          <a:ln w="57150">
            <a:solidFill>
              <a:srgbClr val="FFFF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5932488" y="549275"/>
            <a:ext cx="11493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2400" b="1">
                <a:solidFill>
                  <a:srgbClr val="FFFF99"/>
                </a:solidFill>
              </a:rPr>
              <a:t>Direito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6227763" y="1844675"/>
            <a:ext cx="576262" cy="504825"/>
          </a:xfrm>
          <a:prstGeom prst="line">
            <a:avLst/>
          </a:prstGeom>
          <a:noFill/>
          <a:ln w="57150">
            <a:solidFill>
              <a:srgbClr val="FFFF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6630988" y="4987925"/>
            <a:ext cx="17081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2400" b="1">
                <a:solidFill>
                  <a:srgbClr val="FFFFCC"/>
                </a:solidFill>
              </a:rPr>
              <a:t> Educação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H="1">
            <a:off x="6443663" y="2708275"/>
            <a:ext cx="615950" cy="215900"/>
          </a:xfrm>
          <a:prstGeom prst="line">
            <a:avLst/>
          </a:prstGeom>
          <a:noFill/>
          <a:ln w="57150">
            <a:solidFill>
              <a:srgbClr val="FFFF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6892925" y="4005263"/>
            <a:ext cx="1927225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2400" b="1">
                <a:solidFill>
                  <a:srgbClr val="FFFFCC"/>
                </a:solidFill>
              </a:rPr>
              <a:t>Exercício</a:t>
            </a:r>
            <a:br>
              <a:rPr lang="pt-BR" sz="2400" b="1">
                <a:solidFill>
                  <a:srgbClr val="FFFFCC"/>
                </a:solidFill>
              </a:rPr>
            </a:br>
            <a:r>
              <a:rPr lang="pt-BR" sz="2400" b="1">
                <a:solidFill>
                  <a:srgbClr val="FFFFCC"/>
                </a:solidFill>
              </a:rPr>
              <a:t>Profissional</a:t>
            </a:r>
            <a:endParaRPr lang="pt-BR" sz="240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2268538" y="2708275"/>
            <a:ext cx="720725" cy="144463"/>
          </a:xfrm>
          <a:prstGeom prst="line">
            <a:avLst/>
          </a:prstGeom>
          <a:noFill/>
          <a:ln w="57150">
            <a:solidFill>
              <a:srgbClr val="FFFF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820738" y="2349500"/>
            <a:ext cx="12509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2400" b="1">
                <a:solidFill>
                  <a:srgbClr val="FFFFCC"/>
                </a:solidFill>
              </a:rPr>
              <a:t>Cultura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3276600" y="1341438"/>
            <a:ext cx="431800" cy="503237"/>
          </a:xfrm>
          <a:prstGeom prst="line">
            <a:avLst/>
          </a:prstGeom>
          <a:noFill/>
          <a:ln w="57150">
            <a:solidFill>
              <a:srgbClr val="FFFF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449263" y="3332163"/>
            <a:ext cx="157321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2400" b="1">
                <a:solidFill>
                  <a:srgbClr val="FFFFCC"/>
                </a:solidFill>
              </a:rPr>
              <a:t>Ambiente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H="1">
            <a:off x="4572000" y="1125538"/>
            <a:ext cx="0" cy="719137"/>
          </a:xfrm>
          <a:prstGeom prst="line">
            <a:avLst/>
          </a:prstGeom>
          <a:noFill/>
          <a:ln w="57150">
            <a:solidFill>
              <a:srgbClr val="FFFF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 flipH="1" flipV="1">
            <a:off x="4572000" y="5229225"/>
            <a:ext cx="6350" cy="719138"/>
          </a:xfrm>
          <a:prstGeom prst="line">
            <a:avLst/>
          </a:prstGeom>
          <a:noFill/>
          <a:ln w="57150">
            <a:solidFill>
              <a:srgbClr val="FFFF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77788" y="63500"/>
            <a:ext cx="1398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b="1">
                <a:solidFill>
                  <a:srgbClr val="FFFF99"/>
                </a:solidFill>
              </a:rPr>
              <a:t>Bioética </a:t>
            </a:r>
            <a:br>
              <a:rPr lang="pt-BR" sz="2000" b="1">
                <a:solidFill>
                  <a:srgbClr val="FFFF99"/>
                </a:solidFill>
              </a:rPr>
            </a:br>
            <a:r>
              <a:rPr lang="pt-BR" sz="2000" b="1">
                <a:solidFill>
                  <a:srgbClr val="FFFF99"/>
                </a:solidFill>
              </a:rPr>
              <a:t>Complexa</a:t>
            </a:r>
            <a:endParaRPr lang="en-US" sz="2000" b="1">
              <a:solidFill>
                <a:srgbClr val="FFFF99"/>
              </a:solidFill>
            </a:endParaRP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900738" y="5661025"/>
            <a:ext cx="131921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2400" b="1">
                <a:solidFill>
                  <a:srgbClr val="FFFFCC"/>
                </a:solidFill>
              </a:rPr>
              <a:t>História</a:t>
            </a:r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 flipH="1" flipV="1">
            <a:off x="5364163" y="5084763"/>
            <a:ext cx="431800" cy="576262"/>
          </a:xfrm>
          <a:prstGeom prst="line">
            <a:avLst/>
          </a:prstGeom>
          <a:noFill/>
          <a:ln w="57150">
            <a:solidFill>
              <a:srgbClr val="FFFF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7010" name="Text Box 34"/>
          <p:cNvSpPr txBox="1">
            <a:spLocks noChangeArrowheads="1"/>
          </p:cNvSpPr>
          <p:nvPr/>
        </p:nvSpPr>
        <p:spPr bwMode="auto">
          <a:xfrm>
            <a:off x="3146425" y="1989138"/>
            <a:ext cx="2851150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>
                <a:solidFill>
                  <a:srgbClr val="FFFF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Bioética</a:t>
            </a:r>
            <a:r>
              <a:rPr lang="pt-BR" sz="4000" b="1">
                <a:solidFill>
                  <a:srgbClr val="FFFF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pt-BR" sz="4000" b="1">
                <a:solidFill>
                  <a:srgbClr val="FFFF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pt-BR" sz="2400" b="1">
                <a:solidFill>
                  <a:srgbClr val="FFFF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reflexão sobre a </a:t>
            </a:r>
            <a:br>
              <a:rPr lang="pt-BR" sz="2400" b="1">
                <a:solidFill>
                  <a:srgbClr val="FFFF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pt-BR" sz="2400" b="1">
                <a:solidFill>
                  <a:srgbClr val="FFFF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adequação </a:t>
            </a:r>
            <a:br>
              <a:rPr lang="pt-BR" sz="2400" b="1">
                <a:solidFill>
                  <a:srgbClr val="FFFF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pt-BR" sz="2400" b="1">
                <a:solidFill>
                  <a:srgbClr val="FFFF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das  ações </a:t>
            </a:r>
            <a:br>
              <a:rPr lang="pt-BR" sz="2400" b="1">
                <a:solidFill>
                  <a:srgbClr val="FFFF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pt-BR" sz="2400" b="1">
                <a:solidFill>
                  <a:srgbClr val="FFFF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que envolvem </a:t>
            </a:r>
          </a:p>
          <a:p>
            <a:pPr algn="ctr">
              <a:defRPr/>
            </a:pPr>
            <a:r>
              <a:rPr lang="pt-BR" sz="2400" b="1">
                <a:solidFill>
                  <a:srgbClr val="FFFF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Vida e o Viver</a:t>
            </a:r>
            <a:endParaRPr lang="en-US" sz="2400" b="1">
              <a:solidFill>
                <a:srgbClr val="FFFFCC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3832225" y="5948363"/>
            <a:ext cx="1535113" cy="7699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pt-BR" sz="4400" b="1">
                <a:solidFill>
                  <a:srgbClr val="FFFF66"/>
                </a:solidFill>
              </a:rPr>
              <a:t>Ética</a:t>
            </a:r>
            <a:endParaRPr lang="pt-BR" sz="1600">
              <a:solidFill>
                <a:srgbClr val="FFFF66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990600" y="2209800"/>
            <a:ext cx="815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2000" b="1">
              <a:solidFill>
                <a:srgbClr val="FFFFCC"/>
              </a:solidFill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755650" y="1916113"/>
            <a:ext cx="7077075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Transplantes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800" b="1" dirty="0" err="1">
                <a:solidFill>
                  <a:schemeClr val="bg1"/>
                </a:solidFill>
              </a:rPr>
              <a:t>Brasil</a:t>
            </a:r>
            <a:r>
              <a:rPr lang="en-US" sz="2800" b="1" dirty="0">
                <a:solidFill>
                  <a:schemeClr val="bg1"/>
                </a:solidFill>
              </a:rPr>
              <a:t>.  Lei 9.434, 4 de </a:t>
            </a:r>
            <a:r>
              <a:rPr lang="en-US" sz="2800" b="1" dirty="0" err="1">
                <a:solidFill>
                  <a:schemeClr val="bg1"/>
                </a:solidFill>
              </a:rPr>
              <a:t>fevereiro</a:t>
            </a:r>
            <a:r>
              <a:rPr lang="en-US" sz="2800" b="1" dirty="0">
                <a:solidFill>
                  <a:schemeClr val="bg1"/>
                </a:solidFill>
              </a:rPr>
              <a:t> de 1997</a:t>
            </a:r>
          </a:p>
          <a:p>
            <a:pPr>
              <a:defRPr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800" b="1" dirty="0" err="1">
                <a:solidFill>
                  <a:schemeClr val="bg1"/>
                </a:solidFill>
              </a:rPr>
              <a:t>Dispõe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sobre</a:t>
            </a:r>
            <a:r>
              <a:rPr lang="en-US" sz="2800" b="1" dirty="0">
                <a:solidFill>
                  <a:schemeClr val="bg1"/>
                </a:solidFill>
              </a:rPr>
              <a:t> a </a:t>
            </a:r>
            <a:r>
              <a:rPr lang="en-US" sz="2800" b="1" dirty="0" err="1">
                <a:solidFill>
                  <a:schemeClr val="bg1"/>
                </a:solidFill>
              </a:rPr>
              <a:t>remoção</a:t>
            </a:r>
            <a:r>
              <a:rPr lang="en-US" sz="2800" b="1" dirty="0">
                <a:solidFill>
                  <a:schemeClr val="bg1"/>
                </a:solidFill>
              </a:rPr>
              <a:t> de </a:t>
            </a:r>
            <a:r>
              <a:rPr lang="en-US" sz="2800" b="1" dirty="0" err="1">
                <a:solidFill>
                  <a:schemeClr val="bg1"/>
                </a:solidFill>
              </a:rPr>
              <a:t>órgãos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 err="1">
                <a:solidFill>
                  <a:schemeClr val="bg1"/>
                </a:solidFill>
              </a:rPr>
              <a:t>tecidos</a:t>
            </a:r>
            <a:r>
              <a:rPr lang="en-US" sz="2800" b="1" dirty="0">
                <a:solidFill>
                  <a:schemeClr val="bg1"/>
                </a:solidFill>
              </a:rPr>
              <a:t> e </a:t>
            </a:r>
            <a:r>
              <a:rPr lang="en-US" sz="2800" b="1" dirty="0" err="1">
                <a:solidFill>
                  <a:schemeClr val="bg1"/>
                </a:solidFill>
              </a:rPr>
              <a:t>partes</a:t>
            </a:r>
            <a:r>
              <a:rPr lang="en-US" sz="2800" b="1" dirty="0">
                <a:solidFill>
                  <a:schemeClr val="bg1"/>
                </a:solidFill>
              </a:rPr>
              <a:t> do </a:t>
            </a:r>
            <a:r>
              <a:rPr lang="en-US" sz="2800" b="1" dirty="0" err="1">
                <a:solidFill>
                  <a:schemeClr val="bg1"/>
                </a:solidFill>
              </a:rPr>
              <a:t>corpo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humano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para</a:t>
            </a:r>
            <a:r>
              <a:rPr lang="en-US" sz="2800" b="1" dirty="0">
                <a:solidFill>
                  <a:schemeClr val="bg1"/>
                </a:solidFill>
              </a:rPr>
              <a:t> fins de </a:t>
            </a:r>
            <a:r>
              <a:rPr lang="en-US" sz="2800" b="1" dirty="0" err="1">
                <a:solidFill>
                  <a:schemeClr val="bg1"/>
                </a:solidFill>
              </a:rPr>
              <a:t>transplante</a:t>
            </a:r>
            <a:r>
              <a:rPr lang="en-US" sz="2800" b="1" dirty="0">
                <a:solidFill>
                  <a:schemeClr val="bg1"/>
                </a:solidFill>
              </a:rPr>
              <a:t> e </a:t>
            </a:r>
            <a:r>
              <a:rPr lang="en-US" sz="2800" b="1" dirty="0" err="1">
                <a:solidFill>
                  <a:schemeClr val="bg1"/>
                </a:solidFill>
              </a:rPr>
              <a:t>tratamento</a:t>
            </a:r>
            <a:r>
              <a:rPr lang="en-US" sz="2800" b="1" dirty="0">
                <a:solidFill>
                  <a:schemeClr val="bg1"/>
                </a:solidFill>
              </a:rPr>
              <a:t> e </a:t>
            </a:r>
            <a:r>
              <a:rPr lang="en-US" sz="2800" b="1" dirty="0" err="1">
                <a:solidFill>
                  <a:schemeClr val="bg1"/>
                </a:solidFill>
              </a:rPr>
              <a:t>dá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outras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providências</a:t>
            </a:r>
            <a:r>
              <a:rPr lang="en-US" sz="2800" b="1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755650" y="2565400"/>
            <a:ext cx="80645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0500" lvl="1" eaLnBrk="0" hangingPunct="0">
              <a:spcBef>
                <a:spcPts val="500"/>
              </a:spcBef>
              <a:spcAft>
                <a:spcPts val="500"/>
              </a:spcAft>
              <a:defRPr/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Conselho Federal de Medicina</a:t>
            </a:r>
            <a:b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Critérios para a Caracterização de Morte Encefálica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defRPr/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RESOLUÇÃO N.º 1.480,  8 DE AGOSTO DE 1997</a:t>
            </a:r>
          </a:p>
          <a:p>
            <a:pPr algn="just" eaLnBrk="0" hangingPunct="0">
              <a:spcBef>
                <a:spcPts val="500"/>
              </a:spcBef>
              <a:spcAft>
                <a:spcPts val="500"/>
              </a:spcAft>
              <a:defRPr/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CONSIDERANDO que a Lei n.º 9.434, de 4 de fevereiro de 1997, que dispõe sobre a retirada de órgãos, tecidos e partes do corpo humano para fins de transplante e tratamento, determina em seu artigo 3º que compete ao Conselho Federal de Medicina definir os critérios para diagnóstico de morte encefálica;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pt-B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just" eaLnBrk="0" hangingPunct="0">
              <a:spcBef>
                <a:spcPts val="500"/>
              </a:spcBef>
              <a:spcAft>
                <a:spcPts val="500"/>
              </a:spcAft>
              <a:defRPr/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Considerando que a parada total e irreversível das funções encefálicas </a:t>
            </a:r>
            <a:r>
              <a:rPr lang="pt-BR" sz="2000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eqüivale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à morte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, conforme critérios já bem estabelecidos pela comunidade científica mundial;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hlinkClick r:id="rId3" action="ppaction://hlinkfile"/>
              </a:rPr>
              <a:t>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755650" y="1916113"/>
            <a:ext cx="403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Constatação do Óbito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685800" y="1219200"/>
            <a:ext cx="17748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Legislação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1159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Direito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6172200" y="1219200"/>
            <a:ext cx="22860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35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Bioética</a:t>
            </a:r>
          </a:p>
        </p:txBody>
      </p:sp>
      <p:sp>
        <p:nvSpPr>
          <p:cNvPr id="109571" name="Line 3"/>
          <p:cNvSpPr>
            <a:spLocks noChangeShapeType="1"/>
          </p:cNvSpPr>
          <p:nvPr/>
        </p:nvSpPr>
        <p:spPr bwMode="auto">
          <a:xfrm>
            <a:off x="6400800" y="1828800"/>
            <a:ext cx="1295400" cy="0"/>
          </a:xfrm>
          <a:prstGeom prst="line">
            <a:avLst/>
          </a:prstGeom>
          <a:noFill/>
          <a:ln w="38100">
            <a:solidFill>
              <a:srgbClr val="ABC8DD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33400" y="2133600"/>
            <a:ext cx="525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pt-BR" sz="2000" i="1">
                <a:solidFill>
                  <a:srgbClr val="2E407A"/>
                </a:solidFill>
                <a:latin typeface="Book Antiqua" pitchFamily="18" charset="0"/>
                <a:cs typeface="Times New Roman" pitchFamily="18" charset="0"/>
              </a:rPr>
              <a:t>Emerge como uma reflexão sobre tudo o que interfira no respeito à qualidade e  dignidade       	da vida.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2000" i="1">
              <a:solidFill>
                <a:srgbClr val="2E407A"/>
              </a:solidFill>
              <a:latin typeface="Arial Narrow" pitchFamily="34" charset="0"/>
            </a:endParaRP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1371600" y="3733800"/>
            <a:ext cx="28956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BR" b="1">
                <a:solidFill>
                  <a:srgbClr val="2E407A"/>
                </a:solidFill>
                <a:latin typeface="Book Antiqua" pitchFamily="18" charset="0"/>
                <a:cs typeface="Times New Roman" pitchFamily="18" charset="0"/>
              </a:rPr>
              <a:t>Representa, assim: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295400" y="4419600"/>
            <a:ext cx="197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i="1">
                <a:solidFill>
                  <a:srgbClr val="2E407A"/>
                </a:solidFill>
                <a:latin typeface="Book Antiqua" pitchFamily="18" charset="0"/>
                <a:cs typeface="Times New Roman" pitchFamily="18" charset="0"/>
              </a:rPr>
              <a:t>o resgate da ética,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2057400" y="4800600"/>
            <a:ext cx="331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i="1">
                <a:solidFill>
                  <a:srgbClr val="2E407A"/>
                </a:solidFill>
                <a:latin typeface="Book Antiqua" pitchFamily="18" charset="0"/>
                <a:cs typeface="Times New Roman" pitchFamily="18" charset="0"/>
              </a:rPr>
              <a:t>da condição plena de cidadania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2819400" y="5257800"/>
            <a:ext cx="285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 i="1">
                <a:solidFill>
                  <a:srgbClr val="2E407A"/>
                </a:solidFill>
                <a:latin typeface="Book Antiqua" pitchFamily="18" charset="0"/>
                <a:cs typeface="Times New Roman" pitchFamily="18" charset="0"/>
              </a:rPr>
              <a:t>e do respeito às diferenças.</a:t>
            </a:r>
          </a:p>
        </p:txBody>
      </p:sp>
      <p:pic>
        <p:nvPicPr>
          <p:cNvPr id="4115" name="Picture 9" descr="C:\Meus documentos\Otávio\Babeth\Imagens\ANI-MAN7_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4038600"/>
            <a:ext cx="936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utoUpdateAnimBg="0"/>
      <p:bldP spid="109571" grpId="0" animBg="1"/>
      <p:bldP spid="109572" grpId="0" autoUpdateAnimBg="0"/>
      <p:bldP spid="109573" grpId="0" autoUpdateAnimBg="0"/>
      <p:bldP spid="109574" grpId="0" autoUpdateAnimBg="0"/>
      <p:bldP spid="109575" grpId="0" autoUpdateAnimBg="0"/>
      <p:bldP spid="10957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828800" y="27432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pt-BR" sz="2200">
                <a:solidFill>
                  <a:srgbClr val="2E407A"/>
                </a:solidFill>
                <a:latin typeface="Arial Black" pitchFamily="34" charset="0"/>
              </a:rPr>
              <a:t>	</a:t>
            </a:r>
            <a:r>
              <a:rPr kumimoji="1" lang="pt-BR" sz="2200" b="1">
                <a:solidFill>
                  <a:srgbClr val="2E407A"/>
                </a:solidFill>
                <a:latin typeface="Book Antiqua" pitchFamily="18" charset="0"/>
              </a:rPr>
              <a:t>A ética  exige percepção de conflitos da vida psíquica.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1981200" y="40386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3400" b="1">
                <a:solidFill>
                  <a:srgbClr val="2E40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Emoção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5105400" y="4953000"/>
            <a:ext cx="152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3400" b="1">
                <a:solidFill>
                  <a:srgbClr val="2E40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Razão</a:t>
            </a:r>
          </a:p>
        </p:txBody>
      </p:sp>
      <p:sp>
        <p:nvSpPr>
          <p:cNvPr id="110597" name="WordArt 5"/>
          <p:cNvSpPr>
            <a:spLocks noChangeArrowheads="1" noChangeShapeType="1" noTextEdit="1"/>
          </p:cNvSpPr>
          <p:nvPr/>
        </p:nvSpPr>
        <p:spPr bwMode="auto">
          <a:xfrm>
            <a:off x="3962400" y="4648200"/>
            <a:ext cx="700088" cy="3571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b="1" kern="10">
                <a:ln w="9525">
                  <a:noFill/>
                  <a:round/>
                  <a:headEnd/>
                  <a:tailEnd/>
                </a:ln>
                <a:solidFill>
                  <a:srgbClr val="90ACD2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Book Antiqua"/>
              </a:rPr>
              <a:t>X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838200" y="1295400"/>
            <a:ext cx="228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40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Ética</a:t>
            </a:r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>
            <a:off x="914400" y="1905000"/>
            <a:ext cx="1295400" cy="0"/>
          </a:xfrm>
          <a:prstGeom prst="line">
            <a:avLst/>
          </a:prstGeom>
          <a:noFill/>
          <a:ln w="38100">
            <a:solidFill>
              <a:srgbClr val="ABC8DD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5" grpId="0" autoUpdateAnimBg="0"/>
      <p:bldP spid="110596" grpId="0" autoUpdateAnimBg="0"/>
      <p:bldP spid="110597" grpId="0" animBg="1"/>
      <p:bldP spid="110598" grpId="0" autoUpdateAnimBg="0"/>
      <p:bldP spid="1105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/>
        </p:nvGraphicFramePr>
        <p:xfrm>
          <a:off x="285720" y="285728"/>
          <a:ext cx="8572560" cy="657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762000" y="1285860"/>
            <a:ext cx="82391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pt-BR" sz="2800" b="1" dirty="0">
                <a:solidFill>
                  <a:schemeClr val="bg1"/>
                </a:solidFill>
                <a:latin typeface="Arial Black" pitchFamily="34" charset="0"/>
              </a:rPr>
              <a:t>	</a:t>
            </a:r>
            <a:r>
              <a:rPr kumimoji="1"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Se fundamenta em três pré-requisitos:</a:t>
            </a:r>
          </a:p>
        </p:txBody>
      </p:sp>
      <p:sp>
        <p:nvSpPr>
          <p:cNvPr id="111619" name="Line 3"/>
          <p:cNvSpPr>
            <a:spLocks noChangeShapeType="1"/>
          </p:cNvSpPr>
          <p:nvPr/>
        </p:nvSpPr>
        <p:spPr bwMode="auto">
          <a:xfrm flipH="1">
            <a:off x="2438400" y="1928802"/>
            <a:ext cx="762000" cy="76200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11620" name="Line 4"/>
          <p:cNvSpPr>
            <a:spLocks noChangeShapeType="1"/>
          </p:cNvSpPr>
          <p:nvPr/>
        </p:nvSpPr>
        <p:spPr bwMode="auto">
          <a:xfrm flipH="1">
            <a:off x="4191000" y="2000240"/>
            <a:ext cx="0" cy="91440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5334000" y="1928802"/>
            <a:ext cx="762000" cy="76200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762000" y="2928934"/>
            <a:ext cx="2057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2500" b="1" i="1" dirty="0">
                <a:solidFill>
                  <a:srgbClr val="2E40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Consciência</a:t>
            </a: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3352800" y="3071810"/>
            <a:ext cx="2057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2500" b="1" i="1" dirty="0">
                <a:solidFill>
                  <a:srgbClr val="2E40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Autonomia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5715000" y="3000372"/>
            <a:ext cx="2057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2500" b="1" i="1" dirty="0">
                <a:solidFill>
                  <a:srgbClr val="2E40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Coerência</a:t>
            </a:r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357158" y="369871"/>
            <a:ext cx="228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Ética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428596" y="1071546"/>
            <a:ext cx="1295400" cy="0"/>
          </a:xfrm>
          <a:prstGeom prst="line">
            <a:avLst/>
          </a:prstGeom>
          <a:noFill/>
          <a:ln w="38100">
            <a:solidFill>
              <a:srgbClr val="ABC8DD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19" grpId="0" animBg="1"/>
      <p:bldP spid="111620" grpId="0" animBg="1"/>
      <p:bldP spid="111621" grpId="0" animBg="1"/>
      <p:bldP spid="111622" grpId="0" autoUpdateAnimBg="0"/>
      <p:bldP spid="111623" grpId="0" autoUpdateAnimBg="0"/>
      <p:bldP spid="1116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</a:rPr>
              <a:t>Consciência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endParaRPr lang="pt-BR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35150" y="1412875"/>
            <a:ext cx="568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366838" y="2928938"/>
            <a:ext cx="62865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800" b="1"/>
              <a:t>A Central de Transplantes de Pernambuco é uma Instituição da Secretaria Estadual de Saúde criada em Dezembro de 1994 através do Decreto Estadual 18.179.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</a:rPr>
              <a:t>Autonomia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endParaRPr lang="pt-BR" sz="4800" dirty="0">
              <a:solidFill>
                <a:schemeClr val="bg1"/>
              </a:solidFill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</a:rPr>
              <a:t>Coerencia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endParaRPr lang="pt-BR" sz="4800" dirty="0">
              <a:solidFill>
                <a:schemeClr val="bg1"/>
              </a:solidFill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2971800" y="2286000"/>
            <a:ext cx="411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1" lang="pt-BR" sz="1800" b="1" dirty="0">
                <a:solidFill>
                  <a:srgbClr val="2E407A"/>
                </a:solidFill>
                <a:latin typeface="Book Antiqua" pitchFamily="18" charset="0"/>
              </a:rPr>
              <a:t>A pessoa não nasce ética. </a:t>
            </a:r>
          </a:p>
        </p:txBody>
      </p:sp>
      <p:pic>
        <p:nvPicPr>
          <p:cNvPr id="112643" name="Picture 3" descr="C:\Meus documentos\Otávio\Babeth\Imagens\big_shoes_to_fill_md_wht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800600"/>
            <a:ext cx="10779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4" name="AutoShape 4"/>
          <p:cNvSpPr>
            <a:spLocks noChangeArrowheads="1"/>
          </p:cNvSpPr>
          <p:nvPr/>
        </p:nvSpPr>
        <p:spPr bwMode="auto">
          <a:xfrm>
            <a:off x="7086600" y="4643446"/>
            <a:ext cx="1557366" cy="919154"/>
          </a:xfrm>
          <a:prstGeom prst="cloudCallout">
            <a:avLst>
              <a:gd name="adj1" fmla="val -70833"/>
              <a:gd name="adj2" fmla="val -15000"/>
            </a:avLst>
          </a:prstGeom>
          <a:solidFill>
            <a:srgbClr val="F5F5F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pt-BR" sz="1300" b="1">
                <a:solidFill>
                  <a:srgbClr val="454545"/>
                </a:solidFill>
              </a:rPr>
              <a:t>Ética Individual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838200" y="1295400"/>
            <a:ext cx="228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Ética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914400" y="1905000"/>
            <a:ext cx="1295400" cy="0"/>
          </a:xfrm>
          <a:prstGeom prst="line">
            <a:avLst/>
          </a:prstGeom>
          <a:noFill/>
          <a:ln w="38100">
            <a:solidFill>
              <a:srgbClr val="ABC8DD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1066800" y="274320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pt-BR" sz="1800" b="1">
                <a:solidFill>
                  <a:srgbClr val="2E407A"/>
                </a:solidFill>
                <a:latin typeface="Book Antiqua" pitchFamily="18" charset="0"/>
              </a:rPr>
              <a:t>Sua estruturação ética vai ocorrendo juntamente com seu desenvolvimento. 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447800" y="3505200"/>
            <a:ext cx="608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pt-BR" sz="1800" b="1">
                <a:solidFill>
                  <a:srgbClr val="2E407A"/>
                </a:solidFill>
                <a:latin typeface="Book Antiqua" pitchFamily="18" charset="0"/>
              </a:rPr>
              <a:t>A humanização (socialização) constrói a ética individual.</a:t>
            </a:r>
          </a:p>
        </p:txBody>
      </p:sp>
      <p:sp>
        <p:nvSpPr>
          <p:cNvPr id="112649" name="AutoShape 9"/>
          <p:cNvSpPr>
            <a:spLocks noChangeArrowheads="1"/>
          </p:cNvSpPr>
          <p:nvPr/>
        </p:nvSpPr>
        <p:spPr bwMode="auto">
          <a:xfrm>
            <a:off x="3276600" y="5410200"/>
            <a:ext cx="2209800" cy="228600"/>
          </a:xfrm>
          <a:prstGeom prst="rightArrow">
            <a:avLst>
              <a:gd name="adj1" fmla="val 50000"/>
              <a:gd name="adj2" fmla="val 241667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112650" name="Picture 10" descr="C:\Meus documentos\Otávio\Babeth\Imagens\bab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029200"/>
            <a:ext cx="78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51" name="Line 11"/>
          <p:cNvSpPr>
            <a:spLocks noChangeShapeType="1"/>
          </p:cNvSpPr>
          <p:nvPr/>
        </p:nvSpPr>
        <p:spPr bwMode="auto">
          <a:xfrm>
            <a:off x="1981200" y="4114800"/>
            <a:ext cx="5105400" cy="0"/>
          </a:xfrm>
          <a:prstGeom prst="line">
            <a:avLst/>
          </a:prstGeom>
          <a:noFill/>
          <a:ln w="38100">
            <a:solidFill>
              <a:srgbClr val="ABC8DD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3352800" y="5181600"/>
            <a:ext cx="15271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pt-BR" sz="1300" b="1">
                <a:solidFill>
                  <a:srgbClr val="2E407A"/>
                </a:solidFill>
                <a:latin typeface="Book Antiqua" pitchFamily="18" charset="0"/>
              </a:rPr>
              <a:t>Desenvolvimento</a:t>
            </a: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3429000" y="5562600"/>
            <a:ext cx="111283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pt-BR" sz="1300" b="1">
                <a:solidFill>
                  <a:srgbClr val="2E407A"/>
                </a:solidFill>
                <a:latin typeface="Book Antiqua" pitchFamily="18" charset="0"/>
              </a:rPr>
              <a:t>Socialização</a:t>
            </a:r>
          </a:p>
        </p:txBody>
      </p:sp>
      <p:sp>
        <p:nvSpPr>
          <p:cNvPr id="112654" name="AutoShape 14"/>
          <p:cNvSpPr>
            <a:spLocks noChangeArrowheads="1"/>
          </p:cNvSpPr>
          <p:nvPr/>
        </p:nvSpPr>
        <p:spPr bwMode="auto">
          <a:xfrm>
            <a:off x="914400" y="4648200"/>
            <a:ext cx="914400" cy="609600"/>
          </a:xfrm>
          <a:prstGeom prst="cloudCallout">
            <a:avLst>
              <a:gd name="adj1" fmla="val 60417"/>
              <a:gd name="adj2" fmla="val 59375"/>
            </a:avLst>
          </a:prstGeom>
          <a:solidFill>
            <a:srgbClr val="F5F5F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pt-BR" sz="2500" b="1">
                <a:solidFill>
                  <a:srgbClr val="454545"/>
                </a:solidFill>
                <a:latin typeface="Book Antiqua" pitchFamily="18" charset="0"/>
              </a:rPr>
              <a:t>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utoUpdateAnimBg="0"/>
      <p:bldP spid="112644" grpId="0" animBg="1" autoUpdateAnimBg="0"/>
      <p:bldP spid="112647" grpId="0" autoUpdateAnimBg="0"/>
      <p:bldP spid="112648" grpId="0" autoUpdateAnimBg="0"/>
      <p:bldP spid="112649" grpId="0" animBg="1"/>
      <p:bldP spid="112651" grpId="0" animBg="1"/>
      <p:bldP spid="112652" grpId="0" autoUpdateAnimBg="0"/>
      <p:bldP spid="112653" grpId="0" autoUpdateAnimBg="0"/>
      <p:bldP spid="11265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5181600" y="1752600"/>
            <a:ext cx="167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Ética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2133600" y="1752600"/>
            <a:ext cx="167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4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Moral</a:t>
            </a:r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4114800" y="1905000"/>
          <a:ext cx="838200" cy="533400"/>
        </p:xfrm>
        <a:graphic>
          <a:graphicData uri="http://schemas.openxmlformats.org/presentationml/2006/ole">
            <p:oleObj spid="_x0000_s44034" name="Imagem de bitmap" r:id="rId3" imgW="1314286" imgH="743054" progId="PBrush">
              <p:embed/>
            </p:oleObj>
          </a:graphicData>
        </a:graphic>
      </p:graphicFrame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6705600" y="3733800"/>
            <a:ext cx="167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2600" b="1">
                <a:solidFill>
                  <a:srgbClr val="2E40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Ética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1066800" y="3657600"/>
            <a:ext cx="1676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2500" b="1">
                <a:solidFill>
                  <a:srgbClr val="2E40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Moral</a:t>
            </a: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762000" y="426720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pt-BR" sz="1800" b="1">
                <a:solidFill>
                  <a:srgbClr val="2E407A"/>
                </a:solidFill>
                <a:latin typeface="Book Antiqua" pitchFamily="18" charset="0"/>
              </a:rPr>
              <a:t>Precisa ser imposta. </a:t>
            </a:r>
          </a:p>
          <a:p>
            <a:r>
              <a:rPr kumimoji="1" lang="pt-BR" sz="1800" b="1">
                <a:solidFill>
                  <a:srgbClr val="2E407A"/>
                </a:solidFill>
                <a:latin typeface="Book Antiqua" pitchFamily="18" charset="0"/>
              </a:rPr>
              <a:t>É externa ao indivíduo.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5334000" y="4343400"/>
            <a:ext cx="3429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pt-BR" sz="1800" b="1">
                <a:solidFill>
                  <a:srgbClr val="2E407A"/>
                </a:solidFill>
                <a:latin typeface="Book Antiqua" pitchFamily="18" charset="0"/>
              </a:rPr>
              <a:t>É apreendida.</a:t>
            </a:r>
          </a:p>
          <a:p>
            <a:r>
              <a:rPr kumimoji="1" lang="pt-BR" sz="1800" b="1">
                <a:solidFill>
                  <a:srgbClr val="2E407A"/>
                </a:solidFill>
                <a:latin typeface="Book Antiqua" pitchFamily="18" charset="0"/>
              </a:rPr>
              <a:t>Expressa-se a partir do interior do indivíduo.</a:t>
            </a:r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 flipH="1">
            <a:off x="2133600" y="2743200"/>
            <a:ext cx="838200" cy="762000"/>
          </a:xfrm>
          <a:prstGeom prst="line">
            <a:avLst/>
          </a:prstGeom>
          <a:noFill/>
          <a:ln w="50800">
            <a:solidFill>
              <a:srgbClr val="C0C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13674" name="Line 10"/>
          <p:cNvSpPr>
            <a:spLocks noChangeShapeType="1"/>
          </p:cNvSpPr>
          <p:nvPr/>
        </p:nvSpPr>
        <p:spPr bwMode="auto">
          <a:xfrm>
            <a:off x="6019800" y="2743200"/>
            <a:ext cx="609600" cy="838200"/>
          </a:xfrm>
          <a:prstGeom prst="line">
            <a:avLst/>
          </a:prstGeom>
          <a:noFill/>
          <a:ln w="50800">
            <a:solidFill>
              <a:srgbClr val="C0C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13675" name="AutoShape 11"/>
          <p:cNvSpPr>
            <a:spLocks/>
          </p:cNvSpPr>
          <p:nvPr/>
        </p:nvSpPr>
        <p:spPr bwMode="auto">
          <a:xfrm>
            <a:off x="4716463" y="5372100"/>
            <a:ext cx="2590800" cy="685800"/>
          </a:xfrm>
          <a:prstGeom prst="callout3">
            <a:avLst>
              <a:gd name="adj1" fmla="val 16667"/>
              <a:gd name="adj2" fmla="val -2940"/>
              <a:gd name="adj3" fmla="val 16667"/>
              <a:gd name="adj4" fmla="val -3676"/>
              <a:gd name="adj5" fmla="val -151157"/>
              <a:gd name="adj6" fmla="val -3676"/>
              <a:gd name="adj7" fmla="val -208333"/>
              <a:gd name="adj8" fmla="val 75306"/>
            </a:avLst>
          </a:prstGeom>
          <a:solidFill>
            <a:srgbClr val="F2F2F2"/>
          </a:solidFill>
          <a:ln w="25400">
            <a:solidFill>
              <a:srgbClr val="DBDBDB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pt-BR" sz="1600" b="1">
                <a:solidFill>
                  <a:srgbClr val="2E407A"/>
                </a:solidFill>
                <a:latin typeface="Book Antiqua" pitchFamily="18" charset="0"/>
              </a:rPr>
              <a:t>A ética não é estanque. Está sempre em evolução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  <p:bldP spid="113667" grpId="0" autoUpdateAnimBg="0"/>
      <p:bldP spid="113669" grpId="0" autoUpdateAnimBg="0"/>
      <p:bldP spid="113670" grpId="0" autoUpdateAnimBg="0"/>
      <p:bldP spid="113671" grpId="0" autoUpdateAnimBg="0"/>
      <p:bldP spid="113672" grpId="0" autoUpdateAnimBg="0"/>
      <p:bldP spid="113673" grpId="0" animBg="1"/>
      <p:bldP spid="113674" grpId="0" animBg="1"/>
      <p:bldP spid="11367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00092"/>
            <a:ext cx="8229600" cy="64295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Respeito ao outro como ser humano com sua </a:t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inerente dignidade.</a:t>
            </a:r>
            <a:b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43050"/>
            <a:ext cx="8229600" cy="451391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/>
              <a:t>Situações</a:t>
            </a:r>
            <a:r>
              <a:rPr lang="en-US" dirty="0" smtClean="0"/>
              <a:t> do </a:t>
            </a:r>
            <a:r>
              <a:rPr lang="en-US" dirty="0" err="1" smtClean="0"/>
              <a:t>cotidiano</a:t>
            </a:r>
            <a:r>
              <a:rPr lang="en-US" dirty="0" smtClean="0"/>
              <a:t>: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Omissão</a:t>
            </a:r>
            <a:r>
              <a:rPr lang="en-US" dirty="0" smtClean="0"/>
              <a:t> dos </a:t>
            </a:r>
            <a:r>
              <a:rPr lang="en-US" dirty="0" err="1" smtClean="0"/>
              <a:t>direitos</a:t>
            </a:r>
            <a:r>
              <a:rPr lang="en-US" dirty="0" smtClean="0"/>
              <a:t> do </a:t>
            </a:r>
            <a:r>
              <a:rPr lang="en-US" dirty="0" err="1" smtClean="0"/>
              <a:t>paciente</a:t>
            </a:r>
            <a:r>
              <a:rPr lang="en-US" dirty="0" smtClean="0"/>
              <a:t> 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familia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Dificuldade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familia</a:t>
            </a:r>
            <a:r>
              <a:rPr lang="en-US" dirty="0" smtClean="0"/>
              <a:t> no </a:t>
            </a:r>
            <a:r>
              <a:rPr lang="en-US" dirty="0" err="1" smtClean="0"/>
              <a:t>contexto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assistencia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paciente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Mecanização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assistência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ENTREVISTA FAMILIAR PARA DOAÇÃO DE ÓRGÃOS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6934200" y="3276600"/>
            <a:ext cx="174148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100" b="1">
                <a:solidFill>
                  <a:srgbClr val="2E40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Beneficência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2590800" y="3200400"/>
          <a:ext cx="3800475" cy="619125"/>
        </p:xfrm>
        <a:graphic>
          <a:graphicData uri="http://schemas.openxmlformats.org/presentationml/2006/ole">
            <p:oleObj spid="_x0000_s49154" name="Imagem de bitmap" r:id="rId3" imgW="3801006" imgH="619211" progId="PBrush">
              <p:embed/>
            </p:oleObj>
          </a:graphicData>
        </a:graphic>
      </p:graphicFrame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3276600" y="4572000"/>
            <a:ext cx="236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solidFill>
                  <a:srgbClr val="2E40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Não - Maleficência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457200" y="3276600"/>
            <a:ext cx="15621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100" b="1">
                <a:solidFill>
                  <a:srgbClr val="2E40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Autonomia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3200400" y="2057400"/>
            <a:ext cx="2444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solidFill>
                  <a:srgbClr val="2E407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Justiça Distributiva</a:t>
            </a:r>
          </a:p>
        </p:txBody>
      </p:sp>
      <p:sp>
        <p:nvSpPr>
          <p:cNvPr id="10247" name="WordArt 7"/>
          <p:cNvSpPr>
            <a:spLocks noChangeArrowheads="1" noChangeShapeType="1" noTextEdit="1"/>
          </p:cNvSpPr>
          <p:nvPr/>
        </p:nvSpPr>
        <p:spPr bwMode="auto">
          <a:xfrm rot="10739883">
            <a:off x="4114800" y="3886200"/>
            <a:ext cx="595313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Book Antiqua"/>
              </a:rPr>
              <a:t>^</a:t>
            </a:r>
          </a:p>
        </p:txBody>
      </p:sp>
      <p:sp>
        <p:nvSpPr>
          <p:cNvPr id="10248" name="WordArt 8"/>
          <p:cNvSpPr>
            <a:spLocks noChangeArrowheads="1" noChangeShapeType="1" noTextEdit="1"/>
          </p:cNvSpPr>
          <p:nvPr/>
        </p:nvSpPr>
        <p:spPr bwMode="auto">
          <a:xfrm rot="5400000">
            <a:off x="6308725" y="3444875"/>
            <a:ext cx="336550" cy="15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Book Antiqua"/>
              </a:rPr>
              <a:t>^</a:t>
            </a:r>
          </a:p>
        </p:txBody>
      </p:sp>
      <p:sp>
        <p:nvSpPr>
          <p:cNvPr id="10249" name="WordArt 9"/>
          <p:cNvSpPr>
            <a:spLocks noChangeArrowheads="1" noChangeShapeType="1" noTextEdit="1"/>
          </p:cNvSpPr>
          <p:nvPr/>
        </p:nvSpPr>
        <p:spPr bwMode="auto">
          <a:xfrm>
            <a:off x="4114800" y="2819400"/>
            <a:ext cx="595313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Book Antiqua"/>
              </a:rPr>
              <a:t>^</a:t>
            </a:r>
          </a:p>
        </p:txBody>
      </p:sp>
      <p:sp>
        <p:nvSpPr>
          <p:cNvPr id="10250" name="WordArt 10"/>
          <p:cNvSpPr>
            <a:spLocks noChangeArrowheads="1" noChangeShapeType="1" noTextEdit="1"/>
          </p:cNvSpPr>
          <p:nvPr/>
        </p:nvSpPr>
        <p:spPr bwMode="auto">
          <a:xfrm rot="-5400000">
            <a:off x="2270125" y="3444875"/>
            <a:ext cx="336550" cy="15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Book Antiqua"/>
              </a:rPr>
              <a:t>^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5181600" y="5334000"/>
            <a:ext cx="36576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pt-BR" sz="1400">
                <a:solidFill>
                  <a:srgbClr val="2E407A"/>
                </a:solidFill>
                <a:latin typeface="Book Antiqua" pitchFamily="18" charset="0"/>
                <a:cs typeface="Times New Roman" pitchFamily="18" charset="0"/>
              </a:rPr>
              <a:t>	Alguns autores não distinguem estes dois princípios, mas há diferença em fazer o bem e não fazer o mal.</a:t>
            </a:r>
          </a:p>
        </p:txBody>
      </p:sp>
      <p:sp>
        <p:nvSpPr>
          <p:cNvPr id="125964" name="Freeform 12"/>
          <p:cNvSpPr>
            <a:spLocks/>
          </p:cNvSpPr>
          <p:nvPr/>
        </p:nvSpPr>
        <p:spPr bwMode="auto">
          <a:xfrm>
            <a:off x="4495800" y="5181600"/>
            <a:ext cx="457200" cy="457200"/>
          </a:xfrm>
          <a:custGeom>
            <a:avLst/>
            <a:gdLst>
              <a:gd name="T0" fmla="*/ 0 w 384"/>
              <a:gd name="T1" fmla="*/ 0 h 384"/>
              <a:gd name="T2" fmla="*/ 144 w 384"/>
              <a:gd name="T3" fmla="*/ 240 h 384"/>
              <a:gd name="T4" fmla="*/ 384 w 384"/>
              <a:gd name="T5" fmla="*/ 384 h 384"/>
              <a:gd name="T6" fmla="*/ 0 60000 65536"/>
              <a:gd name="T7" fmla="*/ 0 60000 65536"/>
              <a:gd name="T8" fmla="*/ 0 60000 65536"/>
              <a:gd name="T9" fmla="*/ 0 w 384"/>
              <a:gd name="T10" fmla="*/ 0 h 384"/>
              <a:gd name="T11" fmla="*/ 384 w 38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384">
                <a:moveTo>
                  <a:pt x="0" y="0"/>
                </a:moveTo>
                <a:cubicBezTo>
                  <a:pt x="40" y="88"/>
                  <a:pt x="80" y="176"/>
                  <a:pt x="144" y="240"/>
                </a:cubicBezTo>
                <a:cubicBezTo>
                  <a:pt x="208" y="304"/>
                  <a:pt x="296" y="344"/>
                  <a:pt x="384" y="384"/>
                </a:cubicBezTo>
              </a:path>
            </a:pathLst>
          </a:custGeom>
          <a:noFill/>
          <a:ln w="25400">
            <a:solidFill>
              <a:srgbClr val="90B6D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utoUpdateAnimBg="0"/>
      <p:bldP spid="125956" grpId="0" autoUpdateAnimBg="0"/>
      <p:bldP spid="125957" grpId="0" autoUpdateAnimBg="0"/>
      <p:bldP spid="125958" grpId="0" autoUpdateAnimBg="0"/>
      <p:bldP spid="125963" grpId="0" autoUpdateAnimBg="0"/>
      <p:bldP spid="1259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90600" y="2209800"/>
            <a:ext cx="815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2000" b="1">
              <a:solidFill>
                <a:srgbClr val="FFFFCC"/>
              </a:solidFill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16722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Legislação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55650" y="1916113"/>
            <a:ext cx="7077075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Doação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Órgãos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de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Cadáver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0" hangingPunct="0">
              <a:defRPr/>
            </a:pPr>
            <a:endParaRPr lang="en-US" sz="9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0" hangingPunct="0">
              <a:defRPr/>
            </a:pP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Brasil</a:t>
            </a: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Lei 10.211,  23 de março de 2001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eaLnBrk="0" hangingPunct="0">
              <a:defRPr/>
            </a:pPr>
            <a:endParaRPr lang="pt-BR" sz="2400" dirty="0">
              <a:solidFill>
                <a:schemeClr val="accent2">
                  <a:lumMod val="50000"/>
                </a:schemeClr>
              </a:solidFill>
            </a:endParaRPr>
          </a:p>
          <a:p>
            <a:pPr eaLnBrk="0" hangingPunct="0">
              <a:defRPr/>
            </a:pP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Art. 4º A retirada de tecidos, órgãos e partes do corpo de pessoas falecidas para transplantes ou outra finalidade terapêutica,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dependerá da autorização do cônjuge ou parente, maior de idade, obedecida a linha sucessória, reta ou colateral, até o segundo grau inclusive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, firmada em documento subscrito por duas testemunhas presentes à verificação da morte. 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1207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Direito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1981200" y="3429000"/>
            <a:ext cx="6705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2400" b="1" i="1" dirty="0">
                <a:solidFill>
                  <a:srgbClr val="2E407A"/>
                </a:solidFill>
                <a:latin typeface="Book Antiqua" pitchFamily="18" charset="0"/>
              </a:rPr>
              <a:t>			“Bioética nada mais é do que os deveres do ser humano para com o outro ser humano e de todos para com a humanidade.”</a:t>
            </a:r>
          </a:p>
          <a:p>
            <a:pPr marL="342900" indent="-342900">
              <a:spcBef>
                <a:spcPct val="20000"/>
              </a:spcBef>
            </a:pPr>
            <a:r>
              <a:rPr lang="pt-BR" sz="2400" b="1" i="1" dirty="0">
                <a:solidFill>
                  <a:srgbClr val="2E407A"/>
                </a:solidFill>
                <a:latin typeface="Book Antiqua" pitchFamily="18" charset="0"/>
              </a:rPr>
              <a:t>                                                               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5715000" y="4876800"/>
            <a:ext cx="4572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700" b="1" i="1">
                <a:solidFill>
                  <a:srgbClr val="2E407A"/>
                </a:solidFill>
                <a:latin typeface="Book Antiqua" pitchFamily="18" charset="0"/>
              </a:rPr>
              <a:t>André Comte-Sponville*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7086600" y="5813425"/>
            <a:ext cx="1352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200" b="1">
                <a:solidFill>
                  <a:srgbClr val="2E407A"/>
                </a:solidFill>
                <a:latin typeface="Book Antiqua" pitchFamily="18" charset="0"/>
              </a:rPr>
              <a:t>* </a:t>
            </a:r>
            <a:r>
              <a:rPr lang="pt-BR" sz="1200">
                <a:solidFill>
                  <a:srgbClr val="2E407A"/>
                </a:solidFill>
                <a:latin typeface="Book Antiqua" pitchFamily="18" charset="0"/>
              </a:rPr>
              <a:t>filósofo francês </a:t>
            </a: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2819400" y="4724400"/>
            <a:ext cx="1981200" cy="0"/>
          </a:xfrm>
          <a:prstGeom prst="line">
            <a:avLst/>
          </a:prstGeom>
          <a:noFill/>
          <a:ln w="19050">
            <a:solidFill>
              <a:srgbClr val="90ACD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533400" y="1524000"/>
          <a:ext cx="2952750" cy="1971675"/>
        </p:xfrm>
        <a:graphic>
          <a:graphicData uri="http://schemas.openxmlformats.org/presentationml/2006/ole">
            <p:oleObj spid="_x0000_s54274" name="Imagem de bitmap" r:id="rId3" imgW="2952381" imgH="197195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8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3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utoUpdateAnimBg="0"/>
      <p:bldP spid="131075" grpId="0" autoUpdateAnimBg="0"/>
      <p:bldP spid="131076" grpId="0" autoUpdateAnimBg="0"/>
      <p:bldP spid="1310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8688" y="422275"/>
            <a:ext cx="7346950" cy="20955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defRPr/>
            </a:pPr>
            <a:r>
              <a:rPr lang="en-US" sz="40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cs typeface="Times New Roman" pitchFamily="18" charset="0"/>
              </a:rPr>
              <a:t>Legislação</a:t>
            </a:r>
            <a:r>
              <a:rPr lang="en-US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cs typeface="Times New Roman" pitchFamily="18" charset="0"/>
              </a:rPr>
              <a:t> </a:t>
            </a:r>
            <a:r>
              <a:rPr lang="pt-BR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cs typeface="Times New Roman" pitchFamily="18" charset="0"/>
              </a:rPr>
              <a:t>e Transplante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1009650" y="1371600"/>
            <a:ext cx="7645400" cy="4486292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tabLst>
                <a:tab pos="7715250" algn="l"/>
              </a:tabLst>
              <a:defRPr/>
            </a:pPr>
            <a:r>
              <a:rPr lang="en-US" sz="3200" b="1" dirty="0" smtClean="0">
                <a:solidFill>
                  <a:srgbClr val="FFCC00"/>
                </a:solidFill>
              </a:rPr>
              <a:t>  </a:t>
            </a:r>
            <a:r>
              <a:rPr lang="pt-BR" sz="3600" b="1" dirty="0" smtClean="0">
                <a:solidFill>
                  <a:srgbClr val="FFCC00"/>
                </a:solidFill>
              </a:rPr>
              <a:t>Obtenção </a:t>
            </a:r>
            <a:r>
              <a:rPr lang="en-US" sz="3600" b="1" dirty="0" smtClean="0">
                <a:solidFill>
                  <a:srgbClr val="FFCC00"/>
                </a:solidFill>
              </a:rPr>
              <a:t>de </a:t>
            </a:r>
            <a:r>
              <a:rPr lang="pt-BR" sz="3600" b="1" dirty="0" smtClean="0">
                <a:solidFill>
                  <a:srgbClr val="FFCC00"/>
                </a:solidFill>
              </a:rPr>
              <a:t>Órgãos e Tecidos</a:t>
            </a:r>
          </a:p>
          <a:p>
            <a:pPr lvl="1" algn="ctr" eaLnBrk="1" hangingPunct="1">
              <a:lnSpc>
                <a:spcPct val="90000"/>
              </a:lnSpc>
              <a:tabLst>
                <a:tab pos="7715250" algn="l"/>
              </a:tabLst>
              <a:defRPr/>
            </a:pPr>
            <a:endParaRPr lang="pt-BR" sz="2400" b="1" dirty="0" smtClean="0">
              <a:solidFill>
                <a:srgbClr val="FFCC00"/>
              </a:solidFill>
            </a:endParaRPr>
          </a:p>
          <a:p>
            <a:pPr lvl="1" eaLnBrk="1" hangingPunct="1">
              <a:lnSpc>
                <a:spcPct val="90000"/>
              </a:lnSpc>
              <a:tabLst>
                <a:tab pos="7715250" algn="l"/>
              </a:tabLst>
              <a:defRPr/>
            </a:pPr>
            <a:r>
              <a:rPr lang="pt-BR" sz="2400" b="1" dirty="0" smtClean="0"/>
              <a:t> </a:t>
            </a:r>
            <a:r>
              <a:rPr lang="en-US" sz="2400" b="1" dirty="0" smtClean="0"/>
              <a:t> </a:t>
            </a:r>
            <a:r>
              <a:rPr lang="pt-BR" sz="3200" b="1" dirty="0" smtClean="0">
                <a:solidFill>
                  <a:srgbClr val="CC9900"/>
                </a:solidFill>
              </a:rPr>
              <a:t>Origem</a:t>
            </a:r>
            <a:endParaRPr lang="pt-BR" sz="3200" b="1" dirty="0" smtClean="0">
              <a:solidFill>
                <a:srgbClr val="FFFF00"/>
              </a:solidFill>
            </a:endParaRPr>
          </a:p>
          <a:p>
            <a:pPr lvl="3" eaLnBrk="1" hangingPunct="1">
              <a:lnSpc>
                <a:spcPct val="90000"/>
              </a:lnSpc>
              <a:buClr>
                <a:srgbClr val="FFCC00"/>
              </a:buClr>
              <a:buSzPct val="135000"/>
              <a:buFont typeface="Wingdings" pitchFamily="2" charset="2"/>
              <a:buChar char="Ø"/>
              <a:tabLst>
                <a:tab pos="7715250" algn="l"/>
              </a:tabLst>
              <a:defRPr/>
            </a:pPr>
            <a:r>
              <a:rPr lang="pt-BR" sz="24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X</a:t>
            </a:r>
            <a:r>
              <a:rPr lang="pt-BR" sz="3200" b="1" dirty="0" err="1" smtClean="0">
                <a:solidFill>
                  <a:schemeClr val="bg1"/>
                </a:solidFill>
              </a:rPr>
              <a:t>enotransplante</a:t>
            </a:r>
            <a:r>
              <a:rPr lang="pt-BR" sz="3200" b="1" dirty="0" smtClean="0">
                <a:solidFill>
                  <a:schemeClr val="bg1"/>
                </a:solidFill>
              </a:rPr>
              <a:t>: animais</a:t>
            </a:r>
          </a:p>
          <a:p>
            <a:pPr lvl="3"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Ø"/>
              <a:tabLst>
                <a:tab pos="7715250" algn="l"/>
              </a:tabLst>
              <a:defRPr/>
            </a:pPr>
            <a:r>
              <a:rPr lang="pt-BR" sz="3200" b="1" dirty="0" smtClean="0">
                <a:solidFill>
                  <a:schemeClr val="bg1"/>
                </a:solidFill>
              </a:rPr>
              <a:t> Doador vivo</a:t>
            </a:r>
          </a:p>
          <a:p>
            <a:pPr lvl="3"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Ø"/>
              <a:tabLst>
                <a:tab pos="7715250" algn="l"/>
              </a:tabLst>
              <a:defRPr/>
            </a:pP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chemeClr val="bg1"/>
                </a:solidFill>
              </a:rPr>
              <a:t>Anencéfalo</a:t>
            </a:r>
            <a:endParaRPr lang="pt-BR" sz="3200" b="1" dirty="0" smtClean="0">
              <a:solidFill>
                <a:schemeClr val="bg1"/>
              </a:solidFill>
            </a:endParaRPr>
          </a:p>
          <a:p>
            <a:pPr lvl="3"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Ø"/>
              <a:tabLst>
                <a:tab pos="7715250" algn="l"/>
              </a:tabLst>
              <a:defRPr/>
            </a:pPr>
            <a:r>
              <a:rPr lang="pt-BR" sz="3200" b="1" dirty="0" smtClean="0">
                <a:solidFill>
                  <a:schemeClr val="bg1"/>
                </a:solidFill>
              </a:rPr>
              <a:t> Doador cadáver</a:t>
            </a:r>
          </a:p>
          <a:p>
            <a:pPr lvl="3" eaLnBrk="1" hangingPunct="1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None/>
              <a:tabLst>
                <a:tab pos="7715250" algn="l"/>
              </a:tabLst>
              <a:defRPr/>
            </a:pPr>
            <a:endParaRPr lang="pt-BR" sz="2400" b="1" dirty="0" smtClean="0"/>
          </a:p>
          <a:p>
            <a:pPr lvl="3" eaLnBrk="1" hangingPunct="1">
              <a:lnSpc>
                <a:spcPct val="90000"/>
              </a:lnSpc>
              <a:buClr>
                <a:schemeClr val="tx2"/>
              </a:buClr>
              <a:buSzPct val="120000"/>
              <a:buFont typeface="Wingdings" pitchFamily="2" charset="2"/>
              <a:buNone/>
              <a:tabLst>
                <a:tab pos="7715250" algn="l"/>
              </a:tabLst>
              <a:defRPr/>
            </a:pPr>
            <a:endParaRPr lang="pt-BR" sz="2400" b="1" dirty="0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35052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autoUpdateAnimBg="0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52513"/>
            <a:ext cx="7772400" cy="257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pt-BR" sz="3600" b="1" smtClean="0">
                <a:solidFill>
                  <a:srgbClr val="FFCC00"/>
                </a:solidFill>
              </a:rPr>
              <a:t>Xenotransplante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881063" y="1581150"/>
            <a:ext cx="7772400" cy="4895850"/>
          </a:xfrm>
        </p:spPr>
        <p:txBody>
          <a:bodyPr>
            <a:normAutofit fontScale="92500"/>
          </a:bodyPr>
          <a:lstStyle/>
          <a:p>
            <a:pPr eaLnBrk="1" hangingPunct="1">
              <a:buClr>
                <a:srgbClr val="FFCC00"/>
              </a:buClr>
              <a:buSzPct val="135000"/>
              <a:buFont typeface="Wingdings" pitchFamily="2" charset="2"/>
              <a:buNone/>
              <a:defRPr/>
            </a:pPr>
            <a:r>
              <a:rPr lang="en-US" sz="3200" b="1" smtClean="0">
                <a:solidFill>
                  <a:srgbClr val="CC9900"/>
                </a:solidFill>
              </a:rPr>
              <a:t>    </a:t>
            </a:r>
            <a:r>
              <a:rPr lang="pt-BR" sz="3200" b="1" smtClean="0">
                <a:solidFill>
                  <a:srgbClr val="CC9900"/>
                </a:solidFill>
              </a:rPr>
              <a:t>Barreira ética:</a:t>
            </a:r>
          </a:p>
          <a:p>
            <a:pPr eaLnBrk="1" hangingPunct="1">
              <a:buClr>
                <a:srgbClr val="FFCC00"/>
              </a:buClr>
              <a:buSzPct val="105000"/>
              <a:buFont typeface="Wingdings" pitchFamily="2" charset="2"/>
              <a:buChar char="Ø"/>
              <a:defRPr/>
            </a:pPr>
            <a:r>
              <a:rPr lang="pt-BR" sz="3200" b="1" smtClean="0">
                <a:solidFill>
                  <a:schemeClr val="bg1"/>
                </a:solidFill>
              </a:rPr>
              <a:t>Benefício de humanos</a:t>
            </a:r>
            <a:r>
              <a:rPr lang="en-US" sz="3200" b="1" smtClean="0">
                <a:solidFill>
                  <a:schemeClr val="bg1"/>
                </a:solidFill>
              </a:rPr>
              <a:t> /</a:t>
            </a:r>
            <a:r>
              <a:rPr lang="pt-BR" sz="3200" b="1" smtClean="0">
                <a:solidFill>
                  <a:schemeClr val="bg1"/>
                </a:solidFill>
              </a:rPr>
              <a:t> morte de animais</a:t>
            </a:r>
          </a:p>
          <a:p>
            <a:pPr eaLnBrk="1" hangingPunct="1">
              <a:buClr>
                <a:srgbClr val="FFCC00"/>
              </a:buClr>
              <a:buSzPct val="105000"/>
              <a:buFont typeface="Wingdings" pitchFamily="2" charset="2"/>
              <a:buChar char="Ø"/>
              <a:defRPr/>
            </a:pPr>
            <a:r>
              <a:rPr lang="pt-BR" sz="3200" b="1" smtClean="0">
                <a:solidFill>
                  <a:schemeClr val="bg1"/>
                </a:solidFill>
              </a:rPr>
              <a:t>Parte do corpo animal</a:t>
            </a:r>
          </a:p>
          <a:p>
            <a:pPr eaLnBrk="1" hangingPunct="1">
              <a:buClr>
                <a:srgbClr val="FFCC00"/>
              </a:buClr>
              <a:buSzPct val="105000"/>
              <a:buFont typeface="Wingdings" pitchFamily="2" charset="2"/>
              <a:buChar char="Ø"/>
              <a:defRPr/>
            </a:pPr>
            <a:r>
              <a:rPr lang="pt-BR" sz="3200" b="1" smtClean="0">
                <a:solidFill>
                  <a:schemeClr val="bg1"/>
                </a:solidFill>
              </a:rPr>
              <a:t>Troca material genético</a:t>
            </a:r>
          </a:p>
          <a:p>
            <a:pPr eaLnBrk="1" hangingPunct="1">
              <a:buClr>
                <a:srgbClr val="FFCC00"/>
              </a:buClr>
              <a:buSzPct val="105000"/>
              <a:buFont typeface="Wingdings" pitchFamily="2" charset="2"/>
              <a:buChar char="Ø"/>
              <a:defRPr/>
            </a:pPr>
            <a:r>
              <a:rPr lang="pt-BR" sz="3200" b="1" smtClean="0">
                <a:solidFill>
                  <a:schemeClr val="bg1"/>
                </a:solidFill>
              </a:rPr>
              <a:t>Reação imune</a:t>
            </a:r>
          </a:p>
          <a:p>
            <a:pPr eaLnBrk="1" hangingPunct="1">
              <a:buClr>
                <a:srgbClr val="FFCC00"/>
              </a:buClr>
              <a:buSzPct val="105000"/>
              <a:buFont typeface="Wingdings" pitchFamily="2" charset="2"/>
              <a:buNone/>
              <a:defRPr/>
            </a:pPr>
            <a:r>
              <a:rPr lang="en-US" sz="3200" b="1" smtClean="0">
                <a:solidFill>
                  <a:srgbClr val="FFFF00"/>
                </a:solidFill>
              </a:rPr>
              <a:t>     </a:t>
            </a:r>
            <a:r>
              <a:rPr lang="pt-BR" sz="3200" b="1" smtClean="0">
                <a:solidFill>
                  <a:srgbClr val="CC9900"/>
                </a:solidFill>
              </a:rPr>
              <a:t>Risco </a:t>
            </a:r>
            <a:r>
              <a:rPr lang="en-US" sz="3200" b="1" smtClean="0">
                <a:solidFill>
                  <a:srgbClr val="CC9900"/>
                </a:solidFill>
              </a:rPr>
              <a:t>x</a:t>
            </a:r>
            <a:r>
              <a:rPr lang="pt-BR" sz="3200" b="1" smtClean="0">
                <a:solidFill>
                  <a:srgbClr val="CC9900"/>
                </a:solidFill>
              </a:rPr>
              <a:t> Repercussão do p</a:t>
            </a:r>
            <a:r>
              <a:rPr lang="en-US" sz="3200" b="1" smtClean="0">
                <a:solidFill>
                  <a:srgbClr val="CC9900"/>
                </a:solidFill>
              </a:rPr>
              <a:t>r</a:t>
            </a:r>
            <a:r>
              <a:rPr lang="pt-BR" sz="3200" b="1" smtClean="0">
                <a:solidFill>
                  <a:srgbClr val="CC9900"/>
                </a:solidFill>
              </a:rPr>
              <a:t>ocedimento</a:t>
            </a:r>
          </a:p>
          <a:p>
            <a:pPr eaLnBrk="1" hangingPunct="1">
              <a:buClr>
                <a:srgbClr val="FFCC00"/>
              </a:buClr>
              <a:buSzPct val="105000"/>
              <a:buFont typeface="Wingdings" pitchFamily="2" charset="2"/>
              <a:buChar char="Ø"/>
              <a:defRPr/>
            </a:pPr>
            <a:r>
              <a:rPr lang="pt-BR" sz="3200" b="1" smtClean="0">
                <a:solidFill>
                  <a:srgbClr val="FFFF00"/>
                </a:solidFill>
              </a:rPr>
              <a:t> </a:t>
            </a:r>
            <a:r>
              <a:rPr lang="pt-BR" sz="3200" b="1" smtClean="0">
                <a:solidFill>
                  <a:schemeClr val="bg1"/>
                </a:solidFill>
              </a:rPr>
              <a:t>Consentimento informado ?</a:t>
            </a:r>
          </a:p>
          <a:p>
            <a:pPr eaLnBrk="1" hangingPunct="1">
              <a:buClr>
                <a:srgbClr val="FFCC00"/>
              </a:buClr>
              <a:buSzPct val="105000"/>
              <a:buFont typeface="Wingdings" pitchFamily="2" charset="2"/>
              <a:buChar char="Ø"/>
              <a:defRPr/>
            </a:pPr>
            <a:r>
              <a:rPr lang="pt-BR" sz="3200" b="1" smtClean="0">
                <a:solidFill>
                  <a:schemeClr val="bg1"/>
                </a:solidFill>
              </a:rPr>
              <a:t> Espécie a ser utilizada</a:t>
            </a:r>
          </a:p>
          <a:p>
            <a:pPr eaLnBrk="1" hangingPunct="1">
              <a:buClr>
                <a:srgbClr val="FFCC00"/>
              </a:buClr>
              <a:buSzPct val="105000"/>
              <a:buFont typeface="Wingdings" pitchFamily="2" charset="2"/>
              <a:buChar char="Ø"/>
              <a:defRPr/>
            </a:pPr>
            <a:endParaRPr lang="pt-BR" sz="3200" b="1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pt-BR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57166"/>
            <a:ext cx="8229600" cy="922337"/>
          </a:xfrm>
        </p:spPr>
        <p:txBody>
          <a:bodyPr anchor="t">
            <a:normAutofit/>
          </a:bodyPr>
          <a:lstStyle/>
          <a:p>
            <a:pPr algn="ctr" eaLnBrk="1" hangingPunct="1">
              <a:defRPr/>
            </a:pPr>
            <a: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Sede da Central de Transplantes</a:t>
            </a:r>
            <a:b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pt-B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de Pernambuco</a:t>
            </a:r>
          </a:p>
        </p:txBody>
      </p:sp>
      <p:pic>
        <p:nvPicPr>
          <p:cNvPr id="279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85938" y="1643063"/>
            <a:ext cx="5327650" cy="3749675"/>
          </a:xfrm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447800" y="5514819"/>
            <a:ext cx="60483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 dirty="0"/>
              <a:t>Rua Henrique Dias, S/N – Prédio Sede do IRH, Derby</a:t>
            </a:r>
            <a:br>
              <a:rPr lang="pt-BR" b="1" dirty="0"/>
            </a:br>
            <a:r>
              <a:rPr lang="pt-BR" b="1" dirty="0"/>
              <a:t>Fones: </a:t>
            </a:r>
            <a:r>
              <a:rPr lang="pt-BR" sz="1600" b="1" dirty="0"/>
              <a:t>0800-2812185</a:t>
            </a:r>
            <a:r>
              <a:rPr lang="pt-BR" b="1" dirty="0"/>
              <a:t> / 81-3184-4120 / 3184-4121</a:t>
            </a:r>
            <a:br>
              <a:rPr lang="pt-BR" b="1" dirty="0"/>
            </a:br>
            <a:r>
              <a:rPr lang="pt-BR" b="1" dirty="0" err="1"/>
              <a:t>E-mail</a:t>
            </a:r>
            <a:r>
              <a:rPr lang="pt-BR" b="1" dirty="0"/>
              <a:t>: transplantespe@saude.gov.br</a:t>
            </a:r>
            <a:br>
              <a:rPr lang="pt-BR" b="1" dirty="0"/>
            </a:br>
            <a:r>
              <a:rPr lang="pt-BR" b="1" dirty="0"/>
              <a:t>Site: www.transplantes.pe.gov.br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idx="1"/>
          </p:nvPr>
        </p:nvSpPr>
        <p:spPr>
          <a:xfrm>
            <a:off x="369888" y="857250"/>
            <a:ext cx="8578850" cy="1143000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90000"/>
              </a:lnSpc>
              <a:buClr>
                <a:srgbClr val="FFCC00"/>
              </a:buClr>
              <a:buSzPct val="105000"/>
              <a:buFont typeface="Wingdings" pitchFamily="2" charset="2"/>
              <a:buNone/>
              <a:tabLst>
                <a:tab pos="7715250" algn="l"/>
              </a:tabLst>
              <a:defRPr/>
            </a:pPr>
            <a:r>
              <a:rPr lang="en-US" sz="3200" b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                    </a:t>
            </a:r>
            <a:r>
              <a:rPr lang="pt-BR" sz="3200" b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Doador Vivo</a:t>
            </a:r>
            <a:endParaRPr lang="pt-BR" sz="2400" b="1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FFCC00"/>
              </a:buClr>
              <a:buSzPct val="105000"/>
              <a:buFont typeface="Wingdings" pitchFamily="2" charset="2"/>
              <a:buChar char="Ø"/>
              <a:tabLst>
                <a:tab pos="7715250" algn="l"/>
              </a:tabLst>
              <a:defRPr/>
            </a:pPr>
            <a:r>
              <a:rPr lang="pt-BR" sz="2400" b="1" dirty="0" smtClean="0">
                <a:solidFill>
                  <a:schemeClr val="bg1"/>
                </a:solidFill>
              </a:rPr>
              <a:t> Entre parentes até 4</a:t>
            </a:r>
            <a:r>
              <a:rPr lang="pt-BR" sz="2400" b="1" dirty="0" smtClean="0">
                <a:solidFill>
                  <a:schemeClr val="bg1"/>
                </a:solidFill>
                <a:cs typeface="Arial" charset="0"/>
              </a:rPr>
              <a:t>° grau</a:t>
            </a:r>
            <a:endParaRPr lang="pt-BR" sz="2400" b="1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FFCC00"/>
              </a:buClr>
              <a:buSzPct val="105000"/>
              <a:buFont typeface="Wingdings" pitchFamily="2" charset="2"/>
              <a:buChar char="Ø"/>
              <a:tabLst>
                <a:tab pos="7715250" algn="l"/>
              </a:tabLst>
              <a:defRPr/>
            </a:pPr>
            <a:r>
              <a:rPr lang="pt-BR" sz="2400" b="1" dirty="0" smtClean="0">
                <a:solidFill>
                  <a:schemeClr val="bg1"/>
                </a:solidFill>
              </a:rPr>
              <a:t> Proíbe comercialização de órgãos</a:t>
            </a:r>
          </a:p>
          <a:p>
            <a:pPr lvl="1" eaLnBrk="1" hangingPunct="1">
              <a:lnSpc>
                <a:spcPct val="90000"/>
              </a:lnSpc>
              <a:buClr>
                <a:srgbClr val="FFCC00"/>
              </a:buClr>
              <a:buSzPct val="105000"/>
              <a:buFont typeface="Wingdings" pitchFamily="2" charset="2"/>
              <a:buChar char="Ø"/>
              <a:tabLst>
                <a:tab pos="7715250" algn="l"/>
              </a:tabLst>
              <a:defRPr/>
            </a:pPr>
            <a:r>
              <a:rPr lang="pt-BR" sz="2400" b="1" dirty="0" smtClean="0">
                <a:solidFill>
                  <a:schemeClr val="bg1"/>
                </a:solidFill>
              </a:rPr>
              <a:t> Entre não-aparentados: Autorização judicial</a:t>
            </a:r>
          </a:p>
          <a:p>
            <a:pPr lvl="1" eaLnBrk="1" hangingPunct="1">
              <a:lnSpc>
                <a:spcPct val="90000"/>
              </a:lnSpc>
              <a:buClr>
                <a:srgbClr val="FFCC00"/>
              </a:buClr>
              <a:buSzPct val="105000"/>
              <a:buFont typeface="Wingdings" pitchFamily="2" charset="2"/>
              <a:buChar char="Ø"/>
              <a:tabLst>
                <a:tab pos="7715250" algn="l"/>
              </a:tabLst>
              <a:defRPr/>
            </a:pPr>
            <a:endParaRPr lang="pt-BR" sz="2400" b="1" dirty="0" smtClean="0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  <a:tabLst>
                <a:tab pos="7715250" algn="l"/>
              </a:tabLst>
              <a:defRPr/>
            </a:pPr>
            <a:endParaRPr lang="pt-BR" sz="2400" b="1" dirty="0" smtClean="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35052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pic>
        <p:nvPicPr>
          <p:cNvPr id="218117" name="Picture 5" descr="D:\Documentos - Berg\CTP\Fotos\Grau parentesc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3650" y="3157538"/>
            <a:ext cx="38100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18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18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18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 build="p" autoUpdateAnimBg="0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9750" y="428604"/>
            <a:ext cx="8001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SzPct val="85000"/>
            </a:pPr>
            <a:r>
              <a:rPr lang="pt-BR" sz="3600" b="1" dirty="0">
                <a:solidFill>
                  <a:srgbClr val="FFCC00"/>
                </a:solidFill>
              </a:rPr>
              <a:t>Doação de Órgãos </a:t>
            </a:r>
            <a:r>
              <a:rPr lang="en-US" sz="3600" b="1" dirty="0">
                <a:solidFill>
                  <a:srgbClr val="FFCC00"/>
                </a:solidFill>
              </a:rPr>
              <a:t>de</a:t>
            </a:r>
            <a:r>
              <a:rPr lang="pt-BR" sz="3600" b="1" dirty="0">
                <a:solidFill>
                  <a:srgbClr val="FFCC00"/>
                </a:solidFill>
              </a:rPr>
              <a:t> Anencéfalos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19100" y="2379663"/>
            <a:ext cx="8153400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CC00"/>
              </a:buClr>
              <a:buSzPct val="105000"/>
              <a:buFont typeface="Wingdings" pitchFamily="2" charset="2"/>
              <a:buChar char="Ø"/>
            </a:pPr>
            <a:r>
              <a:rPr lang="en-US" sz="3600" b="1">
                <a:solidFill>
                  <a:schemeClr val="bg1"/>
                </a:solidFill>
              </a:rPr>
              <a:t>U</a:t>
            </a:r>
            <a:r>
              <a:rPr lang="pt-BR" sz="3600" b="1">
                <a:solidFill>
                  <a:schemeClr val="bg1"/>
                </a:solidFill>
              </a:rPr>
              <a:t>ma mãe </a:t>
            </a:r>
            <a:r>
              <a:rPr lang="en-US" sz="3600" b="1">
                <a:solidFill>
                  <a:schemeClr val="bg1"/>
                </a:solidFill>
              </a:rPr>
              <a:t>pode </a:t>
            </a:r>
            <a:r>
              <a:rPr lang="pt-BR" sz="3600" b="1">
                <a:solidFill>
                  <a:schemeClr val="bg1"/>
                </a:solidFill>
              </a:rPr>
              <a:t>doar os órgãos de </a:t>
            </a:r>
            <a:r>
              <a:rPr lang="en-US" sz="3600" b="1">
                <a:solidFill>
                  <a:schemeClr val="bg1"/>
                </a:solidFill>
              </a:rPr>
              <a:t>seu</a:t>
            </a:r>
            <a:r>
              <a:rPr lang="pt-BR" sz="3600" b="1">
                <a:solidFill>
                  <a:schemeClr val="bg1"/>
                </a:solidFill>
              </a:rPr>
              <a:t> filho anencéfalo?</a:t>
            </a:r>
            <a:r>
              <a:rPr lang="en-US" sz="3600" b="1">
                <a:solidFill>
                  <a:schemeClr val="bg1"/>
                </a:solidFill>
              </a:rPr>
              <a:t>       É</a:t>
            </a:r>
            <a:r>
              <a:rPr lang="pt-BR" sz="3600" b="1">
                <a:solidFill>
                  <a:schemeClr val="bg1"/>
                </a:solidFill>
              </a:rPr>
              <a:t> ético</a:t>
            </a:r>
            <a:r>
              <a:rPr lang="en-US" sz="3600" b="1">
                <a:solidFill>
                  <a:schemeClr val="bg1"/>
                </a:solidFill>
              </a:rPr>
              <a:t>?</a:t>
            </a:r>
            <a:endParaRPr lang="pt-BR" sz="3600" b="1">
              <a:solidFill>
                <a:schemeClr val="bg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SzPct val="105000"/>
              <a:buFont typeface="Wingdings" pitchFamily="2" charset="2"/>
              <a:buChar char="Ø"/>
            </a:pPr>
            <a:r>
              <a:rPr lang="en-US" sz="3600" b="1">
                <a:solidFill>
                  <a:schemeClr val="bg1"/>
                </a:solidFill>
              </a:rPr>
              <a:t>H</a:t>
            </a:r>
            <a:r>
              <a:rPr lang="pt-BR" sz="3600" b="1">
                <a:solidFill>
                  <a:schemeClr val="bg1"/>
                </a:solidFill>
              </a:rPr>
              <a:t>á atividade do tronco encefálico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SzPct val="105000"/>
              <a:buFont typeface="Wingdings" pitchFamily="2" charset="2"/>
              <a:buChar char="Ø"/>
            </a:pPr>
            <a:r>
              <a:rPr lang="en-US" sz="3600" b="1">
                <a:solidFill>
                  <a:schemeClr val="bg1"/>
                </a:solidFill>
              </a:rPr>
              <a:t>R</a:t>
            </a:r>
            <a:r>
              <a:rPr lang="pt-BR" sz="3600" b="1">
                <a:solidFill>
                  <a:schemeClr val="bg1"/>
                </a:solidFill>
              </a:rPr>
              <a:t>es</a:t>
            </a:r>
            <a:r>
              <a:rPr lang="en-US" sz="3600" b="1">
                <a:solidFill>
                  <a:schemeClr val="bg1"/>
                </a:solidFill>
              </a:rPr>
              <a:t>.</a:t>
            </a:r>
            <a:r>
              <a:rPr lang="pt-BR" sz="3600" b="1">
                <a:solidFill>
                  <a:schemeClr val="bg1"/>
                </a:solidFill>
              </a:rPr>
              <a:t> </a:t>
            </a:r>
            <a:r>
              <a:rPr lang="en-US" sz="3600" b="1">
                <a:solidFill>
                  <a:schemeClr val="bg1"/>
                </a:solidFill>
              </a:rPr>
              <a:t>CFM</a:t>
            </a:r>
            <a:r>
              <a:rPr lang="pt-BR" sz="3600" b="1">
                <a:solidFill>
                  <a:schemeClr val="bg1"/>
                </a:solidFill>
              </a:rPr>
              <a:t> – critérios de morte encefálica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35000"/>
            </a:pPr>
            <a:endParaRPr lang="pt-BR" sz="3600" b="1">
              <a:solidFill>
                <a:schemeClr val="bg1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35000"/>
              <a:buFontTx/>
              <a:buChar char="•"/>
            </a:pPr>
            <a:endParaRPr lang="pt-BR" sz="2800" b="1">
              <a:solidFill>
                <a:srgbClr val="FFFF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57148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SzPct val="85000"/>
            </a:pPr>
            <a:r>
              <a:rPr lang="pt-BR" sz="3600" b="1" dirty="0">
                <a:solidFill>
                  <a:srgbClr val="FFCC00"/>
                </a:solidFill>
              </a:rPr>
              <a:t>Doa</a:t>
            </a:r>
            <a:r>
              <a:rPr lang="en-US" sz="3600" b="1" dirty="0" err="1">
                <a:solidFill>
                  <a:srgbClr val="FFCC00"/>
                </a:solidFill>
              </a:rPr>
              <a:t>ção</a:t>
            </a:r>
            <a:r>
              <a:rPr lang="en-US" sz="3600" b="1" dirty="0">
                <a:solidFill>
                  <a:srgbClr val="FFCC00"/>
                </a:solidFill>
              </a:rPr>
              <a:t> de </a:t>
            </a:r>
            <a:r>
              <a:rPr lang="en-US" sz="3600" b="1" dirty="0" err="1">
                <a:solidFill>
                  <a:srgbClr val="FFCC00"/>
                </a:solidFill>
              </a:rPr>
              <a:t>Órgãos</a:t>
            </a:r>
            <a:r>
              <a:rPr lang="en-US" sz="3600" b="1" dirty="0">
                <a:solidFill>
                  <a:srgbClr val="FFCC00"/>
                </a:solidFill>
              </a:rPr>
              <a:t> de</a:t>
            </a:r>
            <a:r>
              <a:rPr lang="pt-BR" sz="3600" b="1" dirty="0">
                <a:solidFill>
                  <a:srgbClr val="FFCC00"/>
                </a:solidFill>
              </a:rPr>
              <a:t> Cadáver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76300" y="3048000"/>
            <a:ext cx="81153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Ø"/>
            </a:pPr>
            <a:r>
              <a:rPr lang="pt-BR" sz="3200" b="1">
                <a:solidFill>
                  <a:schemeClr val="bg1"/>
                </a:solidFill>
              </a:rPr>
              <a:t>Voluntária </a:t>
            </a:r>
            <a:r>
              <a:rPr lang="en-US" sz="3200" b="1">
                <a:solidFill>
                  <a:schemeClr val="bg1"/>
                </a:solidFill>
              </a:rPr>
              <a:t>– </a:t>
            </a:r>
            <a:r>
              <a:rPr lang="pt-BR" sz="3200" b="1">
                <a:solidFill>
                  <a:schemeClr val="bg1"/>
                </a:solidFill>
              </a:rPr>
              <a:t>1968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pt-BR" sz="3200" b="1">
                <a:solidFill>
                  <a:schemeClr val="bg1"/>
                </a:solidFill>
              </a:rPr>
              <a:t>/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pt-BR" sz="3200" b="1">
                <a:solidFill>
                  <a:schemeClr val="bg1"/>
                </a:solidFill>
              </a:rPr>
              <a:t>1996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Ø"/>
            </a:pPr>
            <a:r>
              <a:rPr lang="pt-BR" sz="3200" b="1">
                <a:solidFill>
                  <a:schemeClr val="bg1"/>
                </a:solidFill>
              </a:rPr>
              <a:t>Consentimento presumido fraco </a:t>
            </a:r>
            <a:r>
              <a:rPr lang="en-US" sz="3200" b="1">
                <a:solidFill>
                  <a:schemeClr val="bg1"/>
                </a:solidFill>
              </a:rPr>
              <a:t>– </a:t>
            </a:r>
            <a:r>
              <a:rPr lang="pt-BR" sz="3200" b="1">
                <a:solidFill>
                  <a:schemeClr val="bg1"/>
                </a:solidFill>
              </a:rPr>
              <a:t>1997</a:t>
            </a:r>
            <a:r>
              <a:rPr lang="en-US" sz="3200" b="1">
                <a:solidFill>
                  <a:schemeClr val="bg1"/>
                </a:solidFill>
              </a:rPr>
              <a:t> / </a:t>
            </a:r>
            <a:r>
              <a:rPr lang="pt-BR" sz="3200" b="1">
                <a:solidFill>
                  <a:schemeClr val="bg1"/>
                </a:solidFill>
              </a:rPr>
              <a:t>2001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Char char="Ø"/>
            </a:pPr>
            <a:r>
              <a:rPr lang="pt-BR" sz="3200" b="1">
                <a:solidFill>
                  <a:schemeClr val="bg1"/>
                </a:solidFill>
              </a:rPr>
              <a:t>Consentimento permitido </a:t>
            </a:r>
            <a:r>
              <a:rPr lang="en-US" sz="3200" b="1">
                <a:solidFill>
                  <a:schemeClr val="bg1"/>
                </a:solidFill>
              </a:rPr>
              <a:t>- </a:t>
            </a:r>
            <a:r>
              <a:rPr lang="pt-BR" sz="3200" b="1">
                <a:solidFill>
                  <a:schemeClr val="bg1"/>
                </a:solidFill>
              </a:rPr>
              <a:t>atual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28596" y="1571612"/>
            <a:ext cx="7824830" cy="838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>
              <a:spcBef>
                <a:spcPct val="20000"/>
              </a:spcBef>
              <a:buSzPct val="85000"/>
            </a:pPr>
            <a:r>
              <a:rPr lang="pt-BR" sz="3200" b="1" dirty="0">
                <a:solidFill>
                  <a:srgbClr val="CC9900"/>
                </a:solidFill>
              </a:rPr>
              <a:t>Forma de doação</a:t>
            </a:r>
            <a:r>
              <a:rPr lang="pt-BR" sz="3600" b="1" dirty="0">
                <a:solidFill>
                  <a:srgbClr val="CC9900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285720" y="2354263"/>
            <a:ext cx="8210580" cy="318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CC00"/>
              </a:buClr>
              <a:buSzPct val="105000"/>
              <a:buFont typeface="Wingdings" pitchFamily="2" charset="2"/>
              <a:buChar char="Ø"/>
            </a:pPr>
            <a:r>
              <a:rPr lang="pt-BR" sz="3200" b="1" dirty="0">
                <a:solidFill>
                  <a:schemeClr val="bg1"/>
                </a:solidFill>
              </a:rPr>
              <a:t>Solução para a grande demanda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SzPct val="105000"/>
              <a:buFont typeface="Wingdings" pitchFamily="2" charset="2"/>
              <a:buChar char="Ø"/>
            </a:pPr>
            <a:r>
              <a:rPr lang="pt-BR" sz="3200" b="1" dirty="0">
                <a:solidFill>
                  <a:schemeClr val="bg1"/>
                </a:solidFill>
              </a:rPr>
              <a:t>Morte = </a:t>
            </a:r>
            <a:r>
              <a:rPr lang="pt-BR" sz="3200" b="1" dirty="0">
                <a:solidFill>
                  <a:srgbClr val="CC9900"/>
                </a:solidFill>
              </a:rPr>
              <a:t>parada respiratória (1950)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SzPct val="105000"/>
              <a:buFont typeface="Wingdings" pitchFamily="2" charset="2"/>
              <a:buChar char="Ø"/>
            </a:pPr>
            <a:r>
              <a:rPr lang="pt-BR" sz="3200" b="1" dirty="0">
                <a:solidFill>
                  <a:schemeClr val="bg1"/>
                </a:solidFill>
              </a:rPr>
              <a:t>Morte = </a:t>
            </a:r>
            <a:r>
              <a:rPr lang="pt-BR" sz="3200" b="1" dirty="0">
                <a:solidFill>
                  <a:srgbClr val="CC9900"/>
                </a:solidFill>
              </a:rPr>
              <a:t>parada </a:t>
            </a:r>
            <a:r>
              <a:rPr lang="pt-BR" sz="3200" b="1" dirty="0" err="1">
                <a:solidFill>
                  <a:srgbClr val="CC9900"/>
                </a:solidFill>
              </a:rPr>
              <a:t>cardiorespiratória</a:t>
            </a:r>
            <a:r>
              <a:rPr lang="pt-BR" sz="3200" b="1" dirty="0">
                <a:solidFill>
                  <a:srgbClr val="CC9900"/>
                </a:solidFill>
              </a:rPr>
              <a:t> (1960)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SzPct val="105000"/>
              <a:buFont typeface="Wingdings" pitchFamily="2" charset="2"/>
              <a:buChar char="Ø"/>
            </a:pPr>
            <a:r>
              <a:rPr lang="pt-BR" sz="3200" b="1" dirty="0">
                <a:solidFill>
                  <a:schemeClr val="bg1"/>
                </a:solidFill>
              </a:rPr>
              <a:t>Morte Encefálica = </a:t>
            </a:r>
            <a:r>
              <a:rPr lang="pt-BR" sz="3200" b="1" dirty="0">
                <a:solidFill>
                  <a:srgbClr val="CC9900"/>
                </a:solidFill>
              </a:rPr>
              <a:t>coração batendo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SzPct val="105000"/>
              <a:buFont typeface="Wingdings" pitchFamily="2" charset="2"/>
              <a:buChar char="Ø"/>
            </a:pPr>
            <a:r>
              <a:rPr lang="pt-BR" sz="3200" b="1" dirty="0">
                <a:solidFill>
                  <a:schemeClr val="bg1"/>
                </a:solidFill>
              </a:rPr>
              <a:t>Resolução </a:t>
            </a:r>
            <a:r>
              <a:rPr lang="en-US" sz="3200" b="1" dirty="0">
                <a:solidFill>
                  <a:schemeClr val="bg1"/>
                </a:solidFill>
              </a:rPr>
              <a:t>do </a:t>
            </a:r>
            <a:r>
              <a:rPr lang="pt-BR" sz="3200" b="1" dirty="0">
                <a:solidFill>
                  <a:schemeClr val="bg1"/>
                </a:solidFill>
              </a:rPr>
              <a:t>CFM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35000"/>
              <a:buFontTx/>
              <a:buChar char="•"/>
            </a:pP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685800" y="500042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SzPct val="85000"/>
            </a:pPr>
            <a:r>
              <a:rPr lang="pt-BR" sz="3600" b="1" dirty="0">
                <a:solidFill>
                  <a:srgbClr val="FFCC00"/>
                </a:solidFill>
              </a:rPr>
              <a:t>Doa</a:t>
            </a:r>
            <a:r>
              <a:rPr lang="en-US" sz="3600" b="1" dirty="0" err="1">
                <a:solidFill>
                  <a:srgbClr val="FFCC00"/>
                </a:solidFill>
              </a:rPr>
              <a:t>ção</a:t>
            </a:r>
            <a:r>
              <a:rPr lang="en-US" sz="3600" b="1" dirty="0">
                <a:solidFill>
                  <a:srgbClr val="FFCC00"/>
                </a:solidFill>
              </a:rPr>
              <a:t> de </a:t>
            </a:r>
            <a:r>
              <a:rPr lang="en-US" sz="3600" b="1" dirty="0" err="1">
                <a:solidFill>
                  <a:srgbClr val="FFCC00"/>
                </a:solidFill>
              </a:rPr>
              <a:t>Órgãos</a:t>
            </a:r>
            <a:r>
              <a:rPr lang="en-US" sz="3600" b="1" dirty="0">
                <a:solidFill>
                  <a:srgbClr val="FFCC00"/>
                </a:solidFill>
              </a:rPr>
              <a:t> de</a:t>
            </a:r>
            <a:r>
              <a:rPr lang="pt-BR" sz="3600" b="1" dirty="0">
                <a:solidFill>
                  <a:srgbClr val="FFCC00"/>
                </a:solidFill>
              </a:rPr>
              <a:t> Cadáver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327013"/>
            <a:ext cx="8194675" cy="1458913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>
              <a:lnSpc>
                <a:spcPct val="65000"/>
              </a:lnSpc>
              <a:defRPr/>
            </a:pP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pt-BR" sz="3600" b="1" dirty="0" smtClean="0">
                <a:solidFill>
                  <a:schemeClr val="bg1"/>
                </a:solidFill>
              </a:rPr>
              <a:t>Morte Encefálica</a:t>
            </a: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b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/>
            </a:r>
            <a:b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O diagnóstico é seguro?</a:t>
            </a:r>
            <a:b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endParaRPr lang="pt-BR" sz="3600" b="1" dirty="0" smtClean="0">
              <a:solidFill>
                <a:schemeClr val="bg1"/>
              </a:solidFill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0" y="35052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95352" y="2157572"/>
            <a:ext cx="7734300" cy="191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FFCC00"/>
              </a:buClr>
              <a:buFont typeface="Wingdings" pitchFamily="2" charset="2"/>
              <a:buChar char="Ø"/>
            </a:pPr>
            <a:r>
              <a:rPr lang="pt-BR" sz="3200" b="1" dirty="0">
                <a:solidFill>
                  <a:schemeClr val="bg1"/>
                </a:solidFill>
              </a:rPr>
              <a:t>1ª avaliação clínica neurológica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CC00"/>
              </a:buClr>
              <a:buFont typeface="Wingdings" pitchFamily="2" charset="2"/>
              <a:buChar char="Ø"/>
            </a:pPr>
            <a:r>
              <a:rPr lang="pt-BR" sz="3200" b="1" dirty="0">
                <a:solidFill>
                  <a:schemeClr val="bg1"/>
                </a:solidFill>
              </a:rPr>
              <a:t>2ª avaliação clínica neurológica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FFCC00"/>
              </a:buClr>
              <a:buFont typeface="Wingdings" pitchFamily="2" charset="2"/>
              <a:buChar char="Ø"/>
            </a:pPr>
            <a:r>
              <a:rPr lang="pt-BR" sz="3200" b="1" dirty="0">
                <a:solidFill>
                  <a:schemeClr val="bg1"/>
                </a:solidFill>
              </a:rPr>
              <a:t>Registro gráfico: </a:t>
            </a:r>
            <a:r>
              <a:rPr lang="pt-BR" sz="3200" b="1" dirty="0">
                <a:solidFill>
                  <a:srgbClr val="CC9900"/>
                </a:solidFill>
              </a:rPr>
              <a:t>EEG isoelétrico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96946" y="5048250"/>
            <a:ext cx="7289830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200" b="1" dirty="0">
                <a:solidFill>
                  <a:schemeClr val="bg1"/>
                </a:solidFill>
              </a:rPr>
              <a:t>Resolução   CFM   n</a:t>
            </a:r>
            <a:r>
              <a:rPr lang="pt-BR" sz="3200" b="1" dirty="0">
                <a:solidFill>
                  <a:schemeClr val="bg1"/>
                </a:solidFill>
                <a:cs typeface="Times New Roman" pitchFamily="18" charset="0"/>
              </a:rPr>
              <a:t>º 1.480 </a:t>
            </a:r>
            <a:r>
              <a:rPr lang="en-US" sz="3200" b="1" dirty="0">
                <a:solidFill>
                  <a:schemeClr val="bg1"/>
                </a:solidFill>
                <a:cs typeface="Times New Roman" pitchFamily="18" charset="0"/>
              </a:rPr>
              <a:t>/</a:t>
            </a:r>
            <a:r>
              <a:rPr lang="pt-BR" sz="3200" b="1" dirty="0">
                <a:solidFill>
                  <a:schemeClr val="bg1"/>
                </a:solidFill>
                <a:cs typeface="Times New Roman" pitchFamily="18" charset="0"/>
              </a:rPr>
              <a:t> 1997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598488"/>
            <a:ext cx="9144000" cy="5440362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                  </a:t>
            </a:r>
            <a:r>
              <a:rPr lang="pt-BR" sz="3600" dirty="0" smtClean="0">
                <a:solidFill>
                  <a:schemeClr val="tx1"/>
                </a:solidFill>
              </a:rPr>
              <a:t>Morte Encefálica</a:t>
            </a:r>
            <a:r>
              <a:rPr 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(ME)</a:t>
            </a:r>
            <a:r>
              <a:rPr 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/>
            </a:r>
            <a:br>
              <a:rPr 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r>
              <a:rPr 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/>
            </a:r>
            <a:br>
              <a:rPr 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                          </a:t>
            </a:r>
            <a:r>
              <a:rPr 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Declaração de Óbito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          </a:t>
            </a:r>
            <a:r>
              <a:rPr 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Hora do óbito = Hora do Diagnóstico </a:t>
            </a:r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de ME</a:t>
            </a:r>
            <a:r>
              <a:rPr 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/>
            </a:r>
            <a:br>
              <a:rPr lang="pt-B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endParaRPr lang="pt-B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0" y="35052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738438" y="5162550"/>
            <a:ext cx="36877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200" b="1">
                <a:solidFill>
                  <a:srgbClr val="FF9900"/>
                </a:solidFill>
              </a:rPr>
              <a:t>Parecer  CFM   - 1995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990600"/>
            <a:ext cx="9144000" cy="35814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t-BR" sz="3600" b="1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lang="pt-BR" sz="3600" b="1" smtClean="0">
                <a:solidFill>
                  <a:srgbClr val="FFCC00"/>
                </a:solidFill>
              </a:rPr>
              <a:t>Morte Encefálica</a:t>
            </a:r>
            <a:r>
              <a:rPr lang="en-US" sz="3600" b="1" smtClean="0">
                <a:solidFill>
                  <a:srgbClr val="FFCC00"/>
                </a:solidFill>
              </a:rPr>
              <a:t/>
            </a:r>
            <a:br>
              <a:rPr lang="en-US" sz="3600" b="1" smtClean="0">
                <a:solidFill>
                  <a:srgbClr val="FFCC00"/>
                </a:solidFill>
              </a:rPr>
            </a:br>
            <a:r>
              <a:rPr lang="pt-BR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br>
              <a:rPr lang="pt-BR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r>
              <a:rPr lang="pt-BR" sz="3200" b="1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Alternativas</a:t>
            </a:r>
            <a:r>
              <a:rPr lang="en-US" sz="3200" b="1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:</a:t>
            </a:r>
            <a:r>
              <a:rPr lang="pt-BR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/>
            </a:r>
            <a:br>
              <a:rPr lang="pt-BR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r>
              <a:rPr lang="pt-BR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</a:t>
            </a:r>
            <a:r>
              <a:rPr lang="pt-BR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Doação de Órgãos e Tecidos</a:t>
            </a:r>
            <a:br>
              <a:rPr lang="pt-BR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r>
              <a:rPr lang="pt-BR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/>
            </a:r>
            <a:br>
              <a:rPr lang="pt-BR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r>
              <a:rPr lang="pt-BR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</a:t>
            </a:r>
            <a:r>
              <a:rPr lang="pt-BR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Suspensão dos meios artificiais de manutenção cardiorespirat</a:t>
            </a: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ó</a:t>
            </a:r>
            <a:r>
              <a:rPr lang="pt-BR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ria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35052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662238" y="5181600"/>
            <a:ext cx="39925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200" b="1">
                <a:solidFill>
                  <a:srgbClr val="FF9900"/>
                </a:solidFill>
              </a:rPr>
              <a:t>Parecer  CFM   - 1990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1480"/>
            <a:ext cx="7772400" cy="2571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/>
            <a:r>
              <a:rPr lang="pt-BR" sz="3600" b="1" dirty="0" smtClean="0">
                <a:solidFill>
                  <a:srgbClr val="FFCC00"/>
                </a:solidFill>
              </a:rPr>
              <a:t>Lei dos transplantes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285784" y="1597035"/>
            <a:ext cx="9144000" cy="3189287"/>
          </a:xfrm>
        </p:spPr>
        <p:txBody>
          <a:bodyPr>
            <a:noAutofit/>
          </a:bodyPr>
          <a:lstStyle/>
          <a:p>
            <a:pPr eaLnBrk="1" hangingPunct="1">
              <a:lnSpc>
                <a:spcPct val="170000"/>
              </a:lnSpc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r>
              <a:rPr lang="pt-BR" sz="2400" b="1" dirty="0" err="1" smtClean="0">
                <a:solidFill>
                  <a:schemeClr val="bg1"/>
                </a:solidFill>
              </a:rPr>
              <a:t>iagnóstico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ME: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smtClean="0">
                <a:solidFill>
                  <a:srgbClr val="CC9900"/>
                </a:solidFill>
              </a:rPr>
              <a:t>critérios clínicos Internacionais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170000"/>
              </a:lnSpc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</a:rPr>
              <a:t>D</a:t>
            </a:r>
            <a:r>
              <a:rPr lang="pt-BR" sz="2400" b="1" dirty="0" err="1" smtClean="0">
                <a:solidFill>
                  <a:schemeClr val="bg1"/>
                </a:solidFill>
              </a:rPr>
              <a:t>efinição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ME: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smtClean="0">
                <a:solidFill>
                  <a:srgbClr val="CC9900"/>
                </a:solidFill>
              </a:rPr>
              <a:t>CFM </a:t>
            </a:r>
            <a:r>
              <a:rPr lang="pt-BR" sz="2400" b="1" dirty="0" err="1" smtClean="0">
                <a:solidFill>
                  <a:srgbClr val="CC9900"/>
                </a:solidFill>
              </a:rPr>
              <a:t>Res</a:t>
            </a:r>
            <a:r>
              <a:rPr lang="en-US" sz="2400" b="1" dirty="0" smtClean="0">
                <a:solidFill>
                  <a:srgbClr val="CC9900"/>
                </a:solidFill>
              </a:rPr>
              <a:t>.</a:t>
            </a:r>
            <a:r>
              <a:rPr lang="pt-BR" sz="2400" b="1" dirty="0" smtClean="0">
                <a:solidFill>
                  <a:srgbClr val="CC9900"/>
                </a:solidFill>
              </a:rPr>
              <a:t> 1.346/91,  crianças </a:t>
            </a:r>
            <a:r>
              <a:rPr lang="en-US" sz="2400" b="1" dirty="0" smtClean="0">
                <a:solidFill>
                  <a:srgbClr val="CC9900"/>
                </a:solidFill>
              </a:rPr>
              <a:t>&lt;</a:t>
            </a:r>
            <a:r>
              <a:rPr lang="pt-BR" sz="2400" b="1" dirty="0" smtClean="0">
                <a:solidFill>
                  <a:srgbClr val="CC9900"/>
                </a:solidFill>
              </a:rPr>
              <a:t> 01 ano</a:t>
            </a:r>
          </a:p>
          <a:p>
            <a:pPr>
              <a:lnSpc>
                <a:spcPct val="170000"/>
              </a:lnSpc>
              <a:spcBef>
                <a:spcPct val="0"/>
              </a:spcBef>
              <a:buClr>
                <a:schemeClr val="hlink"/>
              </a:buClr>
              <a:buFont typeface="Wingdings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B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otificação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compulsória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lnSpc>
                <a:spcPct val="170000"/>
              </a:lnSpc>
              <a:spcBef>
                <a:spcPct val="5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pt-B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iagnóstico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ME: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  <a:r>
              <a:rPr lang="pt-BR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médicos </a:t>
            </a:r>
            <a:r>
              <a:rPr lang="en-US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2400" b="1" dirty="0" err="1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não</a:t>
            </a:r>
            <a:r>
              <a:rPr lang="en-US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2400" b="1" dirty="0" err="1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transplant</a:t>
            </a:r>
            <a:r>
              <a:rPr lang="en-US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adores)</a:t>
            </a:r>
          </a:p>
          <a:p>
            <a:pPr eaLnBrk="1" hangingPunct="1">
              <a:lnSpc>
                <a:spcPct val="170000"/>
              </a:lnSpc>
              <a:spcBef>
                <a:spcPct val="5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-C</a:t>
            </a:r>
            <a:r>
              <a:rPr lang="pt-BR" sz="2400" b="1" dirty="0" err="1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ritérios</a:t>
            </a:r>
            <a:r>
              <a:rPr lang="pt-BR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lang="pt-BR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</a:t>
            </a:r>
            <a:r>
              <a:rPr lang="pt-BR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pt-BR" sz="2400" b="1" dirty="0" err="1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</a:t>
            </a:r>
            <a:r>
              <a:rPr lang="en-US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pt-BR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nº 1.480/97</a:t>
            </a:r>
            <a:r>
              <a:rPr lang="en-US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</a:t>
            </a:r>
            <a:r>
              <a:rPr lang="pt-B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crianças </a:t>
            </a:r>
            <a:r>
              <a:rPr lang="en-US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 </a:t>
            </a:r>
            <a:r>
              <a:rPr lang="pt-BR" sz="24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07 dias de nascida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21" y="995362"/>
            <a:ext cx="8510618" cy="4719653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pt-BR" sz="40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/>
            </a:r>
            <a:br>
              <a:rPr lang="pt-BR" sz="4000" b="1" dirty="0" smtClean="0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/>
            </a:r>
            <a:b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Até quando manter o suporte </a:t>
            </a:r>
            <a:r>
              <a:rPr lang="pt-BR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cardiorespirat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ó</a:t>
            </a: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rio em paciente com Morte Encefálica na UTI ? (irreversível)</a:t>
            </a:r>
            <a:r>
              <a:rPr lang="pt-B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br>
              <a:rPr lang="pt-B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r>
              <a:rPr lang="pt-BR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/>
            </a:r>
            <a:br>
              <a:rPr lang="pt-BR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</a:br>
            <a:r>
              <a:rPr lang="pt-BR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   </a:t>
            </a:r>
            <a:r>
              <a:rPr lang="pt-BR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</a:t>
            </a:r>
            <a:r>
              <a:rPr lang="pt-BR" sz="3600" b="1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Doação de Órgãos e Tecidos</a:t>
            </a:r>
            <a:r>
              <a:rPr lang="pt-BR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    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35052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0" y="388620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Times New Roman" pitchFamily="18" charset="0"/>
              </a:rPr>
              <a:t> </a:t>
            </a:r>
            <a:endParaRPr lang="pt-BR" sz="320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30363"/>
            <a:ext cx="7772400" cy="7016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sz="4000" b="1" dirty="0" err="1" smtClean="0">
                <a:solidFill>
                  <a:srgbClr val="FFCC00"/>
                </a:solidFill>
              </a:rPr>
              <a:t>Não</a:t>
            </a:r>
            <a:r>
              <a:rPr lang="pt-BR" sz="4000" b="1" dirty="0" smtClean="0">
                <a:solidFill>
                  <a:srgbClr val="FFCC00"/>
                </a:solidFill>
              </a:rPr>
              <a:t> investir </a:t>
            </a:r>
            <a:r>
              <a:rPr lang="en-US" sz="4000" b="1" dirty="0" err="1" smtClean="0">
                <a:solidFill>
                  <a:srgbClr val="FFCC00"/>
                </a:solidFill>
              </a:rPr>
              <a:t>em</a:t>
            </a:r>
            <a:r>
              <a:rPr lang="pt-BR" sz="4000" b="1" dirty="0" smtClean="0">
                <a:solidFill>
                  <a:srgbClr val="FFCC00"/>
                </a:solidFill>
              </a:rPr>
              <a:t> paciente </a:t>
            </a:r>
            <a:r>
              <a:rPr lang="en-US" sz="4000" b="1" dirty="0" smtClean="0">
                <a:solidFill>
                  <a:srgbClr val="FFCC00"/>
                </a:solidFill>
              </a:rPr>
              <a:t>com</a:t>
            </a:r>
            <a:r>
              <a:rPr lang="pt-BR" sz="4000" b="1" dirty="0" smtClean="0">
                <a:solidFill>
                  <a:srgbClr val="FFCC00"/>
                </a:solidFill>
              </a:rPr>
              <a:t> </a:t>
            </a:r>
            <a:r>
              <a:rPr lang="en-US" sz="4000" b="1" dirty="0" smtClean="0">
                <a:solidFill>
                  <a:srgbClr val="FFCC00"/>
                </a:solidFill>
              </a:rPr>
              <a:t>ME </a:t>
            </a:r>
            <a:br>
              <a:rPr lang="en-US" sz="4000" b="1" dirty="0" smtClean="0">
                <a:solidFill>
                  <a:srgbClr val="FFCC00"/>
                </a:solidFill>
              </a:rPr>
            </a:br>
            <a:r>
              <a:rPr lang="pt-BR" sz="4000" b="1" dirty="0" smtClean="0">
                <a:solidFill>
                  <a:srgbClr val="FFCC00"/>
                </a:solidFill>
              </a:rPr>
              <a:t>#</a:t>
            </a:r>
            <a:r>
              <a:rPr lang="en-US" sz="4000" b="1" dirty="0" smtClean="0">
                <a:solidFill>
                  <a:srgbClr val="FFCC00"/>
                </a:solidFill>
              </a:rPr>
              <a:t/>
            </a:r>
            <a:br>
              <a:rPr lang="en-US" sz="4000" b="1" dirty="0" smtClean="0">
                <a:solidFill>
                  <a:srgbClr val="FFCC00"/>
                </a:solidFill>
              </a:rPr>
            </a:br>
            <a:r>
              <a:rPr lang="pt-BR" sz="4000" b="1" dirty="0" smtClean="0">
                <a:solidFill>
                  <a:srgbClr val="FFCC00"/>
                </a:solidFill>
              </a:rPr>
              <a:t> eutanásia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3779855"/>
            <a:ext cx="8763000" cy="21494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Ø"/>
              <a:defRPr/>
            </a:pPr>
            <a:r>
              <a:rPr lang="en-US" sz="3200" b="1" dirty="0" smtClean="0">
                <a:solidFill>
                  <a:schemeClr val="bg1"/>
                </a:solidFill>
              </a:rPr>
              <a:t>M</a:t>
            </a:r>
            <a:r>
              <a:rPr lang="pt-BR" sz="3200" b="1" dirty="0" err="1" smtClean="0">
                <a:solidFill>
                  <a:schemeClr val="bg1"/>
                </a:solidFill>
              </a:rPr>
              <a:t>anter</a:t>
            </a:r>
            <a:r>
              <a:rPr lang="pt-BR" sz="3200" b="1" dirty="0" smtClean="0">
                <a:solidFill>
                  <a:schemeClr val="bg1"/>
                </a:solidFill>
              </a:rPr>
              <a:t> paciente em morte encefálica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em</a:t>
            </a:r>
            <a:r>
              <a:rPr lang="en-US" sz="3200" b="1" dirty="0" smtClean="0">
                <a:solidFill>
                  <a:schemeClr val="bg1"/>
                </a:solidFill>
              </a:rPr>
              <a:t> UTI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err="1" smtClean="0">
                <a:solidFill>
                  <a:srgbClr val="CC9900"/>
                </a:solidFill>
              </a:rPr>
              <a:t>ocult</a:t>
            </a:r>
            <a:r>
              <a:rPr lang="en-US" sz="3200" b="1" dirty="0" err="1" smtClean="0">
                <a:solidFill>
                  <a:srgbClr val="CC9900"/>
                </a:solidFill>
              </a:rPr>
              <a:t>ar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pt-BR" sz="3200" b="1" dirty="0" smtClean="0">
                <a:solidFill>
                  <a:srgbClr val="CC9900"/>
                </a:solidFill>
              </a:rPr>
              <a:t>cadáver</a:t>
            </a:r>
            <a:endParaRPr lang="en-US" sz="3200" b="1" dirty="0" smtClean="0">
              <a:solidFill>
                <a:srgbClr val="CC9900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None/>
              <a:defRPr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FFCC00"/>
              </a:buClr>
              <a:buFont typeface="Wingdings" pitchFamily="2" charset="2"/>
              <a:buChar char="Ø"/>
              <a:defRPr/>
            </a:pPr>
            <a:r>
              <a:rPr lang="en-US" sz="3200" b="1" dirty="0" smtClean="0">
                <a:solidFill>
                  <a:schemeClr val="bg1"/>
                </a:solidFill>
              </a:rPr>
              <a:t>E</a:t>
            </a:r>
            <a:r>
              <a:rPr lang="pt-BR" sz="3200" b="1" dirty="0" err="1" smtClean="0">
                <a:solidFill>
                  <a:schemeClr val="bg1"/>
                </a:solidFill>
              </a:rPr>
              <a:t>utanásia</a:t>
            </a:r>
            <a:r>
              <a:rPr lang="pt-BR" sz="3200" b="1" dirty="0" smtClean="0">
                <a:solidFill>
                  <a:schemeClr val="bg1"/>
                </a:solidFill>
              </a:rPr>
              <a:t> = </a:t>
            </a:r>
            <a:r>
              <a:rPr lang="pt-BR" sz="3200" b="1" dirty="0" smtClean="0">
                <a:solidFill>
                  <a:srgbClr val="CC9900"/>
                </a:solidFill>
              </a:rPr>
              <a:t>apressar o fim de quem está morrendo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aixaDeTexto 3"/>
          <p:cNvSpPr txBox="1">
            <a:spLocks noChangeArrowheads="1"/>
          </p:cNvSpPr>
          <p:nvPr/>
        </p:nvSpPr>
        <p:spPr bwMode="auto">
          <a:xfrm>
            <a:off x="2880787" y="285728"/>
            <a:ext cx="297709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Atribuições</a:t>
            </a:r>
            <a:endParaRPr lang="pt-BR" sz="4400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87350" y="1500174"/>
            <a:ext cx="8358188" cy="501675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pt-BR" sz="2000" dirty="0">
                <a:latin typeface="Arial" charset="0"/>
                <a:ea typeface="Times New Roman" charset="0"/>
                <a:cs typeface="Arial" charset="0"/>
              </a:rPr>
              <a:t> Cadastrar receptores de órgãos e tecidos na Lista Única, contida em </a:t>
            </a:r>
            <a:r>
              <a:rPr lang="pt-BR" sz="2000" i="1" dirty="0">
                <a:latin typeface="Arial" charset="0"/>
                <a:ea typeface="Times New Roman" charset="0"/>
                <a:cs typeface="Arial" charset="0"/>
              </a:rPr>
              <a:t>software</a:t>
            </a:r>
            <a:r>
              <a:rPr lang="pt-BR" sz="2000" dirty="0">
                <a:latin typeface="Arial" charset="0"/>
                <a:ea typeface="Times New Roman" charset="0"/>
                <a:cs typeface="Arial" charset="0"/>
              </a:rPr>
              <a:t> específico; 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pt-BR" sz="2000" dirty="0">
                <a:latin typeface="Arial" charset="0"/>
                <a:ea typeface="Times New Roman" charset="0"/>
                <a:cs typeface="Arial" charset="0"/>
              </a:rPr>
              <a:t> Informar ao Sistema Nacional de Transplantes – SNT, a lista de receptores de Pernambuco; 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pt-BR" sz="2000" dirty="0">
                <a:latin typeface="Arial" charset="0"/>
                <a:ea typeface="Times New Roman" charset="0"/>
                <a:cs typeface="Arial" charset="0"/>
              </a:rPr>
              <a:t> Receber notificações de potenciais doadores com diagnóstico de </a:t>
            </a:r>
            <a:r>
              <a:rPr lang="pt-BR" sz="2000" b="1" dirty="0">
                <a:latin typeface="Arial" charset="0"/>
                <a:ea typeface="Times New Roman" charset="0"/>
                <a:cs typeface="Arial" charset="0"/>
              </a:rPr>
              <a:t>morte encefálica </a:t>
            </a:r>
            <a:r>
              <a:rPr lang="pt-BR" sz="2000" dirty="0">
                <a:latin typeface="Arial" charset="0"/>
                <a:ea typeface="Times New Roman" charset="0"/>
                <a:cs typeface="Arial" charset="0"/>
              </a:rPr>
              <a:t>, internados em qualquer hospital do Estado; 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pt-BR" sz="2000" dirty="0">
                <a:latin typeface="Arial" charset="0"/>
                <a:ea typeface="Times New Roman" charset="0"/>
                <a:cs typeface="Arial" charset="0"/>
              </a:rPr>
              <a:t> Selecionar receptores da Lista Única para serem transplantados com órgãos retirados de doador cadáver, seguindo critérios bem definidos 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pt-BR" sz="2000" dirty="0">
                <a:latin typeface="Arial" charset="0"/>
                <a:ea typeface="Times New Roman" charset="0"/>
                <a:cs typeface="Arial" charset="0"/>
              </a:rPr>
              <a:t> Promover o desenvolvimento dos transplantes, </a:t>
            </a:r>
            <a:r>
              <a:rPr lang="pt-BR" sz="2000" b="1" dirty="0">
                <a:latin typeface="Arial" charset="0"/>
                <a:ea typeface="Times New Roman" charset="0"/>
                <a:cs typeface="Arial" charset="0"/>
              </a:rPr>
              <a:t>credenciando </a:t>
            </a:r>
            <a:r>
              <a:rPr lang="pt-BR" sz="2000" dirty="0">
                <a:latin typeface="Arial" charset="0"/>
                <a:ea typeface="Times New Roman" charset="0"/>
                <a:cs typeface="Arial" charset="0"/>
              </a:rPr>
              <a:t>novos centros</a:t>
            </a:r>
            <a:r>
              <a:rPr lang="pt-BR" sz="2000" dirty="0" smtClean="0">
                <a:latin typeface="Arial" charset="0"/>
                <a:ea typeface="Times New Roman" charset="0"/>
                <a:cs typeface="Arial" charset="0"/>
              </a:rPr>
              <a:t>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pt-BR" sz="2000" dirty="0" smtClean="0">
                <a:latin typeface="Arial" charset="0"/>
                <a:ea typeface="Times New Roman" charset="0"/>
                <a:cs typeface="Arial" charset="0"/>
              </a:rPr>
              <a:t>Dar informações referentes à distribuição de órgãos e tecidos, sempre que solicitadas por instituições da sociedade civil; </a:t>
            </a:r>
            <a:endParaRPr lang="pt-BR" sz="2000" dirty="0" smtClean="0">
              <a:latin typeface="Arial" charset="0"/>
              <a:ea typeface="Calibri" pitchFamily="34" charset="0"/>
              <a:cs typeface="Arial" charset="0"/>
            </a:endParaRPr>
          </a:p>
          <a:p>
            <a:pPr>
              <a:buFont typeface="Arial" charset="0"/>
              <a:buChar char="•"/>
              <a:tabLst>
                <a:tab pos="457200" algn="l"/>
              </a:tabLst>
            </a:pPr>
            <a:r>
              <a:rPr lang="pt-BR" sz="2000" dirty="0" smtClean="0">
                <a:latin typeface="Arial" charset="0"/>
                <a:ea typeface="Calibri" pitchFamily="34" charset="0"/>
                <a:cs typeface="Arial" charset="0"/>
              </a:rPr>
              <a:t> Promover </a:t>
            </a:r>
            <a:r>
              <a:rPr lang="pt-BR" sz="2000" b="1" dirty="0" smtClean="0">
                <a:latin typeface="Arial" charset="0"/>
                <a:ea typeface="Calibri" pitchFamily="34" charset="0"/>
                <a:cs typeface="Arial" charset="0"/>
              </a:rPr>
              <a:t>educação continuada </a:t>
            </a:r>
            <a:r>
              <a:rPr lang="pt-BR" sz="2000" dirty="0" smtClean="0">
                <a:latin typeface="Arial" charset="0"/>
                <a:ea typeface="Calibri" pitchFamily="34" charset="0"/>
                <a:cs typeface="Arial" charset="0"/>
              </a:rPr>
              <a:t>através de palestras e campanhas de esclarecimentos sobre o tema. </a:t>
            </a:r>
          </a:p>
          <a:p>
            <a:pPr>
              <a:buFont typeface="Arial" charset="0"/>
              <a:buChar char="•"/>
              <a:tabLst>
                <a:tab pos="457200" algn="l"/>
              </a:tabLst>
            </a:pPr>
            <a:r>
              <a:rPr lang="pt-BR" sz="2000" dirty="0" smtClean="0">
                <a:latin typeface="Arial" charset="0"/>
                <a:cs typeface="Arial" charset="0"/>
              </a:rPr>
              <a:t>  Acompanhar o resultado dos transplantes.</a:t>
            </a:r>
          </a:p>
          <a:p>
            <a:pPr>
              <a:buFontTx/>
              <a:buChar char="•"/>
              <a:tabLst>
                <a:tab pos="457200" algn="l"/>
              </a:tabLst>
            </a:pPr>
            <a:endParaRPr lang="pt-BR" sz="2000" dirty="0">
              <a:latin typeface="Arial" charset="0"/>
              <a:ea typeface="Times New Roman" charset="0"/>
              <a:cs typeface="Arial" charset="0"/>
            </a:endParaRPr>
          </a:p>
        </p:txBody>
      </p:sp>
      <p:pic>
        <p:nvPicPr>
          <p:cNvPr id="11268" name="Imagem 4" descr="http://www.transplantes.pe.gov.br/imagem/icone.gif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10477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350520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pic>
        <p:nvPicPr>
          <p:cNvPr id="15363" name="Picture 3" descr="Vaga UT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4263" y="800100"/>
            <a:ext cx="717867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58850" y="739775"/>
            <a:ext cx="7348538" cy="1200329"/>
          </a:xfrm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defRPr/>
            </a:pPr>
            <a:r>
              <a:rPr lang="pt-B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Até quando prolongar a vida em UTI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3"/>
          <p:cNvSpPr txBox="1">
            <a:spLocks noChangeArrowheads="1"/>
          </p:cNvSpPr>
          <p:nvPr/>
        </p:nvSpPr>
        <p:spPr bwMode="auto">
          <a:xfrm>
            <a:off x="3429000" y="1357298"/>
            <a:ext cx="15033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Missão</a:t>
            </a:r>
          </a:p>
        </p:txBody>
      </p:sp>
      <p:sp>
        <p:nvSpPr>
          <p:cNvPr id="12291" name="Retângulo 4"/>
          <p:cNvSpPr>
            <a:spLocks noChangeArrowheads="1"/>
          </p:cNvSpPr>
          <p:nvPr/>
        </p:nvSpPr>
        <p:spPr bwMode="auto">
          <a:xfrm>
            <a:off x="500034" y="2143116"/>
            <a:ext cx="814385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charset="0"/>
                <a:cs typeface="Arial" charset="0"/>
              </a:rPr>
              <a:t>Definir a Política Estadual de Transplantes e coordenar o processo de doação e transplante de órgãos e tecidos, de acordo com legislação vigente.</a:t>
            </a:r>
          </a:p>
        </p:txBody>
      </p:sp>
      <p:sp>
        <p:nvSpPr>
          <p:cNvPr id="12292" name="CaixaDeTexto 5"/>
          <p:cNvSpPr txBox="1">
            <a:spLocks noChangeArrowheads="1"/>
          </p:cNvSpPr>
          <p:nvPr/>
        </p:nvSpPr>
        <p:spPr bwMode="auto">
          <a:xfrm>
            <a:off x="3500438" y="3916363"/>
            <a:ext cx="15033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200">
                <a:latin typeface="Arial" charset="0"/>
                <a:cs typeface="Arial" charset="0"/>
              </a:rPr>
              <a:t>Visão</a:t>
            </a:r>
          </a:p>
        </p:txBody>
      </p:sp>
      <p:sp>
        <p:nvSpPr>
          <p:cNvPr id="12293" name="Retângulo 6"/>
          <p:cNvSpPr>
            <a:spLocks noChangeArrowheads="1"/>
          </p:cNvSpPr>
          <p:nvPr/>
        </p:nvSpPr>
        <p:spPr bwMode="auto">
          <a:xfrm>
            <a:off x="428596" y="4643438"/>
            <a:ext cx="835824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pt-BR" sz="2800">
                <a:latin typeface="Arial" charset="0"/>
                <a:cs typeface="Arial" charset="0"/>
              </a:rPr>
              <a:t>Reduzir o tempo de espera  dos pacientes em lista, com garantia de qualidade no resultado dos transplantes realizados.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3"/>
          <p:cNvSpPr txBox="1">
            <a:spLocks noChangeArrowheads="1"/>
          </p:cNvSpPr>
          <p:nvPr/>
        </p:nvSpPr>
        <p:spPr bwMode="auto">
          <a:xfrm>
            <a:off x="2874963" y="357188"/>
            <a:ext cx="1714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V</a:t>
            </a:r>
            <a:r>
              <a:rPr lang="pt-BR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alores</a:t>
            </a:r>
            <a:endParaRPr lang="pt-BR" sz="3600" dirty="0">
              <a:solidFill>
                <a:schemeClr val="accent4">
                  <a:lumMod val="60000"/>
                  <a:lumOff val="4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571500" y="2571750"/>
            <a:ext cx="2428875" cy="646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pt-BR" sz="1800" dirty="0">
                <a:solidFill>
                  <a:srgbClr val="FF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Capacidade de trabalho em equipe</a:t>
            </a:r>
            <a:endParaRPr lang="pt-BR" sz="4000" dirty="0">
              <a:solidFill>
                <a:srgbClr val="FFFF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928688" y="3643313"/>
            <a:ext cx="171450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1800" dirty="0">
                <a:solidFill>
                  <a:srgbClr val="FF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Perseverança</a:t>
            </a:r>
            <a:endParaRPr lang="pt-BR" sz="4000" dirty="0">
              <a:solidFill>
                <a:srgbClr val="FFFF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428625" y="4929188"/>
            <a:ext cx="171450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1800" dirty="0">
                <a:solidFill>
                  <a:srgbClr val="FF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Resolutividade</a:t>
            </a:r>
            <a:endParaRPr lang="pt-BR" sz="4000" dirty="0">
              <a:solidFill>
                <a:srgbClr val="FFFF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2357438" y="4286250"/>
            <a:ext cx="1643062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1800" dirty="0">
                <a:solidFill>
                  <a:srgbClr val="FF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Sensibilidade</a:t>
            </a:r>
            <a:endParaRPr lang="pt-BR" sz="4000" dirty="0">
              <a:solidFill>
                <a:srgbClr val="FFFF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2143125" y="5643563"/>
            <a:ext cx="1143000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1800" dirty="0">
                <a:solidFill>
                  <a:srgbClr val="FF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Empatia</a:t>
            </a:r>
            <a:endParaRPr lang="pt-BR" sz="4000" dirty="0">
              <a:solidFill>
                <a:srgbClr val="FFFF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3786188" y="2286000"/>
            <a:ext cx="1285875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1800" dirty="0">
                <a:solidFill>
                  <a:srgbClr val="FF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Motivação</a:t>
            </a:r>
            <a:endParaRPr lang="pt-BR" sz="4000" dirty="0">
              <a:solidFill>
                <a:srgbClr val="FFFF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3429000" y="3571875"/>
            <a:ext cx="1500188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1800" dirty="0">
                <a:solidFill>
                  <a:srgbClr val="FF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Obstinação</a:t>
            </a:r>
            <a:endParaRPr lang="pt-BR" sz="4000" dirty="0">
              <a:solidFill>
                <a:srgbClr val="FFFF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4143375" y="4929188"/>
            <a:ext cx="785813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1800" dirty="0">
                <a:solidFill>
                  <a:srgbClr val="FF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Ética</a:t>
            </a:r>
            <a:endParaRPr lang="pt-BR" sz="4000" dirty="0">
              <a:solidFill>
                <a:srgbClr val="FFFF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04137" name="Rectangle 9"/>
          <p:cNvSpPr>
            <a:spLocks noChangeArrowheads="1"/>
          </p:cNvSpPr>
          <p:nvPr/>
        </p:nvSpPr>
        <p:spPr bwMode="auto">
          <a:xfrm>
            <a:off x="4071938" y="5500702"/>
            <a:ext cx="1000125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1800" dirty="0">
                <a:solidFill>
                  <a:srgbClr val="FF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Amor </a:t>
            </a:r>
            <a:endParaRPr lang="pt-BR" sz="4000" dirty="0">
              <a:solidFill>
                <a:srgbClr val="FFFF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04138" name="Rectangle 10"/>
          <p:cNvSpPr>
            <a:spLocks noChangeArrowheads="1"/>
          </p:cNvSpPr>
          <p:nvPr/>
        </p:nvSpPr>
        <p:spPr bwMode="auto">
          <a:xfrm>
            <a:off x="4857750" y="3071813"/>
            <a:ext cx="1071563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1800" dirty="0">
                <a:solidFill>
                  <a:srgbClr val="FF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Respeito</a:t>
            </a:r>
            <a:endParaRPr lang="pt-BR" sz="4000" dirty="0">
              <a:solidFill>
                <a:srgbClr val="FFFF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04139" name="Rectangle 11"/>
          <p:cNvSpPr>
            <a:spLocks noChangeArrowheads="1"/>
          </p:cNvSpPr>
          <p:nvPr/>
        </p:nvSpPr>
        <p:spPr bwMode="auto">
          <a:xfrm>
            <a:off x="6500813" y="4143375"/>
            <a:ext cx="1500187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1800" dirty="0">
                <a:solidFill>
                  <a:srgbClr val="FF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Tolerância</a:t>
            </a:r>
            <a:endParaRPr lang="pt-BR" sz="4000" dirty="0">
              <a:solidFill>
                <a:srgbClr val="FFFF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04140" name="Rectangle 12"/>
          <p:cNvSpPr>
            <a:spLocks noChangeArrowheads="1"/>
          </p:cNvSpPr>
          <p:nvPr/>
        </p:nvSpPr>
        <p:spPr bwMode="auto">
          <a:xfrm>
            <a:off x="5572125" y="2214563"/>
            <a:ext cx="3357563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1800" dirty="0">
                <a:solidFill>
                  <a:srgbClr val="FF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Qualificação da equipe técnica</a:t>
            </a:r>
            <a:endParaRPr lang="pt-BR" sz="4000" dirty="0">
              <a:solidFill>
                <a:srgbClr val="FFFF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04141" name="Rectangle 13"/>
          <p:cNvSpPr>
            <a:spLocks noChangeArrowheads="1"/>
          </p:cNvSpPr>
          <p:nvPr/>
        </p:nvSpPr>
        <p:spPr bwMode="auto">
          <a:xfrm>
            <a:off x="6929438" y="3357563"/>
            <a:ext cx="1643062" cy="369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1800" dirty="0">
                <a:solidFill>
                  <a:srgbClr val="FF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Transparência</a:t>
            </a:r>
            <a:endParaRPr lang="pt-BR" sz="4000" dirty="0">
              <a:solidFill>
                <a:srgbClr val="FFFF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04142" name="Rectangle 14"/>
          <p:cNvSpPr>
            <a:spLocks noChangeArrowheads="1"/>
          </p:cNvSpPr>
          <p:nvPr/>
        </p:nvSpPr>
        <p:spPr bwMode="auto">
          <a:xfrm>
            <a:off x="5643563" y="4857750"/>
            <a:ext cx="1285875" cy="369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t-BR" sz="1800" dirty="0">
                <a:solidFill>
                  <a:srgbClr val="FF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Humildade</a:t>
            </a:r>
            <a:endParaRPr lang="pt-BR" sz="4000" dirty="0">
              <a:solidFill>
                <a:srgbClr val="FFFF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858000" y="5429264"/>
            <a:ext cx="165893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800" dirty="0">
                <a:solidFill>
                  <a:srgbClr val="FFFF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Disponibilidade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6"/>
          <p:cNvSpPr txBox="1">
            <a:spLocks noChangeArrowheads="1"/>
          </p:cNvSpPr>
          <p:nvPr/>
        </p:nvSpPr>
        <p:spPr bwMode="auto">
          <a:xfrm>
            <a:off x="2628899" y="163495"/>
            <a:ext cx="3943365" cy="765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Secretaria Executiva de Regulação em Saúde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4339" name="Line 8"/>
          <p:cNvSpPr>
            <a:spLocks noChangeShapeType="1"/>
          </p:cNvSpPr>
          <p:nvPr/>
        </p:nvSpPr>
        <p:spPr bwMode="auto">
          <a:xfrm>
            <a:off x="2128838" y="1050925"/>
            <a:ext cx="481965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40" name="Text Box 9"/>
          <p:cNvSpPr txBox="1">
            <a:spLocks noChangeArrowheads="1"/>
          </p:cNvSpPr>
          <p:nvPr/>
        </p:nvSpPr>
        <p:spPr bwMode="auto">
          <a:xfrm>
            <a:off x="857224" y="1412875"/>
            <a:ext cx="1943126" cy="108743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sz="1600">
                <a:solidFill>
                  <a:schemeClr val="tx1"/>
                </a:solidFill>
              </a:rPr>
              <a:t>Diretoria Geral de Programação e Controle em Saúde</a:t>
            </a:r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14341" name="Text Box 10"/>
          <p:cNvSpPr txBox="1">
            <a:spLocks noChangeArrowheads="1"/>
          </p:cNvSpPr>
          <p:nvPr/>
        </p:nvSpPr>
        <p:spPr bwMode="auto">
          <a:xfrm>
            <a:off x="3709988" y="1285860"/>
            <a:ext cx="1643062" cy="6937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Diretoria Geral de Fluxos Assistenciais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4342" name="Text Box 11"/>
          <p:cNvSpPr txBox="1">
            <a:spLocks noChangeArrowheads="1"/>
          </p:cNvSpPr>
          <p:nvPr/>
        </p:nvSpPr>
        <p:spPr bwMode="auto">
          <a:xfrm>
            <a:off x="6091238" y="1484313"/>
            <a:ext cx="2195538" cy="87311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Diretoria Geral de Monitoramento e Avaliação da Gestão do SUS</a:t>
            </a:r>
          </a:p>
          <a:p>
            <a:pPr algn="ctr"/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4343" name="Text Box 12"/>
          <p:cNvSpPr txBox="1">
            <a:spLocks noChangeArrowheads="1"/>
          </p:cNvSpPr>
          <p:nvPr/>
        </p:nvSpPr>
        <p:spPr bwMode="auto">
          <a:xfrm>
            <a:off x="4716463" y="2616200"/>
            <a:ext cx="1643062" cy="5048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t-BR" sz="1200" dirty="0">
                <a:solidFill>
                  <a:srgbClr val="FFFFFF"/>
                </a:solidFill>
              </a:rPr>
              <a:t>Superintendência do Complexo Regulador</a:t>
            </a:r>
            <a:endParaRPr lang="pt-BR" dirty="0"/>
          </a:p>
        </p:txBody>
      </p:sp>
      <p:sp>
        <p:nvSpPr>
          <p:cNvPr id="14344" name="Text Box 18"/>
          <p:cNvSpPr txBox="1">
            <a:spLocks noChangeArrowheads="1"/>
          </p:cNvSpPr>
          <p:nvPr/>
        </p:nvSpPr>
        <p:spPr bwMode="auto">
          <a:xfrm>
            <a:off x="5580063" y="3284538"/>
            <a:ext cx="1423987" cy="4381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t-BR" sz="1000">
                <a:solidFill>
                  <a:srgbClr val="FFFFFF"/>
                </a:solidFill>
              </a:rPr>
              <a:t>Gerência de Regulação Hospitalar</a:t>
            </a:r>
            <a:endParaRPr lang="pt-BR"/>
          </a:p>
        </p:txBody>
      </p:sp>
      <p:sp>
        <p:nvSpPr>
          <p:cNvPr id="14345" name="Text Box 19"/>
          <p:cNvSpPr txBox="1">
            <a:spLocks noChangeArrowheads="1"/>
          </p:cNvSpPr>
          <p:nvPr/>
        </p:nvSpPr>
        <p:spPr bwMode="auto">
          <a:xfrm>
            <a:off x="5594350" y="3932238"/>
            <a:ext cx="1406525" cy="52546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pt-BR" sz="1000">
                <a:solidFill>
                  <a:srgbClr val="FFFFFF"/>
                </a:solidFill>
              </a:rPr>
              <a:t>Gerência de Regulação Ambulatorial</a:t>
            </a:r>
            <a:endParaRPr lang="pt-BR"/>
          </a:p>
        </p:txBody>
      </p:sp>
      <p:sp>
        <p:nvSpPr>
          <p:cNvPr id="14346" name="Text Box 20"/>
          <p:cNvSpPr txBox="1">
            <a:spLocks noChangeArrowheads="1"/>
          </p:cNvSpPr>
          <p:nvPr/>
        </p:nvSpPr>
        <p:spPr bwMode="auto">
          <a:xfrm>
            <a:off x="5594350" y="4705350"/>
            <a:ext cx="1512888" cy="576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Gerência da Central Estadual de Transplantes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4500563" y="5589588"/>
            <a:ext cx="1495425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sz="1000">
                <a:solidFill>
                  <a:schemeClr val="tx1"/>
                </a:solidFill>
              </a:rPr>
              <a:t>Coordenadoria de Transplante de Órgãos Sólidos e Tecidos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6680200" y="5589588"/>
            <a:ext cx="1295400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sz="1000">
                <a:solidFill>
                  <a:schemeClr val="tx1"/>
                </a:solidFill>
              </a:rPr>
              <a:t>Coordenadoria  de Descentralização dos Transplantes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2916238" y="2597150"/>
            <a:ext cx="1441448" cy="7604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sz="1200" dirty="0">
                <a:solidFill>
                  <a:srgbClr val="FFFFFF"/>
                </a:solidFill>
              </a:rPr>
              <a:t>Gerência de Redes Assistenciais</a:t>
            </a:r>
            <a:endParaRPr lang="pt-BR" dirty="0"/>
          </a:p>
        </p:txBody>
      </p:sp>
      <p:sp>
        <p:nvSpPr>
          <p:cNvPr id="14350" name="Line 34"/>
          <p:cNvSpPr>
            <a:spLocks noChangeShapeType="1"/>
          </p:cNvSpPr>
          <p:nvPr/>
        </p:nvSpPr>
        <p:spPr bwMode="auto">
          <a:xfrm>
            <a:off x="2124075" y="10525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51" name="Line 35"/>
          <p:cNvSpPr>
            <a:spLocks noChangeShapeType="1"/>
          </p:cNvSpPr>
          <p:nvPr/>
        </p:nvSpPr>
        <p:spPr bwMode="auto">
          <a:xfrm>
            <a:off x="4567238" y="10525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52" name="Line 36"/>
          <p:cNvSpPr>
            <a:spLocks noChangeShapeType="1"/>
          </p:cNvSpPr>
          <p:nvPr/>
        </p:nvSpPr>
        <p:spPr bwMode="auto">
          <a:xfrm>
            <a:off x="6948488" y="10525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53" name="Line 38"/>
          <p:cNvSpPr>
            <a:spLocks noChangeShapeType="1"/>
          </p:cNvSpPr>
          <p:nvPr/>
        </p:nvSpPr>
        <p:spPr bwMode="auto">
          <a:xfrm>
            <a:off x="4557713" y="765175"/>
            <a:ext cx="142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54" name="Line 39"/>
          <p:cNvSpPr>
            <a:spLocks noChangeShapeType="1"/>
          </p:cNvSpPr>
          <p:nvPr/>
        </p:nvSpPr>
        <p:spPr bwMode="auto">
          <a:xfrm>
            <a:off x="4572000" y="19891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55" name="Line 40"/>
          <p:cNvSpPr>
            <a:spLocks noChangeShapeType="1"/>
          </p:cNvSpPr>
          <p:nvPr/>
        </p:nvSpPr>
        <p:spPr bwMode="auto">
          <a:xfrm>
            <a:off x="3779838" y="227647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56" name="Line 41"/>
          <p:cNvSpPr>
            <a:spLocks noChangeShapeType="1"/>
          </p:cNvSpPr>
          <p:nvPr/>
        </p:nvSpPr>
        <p:spPr bwMode="auto">
          <a:xfrm>
            <a:off x="3779838" y="22764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57" name="Line 42"/>
          <p:cNvSpPr>
            <a:spLocks noChangeShapeType="1"/>
          </p:cNvSpPr>
          <p:nvPr/>
        </p:nvSpPr>
        <p:spPr bwMode="auto">
          <a:xfrm>
            <a:off x="5364163" y="23018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58" name="Line 43"/>
          <p:cNvSpPr>
            <a:spLocks noChangeShapeType="1"/>
          </p:cNvSpPr>
          <p:nvPr/>
        </p:nvSpPr>
        <p:spPr bwMode="auto">
          <a:xfrm>
            <a:off x="5364163" y="3140075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59" name="Line 44"/>
          <p:cNvSpPr>
            <a:spLocks noChangeShapeType="1"/>
          </p:cNvSpPr>
          <p:nvPr/>
        </p:nvSpPr>
        <p:spPr bwMode="auto">
          <a:xfrm>
            <a:off x="5364163" y="35004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60" name="Line 45"/>
          <p:cNvSpPr>
            <a:spLocks noChangeShapeType="1"/>
          </p:cNvSpPr>
          <p:nvPr/>
        </p:nvSpPr>
        <p:spPr bwMode="auto">
          <a:xfrm>
            <a:off x="5364163" y="42021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61" name="Line 46"/>
          <p:cNvSpPr>
            <a:spLocks noChangeShapeType="1"/>
          </p:cNvSpPr>
          <p:nvPr/>
        </p:nvSpPr>
        <p:spPr bwMode="auto">
          <a:xfrm>
            <a:off x="5364163" y="49403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62" name="Line 47"/>
          <p:cNvSpPr>
            <a:spLocks noChangeShapeType="1"/>
          </p:cNvSpPr>
          <p:nvPr/>
        </p:nvSpPr>
        <p:spPr bwMode="auto">
          <a:xfrm>
            <a:off x="6319838" y="53006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63" name="Line 48"/>
          <p:cNvSpPr>
            <a:spLocks noChangeShapeType="1"/>
          </p:cNvSpPr>
          <p:nvPr/>
        </p:nvSpPr>
        <p:spPr bwMode="auto">
          <a:xfrm>
            <a:off x="6032500" y="58769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" name="Retângulo 27"/>
          <p:cNvSpPr/>
          <p:nvPr/>
        </p:nvSpPr>
        <p:spPr>
          <a:xfrm flipH="1">
            <a:off x="357188" y="3429000"/>
            <a:ext cx="2214548" cy="107157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b="1" dirty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CNCDO-PE  na Estrutura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 da </a:t>
            </a:r>
          </a:p>
          <a:p>
            <a:pPr algn="ctr">
              <a:defRPr/>
            </a:pPr>
            <a:r>
              <a:rPr lang="pt-BR" sz="1400" b="1" dirty="0">
                <a:solidFill>
                  <a:srgbClr val="006666"/>
                </a:solidFill>
                <a:latin typeface="Arial" pitchFamily="34" charset="0"/>
                <a:cs typeface="Arial" pitchFamily="34" charset="0"/>
              </a:rPr>
              <a:t>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2786051" y="139463"/>
            <a:ext cx="3081350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/>
              <a:t>Gerência da Central Estadual de Transplantes</a:t>
            </a:r>
          </a:p>
        </p:txBody>
      </p:sp>
      <p:sp>
        <p:nvSpPr>
          <p:cNvPr id="15363" name="Line 5"/>
          <p:cNvSpPr>
            <a:spLocks noChangeShapeType="1"/>
          </p:cNvSpPr>
          <p:nvPr/>
        </p:nvSpPr>
        <p:spPr bwMode="auto">
          <a:xfrm>
            <a:off x="4427538" y="836613"/>
            <a:ext cx="0" cy="1655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219700" y="1081088"/>
            <a:ext cx="1223963" cy="2460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0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Comissão de Ética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219700" y="1628775"/>
            <a:ext cx="1223963" cy="246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000" dirty="0">
                <a:solidFill>
                  <a:schemeClr val="tx2">
                    <a:lumMod val="25000"/>
                  </a:schemeClr>
                </a:solidFill>
                <a:latin typeface="Times New Roman" pitchFamily="18" charset="0"/>
              </a:rPr>
              <a:t>Câmaras Técnicas</a:t>
            </a:r>
          </a:p>
        </p:txBody>
      </p:sp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2301875" y="1098550"/>
            <a:ext cx="1368425" cy="396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pt-BR" sz="1000"/>
              <a:t>Supervisão Administrativa</a:t>
            </a:r>
          </a:p>
        </p:txBody>
      </p:sp>
      <p:sp>
        <p:nvSpPr>
          <p:cNvPr id="15367" name="Text Box 12"/>
          <p:cNvSpPr txBox="1">
            <a:spLocks noChangeArrowheads="1"/>
          </p:cNvSpPr>
          <p:nvPr/>
        </p:nvSpPr>
        <p:spPr bwMode="auto">
          <a:xfrm>
            <a:off x="2322513" y="1628775"/>
            <a:ext cx="1366837" cy="4000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pt-BR" sz="1000" dirty="0"/>
              <a:t>Supervisão de  Controle e Avaliação</a:t>
            </a:r>
          </a:p>
        </p:txBody>
      </p:sp>
      <p:sp>
        <p:nvSpPr>
          <p:cNvPr id="15368" name="Line 15"/>
          <p:cNvSpPr>
            <a:spLocks noChangeShapeType="1"/>
          </p:cNvSpPr>
          <p:nvPr/>
        </p:nvSpPr>
        <p:spPr bwMode="auto">
          <a:xfrm flipV="1">
            <a:off x="2411413" y="2492375"/>
            <a:ext cx="4032250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9" name="Text Box 16"/>
          <p:cNvSpPr txBox="1">
            <a:spLocks noChangeArrowheads="1"/>
          </p:cNvSpPr>
          <p:nvPr/>
        </p:nvSpPr>
        <p:spPr bwMode="auto">
          <a:xfrm>
            <a:off x="1765300" y="2978150"/>
            <a:ext cx="1366838" cy="701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pt-BR" sz="1000" dirty="0"/>
              <a:t>Coordenadoria  de Transplantes de Órgãos Sólidos e Tecidos</a:t>
            </a:r>
          </a:p>
        </p:txBody>
      </p:sp>
      <p:sp>
        <p:nvSpPr>
          <p:cNvPr id="15370" name="Line 17"/>
          <p:cNvSpPr>
            <a:spLocks noChangeShapeType="1"/>
          </p:cNvSpPr>
          <p:nvPr/>
        </p:nvSpPr>
        <p:spPr bwMode="auto">
          <a:xfrm>
            <a:off x="2413000" y="256381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1" name="Line 18"/>
          <p:cNvSpPr>
            <a:spLocks noChangeShapeType="1"/>
          </p:cNvSpPr>
          <p:nvPr/>
        </p:nvSpPr>
        <p:spPr bwMode="auto">
          <a:xfrm>
            <a:off x="2413000" y="3716338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2" name="Text Box 19"/>
          <p:cNvSpPr txBox="1">
            <a:spLocks noChangeArrowheads="1"/>
          </p:cNvSpPr>
          <p:nvPr/>
        </p:nvSpPr>
        <p:spPr bwMode="auto">
          <a:xfrm>
            <a:off x="830263" y="4029075"/>
            <a:ext cx="1295400" cy="3968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pt-BR" sz="1000"/>
              <a:t>Supervisão de Órgãos Sólidos</a:t>
            </a:r>
          </a:p>
        </p:txBody>
      </p:sp>
      <p:sp>
        <p:nvSpPr>
          <p:cNvPr id="15373" name="Text Box 20"/>
          <p:cNvSpPr txBox="1">
            <a:spLocks noChangeArrowheads="1"/>
          </p:cNvSpPr>
          <p:nvPr/>
        </p:nvSpPr>
        <p:spPr bwMode="auto">
          <a:xfrm>
            <a:off x="844550" y="4635500"/>
            <a:ext cx="1295400" cy="3968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pt-BR" sz="1000" dirty="0"/>
              <a:t>Supervisão de Tecidos</a:t>
            </a:r>
          </a:p>
        </p:txBody>
      </p:sp>
      <p:sp>
        <p:nvSpPr>
          <p:cNvPr id="15374" name="Line 21"/>
          <p:cNvSpPr>
            <a:spLocks noChangeShapeType="1"/>
          </p:cNvSpPr>
          <p:nvPr/>
        </p:nvSpPr>
        <p:spPr bwMode="auto">
          <a:xfrm>
            <a:off x="2125663" y="412908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5" name="Line 22"/>
          <p:cNvSpPr>
            <a:spLocks noChangeShapeType="1"/>
          </p:cNvSpPr>
          <p:nvPr/>
        </p:nvSpPr>
        <p:spPr bwMode="auto">
          <a:xfrm>
            <a:off x="2132013" y="47069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6" name="Text Box 23"/>
          <p:cNvSpPr txBox="1">
            <a:spLocks noChangeArrowheads="1"/>
          </p:cNvSpPr>
          <p:nvPr/>
        </p:nvSpPr>
        <p:spPr bwMode="auto">
          <a:xfrm>
            <a:off x="684213" y="5214938"/>
            <a:ext cx="1441450" cy="3968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pt-BR" sz="1000" dirty="0"/>
              <a:t>Supervisão de Apoio à Captação</a:t>
            </a:r>
          </a:p>
        </p:txBody>
      </p:sp>
      <p:sp>
        <p:nvSpPr>
          <p:cNvPr id="15377" name="Line 24"/>
          <p:cNvSpPr>
            <a:spLocks noChangeShapeType="1"/>
          </p:cNvSpPr>
          <p:nvPr/>
        </p:nvSpPr>
        <p:spPr bwMode="auto">
          <a:xfrm>
            <a:off x="2124075" y="53038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78" name="Text Box 27"/>
          <p:cNvSpPr txBox="1">
            <a:spLocks noChangeArrowheads="1"/>
          </p:cNvSpPr>
          <p:nvPr/>
        </p:nvSpPr>
        <p:spPr bwMode="auto">
          <a:xfrm>
            <a:off x="6786563" y="6143625"/>
            <a:ext cx="790575" cy="2286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pt-BR" sz="900"/>
              <a:t>OPO´s</a:t>
            </a:r>
          </a:p>
        </p:txBody>
      </p:sp>
      <p:sp>
        <p:nvSpPr>
          <p:cNvPr id="15379" name="Line 28"/>
          <p:cNvSpPr>
            <a:spLocks noChangeShapeType="1"/>
          </p:cNvSpPr>
          <p:nvPr/>
        </p:nvSpPr>
        <p:spPr bwMode="auto">
          <a:xfrm>
            <a:off x="3708400" y="133985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80" name="Line 29"/>
          <p:cNvSpPr>
            <a:spLocks noChangeShapeType="1"/>
          </p:cNvSpPr>
          <p:nvPr/>
        </p:nvSpPr>
        <p:spPr bwMode="auto">
          <a:xfrm flipV="1">
            <a:off x="3708400" y="1841500"/>
            <a:ext cx="14986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81" name="Text Box 30"/>
          <p:cNvSpPr txBox="1">
            <a:spLocks noChangeArrowheads="1"/>
          </p:cNvSpPr>
          <p:nvPr/>
        </p:nvSpPr>
        <p:spPr bwMode="auto">
          <a:xfrm>
            <a:off x="5743575" y="2997200"/>
            <a:ext cx="1366838" cy="5492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pt-BR" sz="1000"/>
              <a:t>Coordenadoria  de Descentralização dos Transplantes</a:t>
            </a:r>
          </a:p>
        </p:txBody>
      </p:sp>
      <p:sp>
        <p:nvSpPr>
          <p:cNvPr id="15382" name="Line 34"/>
          <p:cNvSpPr>
            <a:spLocks noChangeShapeType="1"/>
          </p:cNvSpPr>
          <p:nvPr/>
        </p:nvSpPr>
        <p:spPr bwMode="auto">
          <a:xfrm>
            <a:off x="6440488" y="2492375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83" name="Line 35"/>
          <p:cNvSpPr>
            <a:spLocks noChangeShapeType="1"/>
          </p:cNvSpPr>
          <p:nvPr/>
        </p:nvSpPr>
        <p:spPr bwMode="auto">
          <a:xfrm>
            <a:off x="6443663" y="3538538"/>
            <a:ext cx="0" cy="1906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84" name="Text Box 36"/>
          <p:cNvSpPr txBox="1">
            <a:spLocks noChangeArrowheads="1"/>
          </p:cNvSpPr>
          <p:nvPr/>
        </p:nvSpPr>
        <p:spPr bwMode="auto">
          <a:xfrm>
            <a:off x="6948488" y="3787775"/>
            <a:ext cx="1295400" cy="3968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pt-BR" sz="1000"/>
              <a:t>Macro Regional Caruaru</a:t>
            </a:r>
          </a:p>
        </p:txBody>
      </p:sp>
      <p:sp>
        <p:nvSpPr>
          <p:cNvPr id="15385" name="Text Box 37"/>
          <p:cNvSpPr txBox="1">
            <a:spLocks noChangeArrowheads="1"/>
          </p:cNvSpPr>
          <p:nvPr/>
        </p:nvSpPr>
        <p:spPr bwMode="auto">
          <a:xfrm>
            <a:off x="6954838" y="4543425"/>
            <a:ext cx="1295400" cy="3968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pt-BR" sz="1000"/>
              <a:t>Macro Regional Petrolina</a:t>
            </a:r>
          </a:p>
        </p:txBody>
      </p:sp>
      <p:sp>
        <p:nvSpPr>
          <p:cNvPr id="15386" name="Line 38"/>
          <p:cNvSpPr>
            <a:spLocks noChangeShapeType="1"/>
          </p:cNvSpPr>
          <p:nvPr/>
        </p:nvSpPr>
        <p:spPr bwMode="auto">
          <a:xfrm>
            <a:off x="6443663" y="40036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87" name="Line 39"/>
          <p:cNvSpPr>
            <a:spLocks noChangeShapeType="1"/>
          </p:cNvSpPr>
          <p:nvPr/>
        </p:nvSpPr>
        <p:spPr bwMode="auto">
          <a:xfrm>
            <a:off x="6429375" y="474345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88" name="Text Box 40"/>
          <p:cNvSpPr txBox="1">
            <a:spLocks noChangeArrowheads="1"/>
          </p:cNvSpPr>
          <p:nvPr/>
        </p:nvSpPr>
        <p:spPr bwMode="auto">
          <a:xfrm>
            <a:off x="6980238" y="5191125"/>
            <a:ext cx="1295400" cy="5492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pt-BR" sz="1000"/>
              <a:t>Educação Permanente em Saúde</a:t>
            </a:r>
          </a:p>
        </p:txBody>
      </p:sp>
      <p:sp>
        <p:nvSpPr>
          <p:cNvPr id="15389" name="Line 41"/>
          <p:cNvSpPr>
            <a:spLocks noChangeShapeType="1"/>
          </p:cNvSpPr>
          <p:nvPr/>
        </p:nvSpPr>
        <p:spPr bwMode="auto">
          <a:xfrm>
            <a:off x="6454775" y="542925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cxnSp>
        <p:nvCxnSpPr>
          <p:cNvPr id="15390" name="Conector reto 35"/>
          <p:cNvCxnSpPr>
            <a:cxnSpLocks noChangeShapeType="1"/>
          </p:cNvCxnSpPr>
          <p:nvPr/>
        </p:nvCxnSpPr>
        <p:spPr bwMode="auto">
          <a:xfrm rot="5400000">
            <a:off x="5984081" y="5822157"/>
            <a:ext cx="930275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91" name="Conector reto 44"/>
          <p:cNvCxnSpPr>
            <a:cxnSpLocks noChangeShapeType="1"/>
          </p:cNvCxnSpPr>
          <p:nvPr/>
        </p:nvCxnSpPr>
        <p:spPr bwMode="auto">
          <a:xfrm>
            <a:off x="6005513" y="6286500"/>
            <a:ext cx="78105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392" name="Text Box 26"/>
          <p:cNvSpPr txBox="1">
            <a:spLocks noChangeArrowheads="1"/>
          </p:cNvSpPr>
          <p:nvPr/>
        </p:nvSpPr>
        <p:spPr bwMode="auto">
          <a:xfrm>
            <a:off x="5300663" y="6143625"/>
            <a:ext cx="790575" cy="2286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pt-BR" sz="900"/>
              <a:t>CIHDOTT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000892" y="428604"/>
            <a:ext cx="1857356" cy="95410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chemeClr val="tx1"/>
                </a:solidFill>
                <a:latin typeface="Times New Roman" pitchFamily="18" charset="0"/>
              </a:rPr>
              <a:t>Organograma da  Central de Transplantes de Pernambuco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ÉTICA EM TRANSPLANTES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170</TotalTime>
  <Words>1437</Words>
  <Application>Microsoft Office PowerPoint</Application>
  <PresentationFormat>Apresentação na tela (4:3)</PresentationFormat>
  <Paragraphs>277</Paragraphs>
  <Slides>40</Slides>
  <Notes>11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2" baseType="lpstr">
      <vt:lpstr>Origem</vt:lpstr>
      <vt:lpstr>Imagem de bitmap</vt:lpstr>
      <vt:lpstr>Slide 1</vt:lpstr>
      <vt:lpstr>Slide 2</vt:lpstr>
      <vt:lpstr>Sede da Central de Transplantes  de Pernambuco</vt:lpstr>
      <vt:lpstr>Slide 4</vt:lpstr>
      <vt:lpstr>Slide 5</vt:lpstr>
      <vt:lpstr>Slide 6</vt:lpstr>
      <vt:lpstr>Slide 7</vt:lpstr>
      <vt:lpstr>Slide 8</vt:lpstr>
      <vt:lpstr>ÉTICA EM TRANSPLANTES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Consciência </vt:lpstr>
      <vt:lpstr>Autonomia </vt:lpstr>
      <vt:lpstr>Coerencia </vt:lpstr>
      <vt:lpstr>Slide 22</vt:lpstr>
      <vt:lpstr>Slide 23</vt:lpstr>
      <vt:lpstr>                  Respeito ao outro como ser humano com sua  inerente dignidade. </vt:lpstr>
      <vt:lpstr>Slide 25</vt:lpstr>
      <vt:lpstr>Slide 26</vt:lpstr>
      <vt:lpstr>Slide 27</vt:lpstr>
      <vt:lpstr>Legislação e Transplante</vt:lpstr>
      <vt:lpstr>Xenotransplante</vt:lpstr>
      <vt:lpstr>Slide 30</vt:lpstr>
      <vt:lpstr>Slide 31</vt:lpstr>
      <vt:lpstr>Slide 32</vt:lpstr>
      <vt:lpstr>Slide 33</vt:lpstr>
      <vt:lpstr> Morte Encefálica   O diagnóstico é seguro?  </vt:lpstr>
      <vt:lpstr>                      Morte Encefálica (ME)                                Declaração de Óbito               Hora do óbito = Hora do Diagnóstico de ME </vt:lpstr>
      <vt:lpstr> Morte Encefálica   Alternativas: Doação de Órgãos e Tecidos  Suspensão dos meios artificiais de manutenção cardiorespiratória</vt:lpstr>
      <vt:lpstr>Lei dos transplantes</vt:lpstr>
      <vt:lpstr>  Até quando manter o suporte cardiorespiratório em paciente com Morte Encefálica na UTI ? (irreversível)          Doação de Órgãos e Tecidos         </vt:lpstr>
      <vt:lpstr>Não investir em paciente com ME  #  eutanásia</vt:lpstr>
      <vt:lpstr>Até quando prolongar a vida em UTI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BIOÉTICA NO TRANSPLANTE</dc:title>
  <dc:creator>Jackie</dc:creator>
  <cp:lastModifiedBy>Jackie</cp:lastModifiedBy>
  <cp:revision>40</cp:revision>
  <dcterms:created xsi:type="dcterms:W3CDTF">2010-05-07T20:32:52Z</dcterms:created>
  <dcterms:modified xsi:type="dcterms:W3CDTF">2011-09-13T01:02:48Z</dcterms:modified>
</cp:coreProperties>
</file>