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7" r:id="rId5"/>
    <p:sldId id="261" r:id="rId6"/>
    <p:sldId id="275" r:id="rId7"/>
    <p:sldId id="268" r:id="rId8"/>
    <p:sldId id="269" r:id="rId9"/>
    <p:sldId id="270" r:id="rId10"/>
    <p:sldId id="272" r:id="rId11"/>
    <p:sldId id="273" r:id="rId12"/>
    <p:sldId id="271" r:id="rId13"/>
    <p:sldId id="265" r:id="rId14"/>
    <p:sldId id="276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4CA893A7-4443-4D91-9C22-81A461D77A52}">
          <p14:sldIdLst>
            <p14:sldId id="257"/>
            <p14:sldId id="258"/>
            <p14:sldId id="259"/>
            <p14:sldId id="267"/>
            <p14:sldId id="261"/>
            <p14:sldId id="275"/>
            <p14:sldId id="268"/>
            <p14:sldId id="269"/>
          </p14:sldIdLst>
        </p14:section>
        <p14:section name="Seção sem Título" id="{76C848BD-345C-4BEF-835E-2779E9D97C7D}">
          <p14:sldIdLst>
            <p14:sldId id="270"/>
            <p14:sldId id="272"/>
            <p14:sldId id="273"/>
            <p14:sldId id="271"/>
            <p14:sldId id="26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0C0"/>
    <a:srgbClr val="868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9DA6-36FC-457E-91CD-6CCA9B6DA12F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2F74-1E0E-4165-BC00-9DA28F075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07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9DA6-36FC-457E-91CD-6CCA9B6DA12F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2F74-1E0E-4165-BC00-9DA28F075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71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9DA6-36FC-457E-91CD-6CCA9B6DA12F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2F74-1E0E-4165-BC00-9DA28F075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00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9DA6-36FC-457E-91CD-6CCA9B6DA12F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2F74-1E0E-4165-BC00-9DA28F075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70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9DA6-36FC-457E-91CD-6CCA9B6DA12F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2F74-1E0E-4165-BC00-9DA28F075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19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9DA6-36FC-457E-91CD-6CCA9B6DA12F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2F74-1E0E-4165-BC00-9DA28F075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47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9DA6-36FC-457E-91CD-6CCA9B6DA12F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2F74-1E0E-4165-BC00-9DA28F075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59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9DA6-36FC-457E-91CD-6CCA9B6DA12F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2F74-1E0E-4165-BC00-9DA28F075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52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9DA6-36FC-457E-91CD-6CCA9B6DA12F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2F74-1E0E-4165-BC00-9DA28F075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81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9DA6-36FC-457E-91CD-6CCA9B6DA12F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2F74-1E0E-4165-BC00-9DA28F075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37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9DA6-36FC-457E-91CD-6CCA9B6DA12F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2F74-1E0E-4165-BC00-9DA28F075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42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49DA6-36FC-457E-91CD-6CCA9B6DA12F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E2F74-1E0E-4165-BC00-9DA28F075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0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11" Type="http://schemas.openxmlformats.org/officeDocument/2006/relationships/image" Target="../media/image5.png"/><Relationship Id="rId5" Type="http://schemas.openxmlformats.org/officeDocument/2006/relationships/image" Target="../media/image17.jpe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aaronniequist.com/png%20images/torn%20piece%20of%20paper%2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831" y="1166070"/>
            <a:ext cx="7953941" cy="372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322750" y="2725130"/>
            <a:ext cx="579549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3600" dirty="0" smtClean="0">
                <a:latin typeface="HandVetica" panose="02000806000000020004" pitchFamily="2" charset="0"/>
              </a:rPr>
              <a:t>OVACE</a:t>
            </a:r>
            <a:endParaRPr lang="pt-BR" sz="3600" dirty="0">
              <a:latin typeface="HandVetica" panose="02000806000000020004" pitchFamily="2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582293"/>
            <a:ext cx="12192000" cy="289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0" y="6586865"/>
            <a:ext cx="4476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+mj-lt"/>
                <a:ea typeface="Fedra Sans Cond Std Bold" panose="02000506080000020004" pitchFamily="50" charset="0"/>
              </a:rPr>
              <a:t>OVACE | Urgências e Emergências</a:t>
            </a:r>
            <a:endParaRPr lang="pt-BR" sz="1200" dirty="0">
              <a:solidFill>
                <a:schemeClr val="bg1"/>
              </a:solidFill>
              <a:latin typeface="+mj-lt"/>
              <a:ea typeface="Fedra Sans Cond Std Bold" panose="02000506080000020004" pitchFamily="50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903854" y="6581001"/>
            <a:ext cx="2288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latin typeface="+mj-lt"/>
                <a:ea typeface="Fedra Sans Cond Std Bold" panose="02000506080000020004" pitchFamily="50" charset="0"/>
              </a:rPr>
              <a:t>Amanda Figueiroa</a:t>
            </a:r>
            <a:endParaRPr lang="pt-BR" sz="1200" dirty="0">
              <a:solidFill>
                <a:schemeClr val="bg1"/>
              </a:solidFill>
              <a:latin typeface="+mj-lt"/>
              <a:ea typeface="Fedra Sans Cond Std Bold" panose="02000506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45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581775"/>
            <a:ext cx="12192000" cy="2905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075" name="Retângulo 14"/>
          <p:cNvSpPr>
            <a:spLocks noChangeArrowheads="1"/>
          </p:cNvSpPr>
          <p:nvPr/>
        </p:nvSpPr>
        <p:spPr bwMode="auto">
          <a:xfrm>
            <a:off x="401638" y="92075"/>
            <a:ext cx="15856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3200" b="1" dirty="0" smtClean="0">
                <a:solidFill>
                  <a:srgbClr val="0070C0"/>
                </a:solidFill>
                <a:ea typeface="Fedra Sans Cond Std Bold"/>
                <a:cs typeface="Fedra Sans Cond Std Bold"/>
              </a:rPr>
              <a:t>Cuidado</a:t>
            </a:r>
            <a:endParaRPr lang="pt-BR" altLang="pt-BR" sz="3200" b="1" dirty="0">
              <a:solidFill>
                <a:srgbClr val="0070C0"/>
              </a:solidFill>
              <a:ea typeface="Fedra Sans Cond Std Bold"/>
              <a:cs typeface="Fedra Sans Cond Std Bold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9904413" y="6581775"/>
            <a:ext cx="2287587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chemeClr val="bg1"/>
                </a:solidFill>
                <a:latin typeface="+mj-lt"/>
                <a:ea typeface="Fedra Sans Cond Std Bold" panose="02000506080000020004" pitchFamily="50" charset="0"/>
              </a:rPr>
              <a:t>Amanda Figueiroa</a:t>
            </a:r>
          </a:p>
        </p:txBody>
      </p:sp>
      <p:pic>
        <p:nvPicPr>
          <p:cNvPr id="30" name="Imagem 16"/>
          <p:cNvPicPr>
            <a:picLocks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631825"/>
            <a:ext cx="414000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CaixaDeTexto 28"/>
          <p:cNvSpPr txBox="1"/>
          <p:nvPr/>
        </p:nvSpPr>
        <p:spPr>
          <a:xfrm>
            <a:off x="0" y="6586865"/>
            <a:ext cx="5130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+mj-lt"/>
                <a:ea typeface="Fedra Sans Cond Std Bold" panose="02000506080000020004" pitchFamily="50" charset="0"/>
              </a:rPr>
              <a:t>Síndromes coronarianas Agudas Parte I - IAM | Urgências e Emergências</a:t>
            </a:r>
            <a:endParaRPr lang="pt-BR" sz="1200" dirty="0">
              <a:solidFill>
                <a:schemeClr val="bg1"/>
              </a:solidFill>
              <a:latin typeface="+mj-lt"/>
              <a:ea typeface="Fedra Sans Cond Std Bold" panose="02000506080000020004" pitchFamily="50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190583" y="954049"/>
            <a:ext cx="7588255" cy="5251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b="1" dirty="0" smtClean="0">
                <a:solidFill>
                  <a:schemeClr val="tx1"/>
                </a:solidFill>
              </a:rPr>
              <a:t>COMPRESSÕES TORACICAS COM VITIMAS &lt; DE 1 ANO (BEBÊS)</a:t>
            </a:r>
          </a:p>
        </p:txBody>
      </p:sp>
      <p:sp>
        <p:nvSpPr>
          <p:cNvPr id="4" name="Retângulo 3"/>
          <p:cNvSpPr/>
          <p:nvPr/>
        </p:nvSpPr>
        <p:spPr>
          <a:xfrm>
            <a:off x="8584543" y="244965"/>
            <a:ext cx="3187307" cy="773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VITMAS RESPONSIVAS/ CONSCIENTES – 8 ETAPAS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077829"/>
              </p:ext>
            </p:extLst>
          </p:nvPr>
        </p:nvGraphicFramePr>
        <p:xfrm>
          <a:off x="177705" y="1540199"/>
          <a:ext cx="7626892" cy="4784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853"/>
                <a:gridCol w="6735039"/>
              </a:tblGrid>
              <a:tr h="35810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ETAPA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AÇÃO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5228">
                <a:tc>
                  <a:txBody>
                    <a:bodyPr/>
                    <a:lstStyle/>
                    <a:p>
                      <a:pPr algn="ctr"/>
                      <a:r>
                        <a:rPr lang="pt-BR" sz="1700" dirty="0" smtClean="0"/>
                        <a:t>1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Ficar</a:t>
                      </a:r>
                      <a:r>
                        <a:rPr lang="pt-BR" sz="1700" baseline="0" dirty="0" smtClean="0"/>
                        <a:t> de joelhos ou sentar com o bebê no colo</a:t>
                      </a:r>
                      <a:endParaRPr lang="pt-BR" sz="1700" dirty="0"/>
                    </a:p>
                  </a:txBody>
                  <a:tcPr/>
                </a:tc>
              </a:tr>
              <a:tr h="357089">
                <a:tc>
                  <a:txBody>
                    <a:bodyPr/>
                    <a:lstStyle/>
                    <a:p>
                      <a:pPr algn="ctr"/>
                      <a:r>
                        <a:rPr lang="pt-BR" sz="1700" dirty="0" smtClean="0"/>
                        <a:t>2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Se</a:t>
                      </a:r>
                      <a:r>
                        <a:rPr lang="pt-BR" sz="1700" baseline="0" dirty="0" smtClean="0"/>
                        <a:t> for fácil remover roupa para o expor tórax do bebê</a:t>
                      </a:r>
                      <a:endParaRPr lang="pt-BR" sz="1700" dirty="0" smtClean="0"/>
                    </a:p>
                  </a:txBody>
                  <a:tcPr/>
                </a:tc>
              </a:tr>
              <a:tr h="985963">
                <a:tc>
                  <a:txBody>
                    <a:bodyPr/>
                    <a:lstStyle/>
                    <a:p>
                      <a:pPr algn="ctr"/>
                      <a:r>
                        <a:rPr lang="pt-BR" sz="1700" dirty="0" smtClean="0"/>
                        <a:t>3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Manter o bebê voltado para baixo coma  cabeça ligeiramente mais baixa que o tórax</a:t>
                      </a:r>
                      <a:r>
                        <a:rPr lang="pt-BR" sz="1700" baseline="0" dirty="0" smtClean="0"/>
                        <a:t> e apoiado no antebraço. Sustentar a cabeça e a mandíbula com a mão. Repousar o antebraço sobre o colo ou coxa. Evitar compressões em tecidos moles do bebê</a:t>
                      </a:r>
                      <a:endParaRPr lang="pt-BR" sz="1700" dirty="0"/>
                    </a:p>
                  </a:txBody>
                  <a:tcPr/>
                </a:tc>
              </a:tr>
              <a:tr h="537618">
                <a:tc>
                  <a:txBody>
                    <a:bodyPr/>
                    <a:lstStyle/>
                    <a:p>
                      <a:pPr algn="ctr"/>
                      <a:r>
                        <a:rPr lang="pt-BR" sz="1700" dirty="0" smtClean="0"/>
                        <a:t>4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Dar 5 pancadas vigorosas no meio</a:t>
                      </a:r>
                      <a:r>
                        <a:rPr lang="pt-BR" sz="1700" baseline="0" dirty="0" smtClean="0"/>
                        <a:t> das costas (entre escapulas e omoplata) usando o calcanhar da mão</a:t>
                      </a:r>
                      <a:endParaRPr lang="pt-BR" sz="1700" dirty="0"/>
                    </a:p>
                  </a:txBody>
                  <a:tcPr/>
                </a:tc>
              </a:tr>
              <a:tr h="535237">
                <a:tc>
                  <a:txBody>
                    <a:bodyPr/>
                    <a:lstStyle/>
                    <a:p>
                      <a:pPr algn="ctr"/>
                      <a:r>
                        <a:rPr lang="pt-BR" sz="1700" dirty="0" smtClean="0"/>
                        <a:t>5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Colocar a</a:t>
                      </a:r>
                      <a:r>
                        <a:rPr lang="pt-BR" sz="1700" baseline="0" dirty="0" smtClean="0"/>
                        <a:t> mão livre nas costas do bebê apoiar a parte de trás da cabeça, sustentando o rosto e a mandíbula</a:t>
                      </a:r>
                      <a:endParaRPr lang="pt-BR" sz="1700" dirty="0"/>
                    </a:p>
                  </a:txBody>
                  <a:tcPr/>
                </a:tc>
              </a:tr>
              <a:tr h="320449">
                <a:tc>
                  <a:txBody>
                    <a:bodyPr/>
                    <a:lstStyle/>
                    <a:p>
                      <a:pPr algn="ctr"/>
                      <a:r>
                        <a:rPr lang="pt-BR" sz="1700" dirty="0" smtClean="0"/>
                        <a:t>6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Virar</a:t>
                      </a:r>
                      <a:r>
                        <a:rPr lang="pt-BR" sz="1700" baseline="0" dirty="0" smtClean="0"/>
                        <a:t> o bebê sustendo a cabeça e o pescoço e manter voltado pra cima</a:t>
                      </a:r>
                      <a:endParaRPr lang="pt-BR" sz="1700" dirty="0"/>
                    </a:p>
                  </a:txBody>
                  <a:tcPr/>
                </a:tc>
              </a:tr>
              <a:tr h="399798">
                <a:tc>
                  <a:txBody>
                    <a:bodyPr/>
                    <a:lstStyle/>
                    <a:p>
                      <a:pPr algn="ctr"/>
                      <a:r>
                        <a:rPr lang="pt-BR" sz="1700" dirty="0" smtClean="0"/>
                        <a:t>7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Aplicar</a:t>
                      </a:r>
                      <a:r>
                        <a:rPr lang="pt-BR" sz="1700" baseline="0" dirty="0" smtClean="0"/>
                        <a:t> 5 compressões torácicas rápidas pra baixo na porção inferior do esterno. Aplicar compressões em frequências de 1 por segundo</a:t>
                      </a:r>
                      <a:endParaRPr lang="pt-BR" sz="1700" dirty="0" smtClean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pt-BR" sz="1700" dirty="0" smtClean="0"/>
                        <a:t>8</a:t>
                      </a:r>
                      <a:endParaRPr lang="pt-B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 smtClean="0"/>
                        <a:t>Repetir sequencia</a:t>
                      </a:r>
                      <a:r>
                        <a:rPr lang="pt-BR" sz="1700" baseline="0" dirty="0" smtClean="0"/>
                        <a:t> de 5 pancadas e 5 compressões</a:t>
                      </a:r>
                      <a:endParaRPr lang="pt-BR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355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581775"/>
            <a:ext cx="12192000" cy="2905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075" name="Retângulo 14"/>
          <p:cNvSpPr>
            <a:spLocks noChangeArrowheads="1"/>
          </p:cNvSpPr>
          <p:nvPr/>
        </p:nvSpPr>
        <p:spPr bwMode="auto">
          <a:xfrm>
            <a:off x="401638" y="92075"/>
            <a:ext cx="15856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3200" b="1" dirty="0" smtClean="0">
                <a:solidFill>
                  <a:srgbClr val="0070C0"/>
                </a:solidFill>
                <a:ea typeface="Fedra Sans Cond Std Bold"/>
                <a:cs typeface="Fedra Sans Cond Std Bold"/>
              </a:rPr>
              <a:t>Cuidado</a:t>
            </a:r>
            <a:endParaRPr lang="pt-BR" altLang="pt-BR" sz="3200" b="1" dirty="0">
              <a:solidFill>
                <a:srgbClr val="0070C0"/>
              </a:solidFill>
              <a:ea typeface="Fedra Sans Cond Std Bold"/>
              <a:cs typeface="Fedra Sans Cond Std Bold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9904413" y="6581775"/>
            <a:ext cx="2287587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chemeClr val="bg1"/>
                </a:solidFill>
                <a:latin typeface="+mj-lt"/>
                <a:ea typeface="Fedra Sans Cond Std Bold" panose="02000506080000020004" pitchFamily="50" charset="0"/>
              </a:rPr>
              <a:t>Amanda Figueiroa</a:t>
            </a:r>
          </a:p>
        </p:txBody>
      </p:sp>
      <p:pic>
        <p:nvPicPr>
          <p:cNvPr id="30" name="Imagem 16"/>
          <p:cNvPicPr>
            <a:picLocks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631825"/>
            <a:ext cx="414000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CaixaDeTexto 28"/>
          <p:cNvSpPr txBox="1"/>
          <p:nvPr/>
        </p:nvSpPr>
        <p:spPr>
          <a:xfrm>
            <a:off x="0" y="6586865"/>
            <a:ext cx="5130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+mj-lt"/>
                <a:ea typeface="Fedra Sans Cond Std Bold" panose="02000506080000020004" pitchFamily="50" charset="0"/>
              </a:rPr>
              <a:t>Síndromes coronarianas Agudas Parte I - IAM | Urgências e Emergências</a:t>
            </a:r>
            <a:endParaRPr lang="pt-BR" sz="1200" dirty="0">
              <a:solidFill>
                <a:schemeClr val="bg1"/>
              </a:solidFill>
              <a:latin typeface="+mj-lt"/>
              <a:ea typeface="Fedra Sans Cond Std Bold" panose="02000506080000020004" pitchFamily="50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00" y="3207308"/>
            <a:ext cx="3617676" cy="2581275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635664"/>
              </p:ext>
            </p:extLst>
          </p:nvPr>
        </p:nvGraphicFramePr>
        <p:xfrm>
          <a:off x="665634" y="1236372"/>
          <a:ext cx="7615482" cy="657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18"/>
                <a:gridCol w="6724964"/>
              </a:tblGrid>
              <a:tr h="657940">
                <a:tc>
                  <a:txBody>
                    <a:bodyPr/>
                    <a:lstStyle/>
                    <a:p>
                      <a:pPr algn="ctr"/>
                      <a:r>
                        <a:rPr lang="pt-BR" sz="17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 smtClean="0">
                          <a:solidFill>
                            <a:schemeClr val="tx1"/>
                          </a:solidFill>
                        </a:rPr>
                        <a:t>Dar 5 pancadas vigorosas no meio</a:t>
                      </a:r>
                      <a:r>
                        <a:rPr lang="pt-BR" sz="1700" baseline="0" dirty="0" smtClean="0">
                          <a:solidFill>
                            <a:schemeClr val="tx1"/>
                          </a:solidFill>
                        </a:rPr>
                        <a:t> das costas (entre escapulas e omoplata) usando o calcanhar da mão – </a:t>
                      </a:r>
                      <a:r>
                        <a:rPr lang="pt-BR" sz="1700" baseline="0" dirty="0" err="1" smtClean="0">
                          <a:solidFill>
                            <a:schemeClr val="tx1"/>
                          </a:solidFill>
                        </a:rPr>
                        <a:t>Fig</a:t>
                      </a:r>
                      <a:r>
                        <a:rPr lang="pt-BR" sz="1700" baseline="0" dirty="0" smtClean="0">
                          <a:solidFill>
                            <a:schemeClr val="tx1"/>
                          </a:solidFill>
                        </a:rPr>
                        <a:t> A</a:t>
                      </a:r>
                      <a:endParaRPr lang="pt-BR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638" y="3207308"/>
            <a:ext cx="3617676" cy="2589699"/>
          </a:xfrm>
          <a:prstGeom prst="rect">
            <a:avLst/>
          </a:prstGeom>
        </p:spPr>
      </p:pic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045770"/>
              </p:ext>
            </p:extLst>
          </p:nvPr>
        </p:nvGraphicFramePr>
        <p:xfrm>
          <a:off x="662800" y="2070323"/>
          <a:ext cx="761831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850"/>
                <a:gridCol w="6727465"/>
              </a:tblGrid>
              <a:tr h="399798">
                <a:tc>
                  <a:txBody>
                    <a:bodyPr/>
                    <a:lstStyle/>
                    <a:p>
                      <a:pPr algn="ctr"/>
                      <a:r>
                        <a:rPr lang="pt-BR" sz="17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700" dirty="0" smtClean="0">
                          <a:solidFill>
                            <a:schemeClr val="tx1"/>
                          </a:solidFill>
                        </a:rPr>
                        <a:t>Aplicar</a:t>
                      </a:r>
                      <a:r>
                        <a:rPr lang="pt-BR" sz="1700" baseline="0" dirty="0" smtClean="0">
                          <a:solidFill>
                            <a:schemeClr val="tx1"/>
                          </a:solidFill>
                        </a:rPr>
                        <a:t> 5 compressões torácicas rápidas pra baixo na porção inferior do esterno. Aplicar compressões em frequências de 1 por segundo – </a:t>
                      </a:r>
                      <a:r>
                        <a:rPr lang="pt-BR" sz="1700" baseline="0" dirty="0" err="1" smtClean="0">
                          <a:solidFill>
                            <a:schemeClr val="tx1"/>
                          </a:solidFill>
                        </a:rPr>
                        <a:t>Fig</a:t>
                      </a:r>
                      <a:r>
                        <a:rPr lang="pt-BR" sz="1700" baseline="0" dirty="0" smtClean="0">
                          <a:solidFill>
                            <a:schemeClr val="tx1"/>
                          </a:solidFill>
                        </a:rPr>
                        <a:t> B</a:t>
                      </a:r>
                      <a:endParaRPr lang="pt-BR" sz="17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tângulo 13"/>
          <p:cNvSpPr/>
          <p:nvPr/>
        </p:nvSpPr>
        <p:spPr>
          <a:xfrm>
            <a:off x="1748152" y="5964658"/>
            <a:ext cx="1446972" cy="409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tx1"/>
                </a:solidFill>
              </a:rPr>
              <a:t>Fig</a:t>
            </a:r>
            <a:r>
              <a:rPr lang="pt-BR" b="1" dirty="0" smtClean="0">
                <a:solidFill>
                  <a:schemeClr val="tx1"/>
                </a:solidFill>
              </a:rPr>
              <a:t> 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626990" y="6004409"/>
            <a:ext cx="1446972" cy="409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tx1"/>
                </a:solidFill>
              </a:rPr>
              <a:t>Fig</a:t>
            </a:r>
            <a:r>
              <a:rPr lang="pt-BR" b="1" dirty="0" smtClean="0">
                <a:solidFill>
                  <a:schemeClr val="tx1"/>
                </a:solidFill>
              </a:rPr>
              <a:t> B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681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581775"/>
            <a:ext cx="12192000" cy="2905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075" name="Retângulo 14"/>
          <p:cNvSpPr>
            <a:spLocks noChangeArrowheads="1"/>
          </p:cNvSpPr>
          <p:nvPr/>
        </p:nvSpPr>
        <p:spPr bwMode="auto">
          <a:xfrm>
            <a:off x="401638" y="92075"/>
            <a:ext cx="4769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3200" b="1" dirty="0" smtClean="0">
                <a:solidFill>
                  <a:srgbClr val="0070C0"/>
                </a:solidFill>
                <a:ea typeface="Fedra Sans Cond Std Bold"/>
                <a:cs typeface="Fedra Sans Cond Std Bold"/>
              </a:rPr>
              <a:t>Ações após a desobstrução</a:t>
            </a:r>
            <a:endParaRPr lang="pt-BR" altLang="pt-BR" sz="3200" b="1" dirty="0">
              <a:solidFill>
                <a:srgbClr val="0070C0"/>
              </a:solidFill>
              <a:ea typeface="Fedra Sans Cond Std Bold"/>
              <a:cs typeface="Fedra Sans Cond Std Bold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9904413" y="6581775"/>
            <a:ext cx="2287587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chemeClr val="bg1"/>
                </a:solidFill>
                <a:latin typeface="+mj-lt"/>
                <a:ea typeface="Fedra Sans Cond Std Bold" panose="02000506080000020004" pitchFamily="50" charset="0"/>
              </a:rPr>
              <a:t>Amanda Figueiroa</a:t>
            </a:r>
          </a:p>
        </p:txBody>
      </p:sp>
      <p:pic>
        <p:nvPicPr>
          <p:cNvPr id="30" name="Imagem 16"/>
          <p:cNvPicPr>
            <a:picLocks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34857"/>
            <a:ext cx="414000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85728" y="1091793"/>
            <a:ext cx="66946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As manobras surtem efeito se: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É possível sentir o movimento do ar e constatar elevação do tórax ao administrar ventilações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 o objeto for visto e removido ou expelido 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277399" y="2738398"/>
            <a:ext cx="6527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Sempre que a obstrução é resolvida e a vitima continua não responsiva, tratar a vitima como toda vitima que não responde: RCP na sequencia CAB e acionamento do serviço de emergência 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22" y="3780638"/>
            <a:ext cx="2188863" cy="2732636"/>
          </a:xfrm>
          <a:prstGeom prst="rect">
            <a:avLst/>
          </a:prstGeom>
        </p:spPr>
      </p:pic>
      <p:sp>
        <p:nvSpPr>
          <p:cNvPr id="6" name="Seta para a direita listrada 5"/>
          <p:cNvSpPr/>
          <p:nvPr/>
        </p:nvSpPr>
        <p:spPr>
          <a:xfrm>
            <a:off x="167425" y="2984064"/>
            <a:ext cx="633456" cy="468005"/>
          </a:xfrm>
          <a:prstGeom prst="strip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517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581775"/>
            <a:ext cx="12192000" cy="2905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5603" name="Retângulo 14"/>
          <p:cNvSpPr>
            <a:spLocks noChangeArrowheads="1"/>
          </p:cNvSpPr>
          <p:nvPr/>
        </p:nvSpPr>
        <p:spPr bwMode="auto">
          <a:xfrm>
            <a:off x="401638" y="92075"/>
            <a:ext cx="3800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3200" b="1">
                <a:solidFill>
                  <a:srgbClr val="0070C0"/>
                </a:solidFill>
                <a:ea typeface="Fedra Sans Cond Std Bold"/>
                <a:cs typeface="Fedra Sans Cond Std Bold"/>
              </a:rPr>
              <a:t>Questão de Concurso</a:t>
            </a:r>
          </a:p>
        </p:txBody>
      </p:sp>
      <p:pic>
        <p:nvPicPr>
          <p:cNvPr id="25604" name="Imagem 15"/>
          <p:cNvPicPr>
            <a:picLocks noChangeAspect="1"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631825"/>
            <a:ext cx="4770437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tângulo 18"/>
          <p:cNvSpPr/>
          <p:nvPr/>
        </p:nvSpPr>
        <p:spPr>
          <a:xfrm>
            <a:off x="401638" y="1696936"/>
            <a:ext cx="8220075" cy="401648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/>
            <a:r>
              <a:rPr lang="pt-BR" sz="1700" dirty="0" smtClean="0"/>
              <a:t>A </a:t>
            </a:r>
            <a:r>
              <a:rPr lang="pt-BR" sz="1700" dirty="0"/>
              <a:t>manobra de </a:t>
            </a:r>
            <a:r>
              <a:rPr lang="pt-BR" sz="1700" dirty="0" err="1"/>
              <a:t>Heimlich</a:t>
            </a:r>
            <a:r>
              <a:rPr lang="pt-BR" sz="1700" dirty="0"/>
              <a:t> é indicada quando houver: </a:t>
            </a:r>
          </a:p>
          <a:p>
            <a:pPr algn="just"/>
            <a:r>
              <a:rPr lang="pt-BR" sz="1700" b="1" dirty="0"/>
              <a:t> </a:t>
            </a:r>
            <a:endParaRPr lang="pt-BR" sz="1700" dirty="0"/>
          </a:p>
          <a:p>
            <a:pPr algn="just"/>
            <a:r>
              <a:rPr lang="pt-BR" sz="1700" dirty="0"/>
              <a:t>(A) Sinais de </a:t>
            </a:r>
            <a:r>
              <a:rPr lang="pt-BR" sz="1700" dirty="0" err="1"/>
              <a:t>bexigoma</a:t>
            </a:r>
            <a:r>
              <a:rPr lang="pt-BR" sz="1700" dirty="0"/>
              <a:t>, desconforto abdominal, indicação pelo paciente de que está com dificuldade para urinar, dor na região abdominal, hematúria. </a:t>
            </a:r>
          </a:p>
          <a:p>
            <a:pPr algn="just"/>
            <a:r>
              <a:rPr lang="pt-BR" sz="1700" dirty="0"/>
              <a:t>(B) Sinais de desconforto abdominal, massa abdominal palpável, dor aguda à palpação, indicação pelo paciente de que está com dificuldade para evacuar ou eliminar flatos, distensão e abdome em tábua. </a:t>
            </a:r>
          </a:p>
          <a:p>
            <a:pPr algn="just"/>
            <a:r>
              <a:rPr lang="pt-BR" sz="1700" dirty="0"/>
              <a:t>(C) Palidez cutânea, sudorese, </a:t>
            </a:r>
            <a:r>
              <a:rPr lang="pt-BR" sz="1700" dirty="0" err="1"/>
              <a:t>dispnéia</a:t>
            </a:r>
            <a:r>
              <a:rPr lang="pt-BR" sz="1700" dirty="0"/>
              <a:t>, taquicardia, hipotensão, indicação pelo paciente de que está com dificuldade para tossir, extremidades frias. </a:t>
            </a:r>
          </a:p>
          <a:p>
            <a:pPr algn="just"/>
            <a:r>
              <a:rPr lang="pt-BR" sz="1700" dirty="0"/>
              <a:t>(D) Sinais de obstrução de via aérea tais como: impossibilidade ou dificuldade de falar ou tossir, indicação pelo paciente de que está engasgado, dificuldade respiratória. </a:t>
            </a:r>
          </a:p>
          <a:p>
            <a:pPr algn="just"/>
            <a:r>
              <a:rPr lang="pt-BR" sz="1700" dirty="0"/>
              <a:t>(E) Taquicardia acima de 150 batimentos por minuto associada à hipotensão, agitação psicomotora, </a:t>
            </a:r>
            <a:r>
              <a:rPr lang="pt-BR" sz="1700" dirty="0" err="1"/>
              <a:t>dispnéia</a:t>
            </a:r>
            <a:r>
              <a:rPr lang="pt-BR" sz="1700" dirty="0"/>
              <a:t>, dor torácica, sensação de fadiga, extremidades frias.</a:t>
            </a:r>
          </a:p>
          <a:p>
            <a:pPr algn="just"/>
            <a:r>
              <a:rPr lang="pt-BR" sz="1700" dirty="0"/>
              <a:t> </a:t>
            </a:r>
          </a:p>
          <a:p>
            <a:pPr algn="just"/>
            <a:r>
              <a:rPr lang="pt-BR" sz="1700" dirty="0"/>
              <a:t> </a:t>
            </a:r>
          </a:p>
        </p:txBody>
      </p:sp>
      <p:sp>
        <p:nvSpPr>
          <p:cNvPr id="25606" name="Retângulo 20"/>
          <p:cNvSpPr>
            <a:spLocks noChangeArrowheads="1"/>
          </p:cNvSpPr>
          <p:nvPr/>
        </p:nvSpPr>
        <p:spPr bwMode="auto">
          <a:xfrm>
            <a:off x="1046163" y="1012825"/>
            <a:ext cx="56106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800" b="1" dirty="0"/>
              <a:t>(UNIFESP, 2012 – Residência Multiprofissional em Saúde)</a:t>
            </a:r>
            <a:endParaRPr lang="pt-BR" altLang="pt-BR" sz="1800" b="1" dirty="0"/>
          </a:p>
        </p:txBody>
      </p:sp>
      <p:pic>
        <p:nvPicPr>
          <p:cNvPr id="25608" name="Imagem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935038"/>
            <a:ext cx="47307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9904413" y="6581775"/>
            <a:ext cx="2287587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chemeClr val="bg1"/>
                </a:solidFill>
                <a:latin typeface="+mj-lt"/>
                <a:ea typeface="Fedra Sans Cond Std Bold" panose="02000506080000020004" pitchFamily="50" charset="0"/>
              </a:rPr>
              <a:t>Amanda Figueiroa</a:t>
            </a: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6" y="3976844"/>
            <a:ext cx="89693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0" y="6586865"/>
            <a:ext cx="4476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+mj-lt"/>
                <a:ea typeface="Fedra Sans Cond Std Bold" panose="02000506080000020004" pitchFamily="50" charset="0"/>
              </a:rPr>
              <a:t>PCR e RCP no RN | Urgências e Emergências</a:t>
            </a:r>
            <a:endParaRPr lang="pt-BR" sz="1200" dirty="0">
              <a:solidFill>
                <a:schemeClr val="bg1"/>
              </a:solidFill>
              <a:latin typeface="+mj-lt"/>
              <a:ea typeface="Fedra Sans Cond Std Bold" panose="02000506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127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581775"/>
            <a:ext cx="12192000" cy="2905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5603" name="Retângulo 14"/>
          <p:cNvSpPr>
            <a:spLocks noChangeArrowheads="1"/>
          </p:cNvSpPr>
          <p:nvPr/>
        </p:nvSpPr>
        <p:spPr bwMode="auto">
          <a:xfrm>
            <a:off x="307975" y="-3918"/>
            <a:ext cx="3800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3200" b="1">
                <a:solidFill>
                  <a:srgbClr val="0070C0"/>
                </a:solidFill>
                <a:ea typeface="Fedra Sans Cond Std Bold"/>
                <a:cs typeface="Fedra Sans Cond Std Bold"/>
              </a:rPr>
              <a:t>Questão de Concurso</a:t>
            </a:r>
          </a:p>
        </p:txBody>
      </p:sp>
      <p:pic>
        <p:nvPicPr>
          <p:cNvPr id="25604" name="Imagem 15"/>
          <p:cNvPicPr>
            <a:picLocks noChangeAspect="1"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631825"/>
            <a:ext cx="4770437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tângulo 18"/>
          <p:cNvSpPr/>
          <p:nvPr/>
        </p:nvSpPr>
        <p:spPr>
          <a:xfrm>
            <a:off x="401638" y="1696936"/>
            <a:ext cx="8220075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/>
            <a:r>
              <a:rPr lang="pt-BR" sz="1700" dirty="0" smtClean="0"/>
              <a:t>A </a:t>
            </a:r>
            <a:r>
              <a:rPr lang="pt-BR" sz="1700" dirty="0"/>
              <a:t>manobra </a:t>
            </a:r>
            <a:r>
              <a:rPr lang="pt-BR" sz="1700" dirty="0" smtClean="0"/>
              <a:t>utilizada para desobstrução de vias aéreas por corpo estranho a adulto, denomina-se:</a:t>
            </a:r>
          </a:p>
          <a:p>
            <a:pPr algn="just"/>
            <a:r>
              <a:rPr lang="pt-BR" sz="1700" b="1" dirty="0"/>
              <a:t> </a:t>
            </a:r>
            <a:endParaRPr lang="pt-BR" sz="1700" dirty="0"/>
          </a:p>
          <a:p>
            <a:pPr algn="just"/>
            <a:r>
              <a:rPr lang="pt-BR" sz="1700" dirty="0"/>
              <a:t>(A) </a:t>
            </a:r>
            <a:r>
              <a:rPr lang="pt-BR" sz="1700" dirty="0" smtClean="0"/>
              <a:t>Levine</a:t>
            </a:r>
            <a:endParaRPr lang="pt-BR" sz="1700" dirty="0"/>
          </a:p>
          <a:p>
            <a:pPr algn="just"/>
            <a:r>
              <a:rPr lang="pt-BR" sz="1700" dirty="0"/>
              <a:t>(B) </a:t>
            </a:r>
            <a:r>
              <a:rPr lang="pt-BR" sz="1700" dirty="0" err="1" smtClean="0"/>
              <a:t>Kussmaul</a:t>
            </a:r>
            <a:endParaRPr lang="pt-BR" sz="1700" dirty="0"/>
          </a:p>
          <a:p>
            <a:pPr algn="just"/>
            <a:r>
              <a:rPr lang="pt-BR" sz="1700" dirty="0"/>
              <a:t>(C) </a:t>
            </a:r>
            <a:r>
              <a:rPr lang="pt-BR" sz="1700" dirty="0" err="1" smtClean="0"/>
              <a:t>Hartmann</a:t>
            </a:r>
            <a:endParaRPr lang="pt-BR" sz="1700" dirty="0"/>
          </a:p>
          <a:p>
            <a:pPr algn="just"/>
            <a:r>
              <a:rPr lang="pt-BR" sz="1700" dirty="0"/>
              <a:t>(D) </a:t>
            </a:r>
            <a:r>
              <a:rPr lang="pt-BR" sz="1700" dirty="0" err="1"/>
              <a:t>H</a:t>
            </a:r>
            <a:r>
              <a:rPr lang="pt-BR" sz="1700" dirty="0" err="1" smtClean="0"/>
              <a:t>eimlich</a:t>
            </a:r>
            <a:endParaRPr lang="pt-BR" sz="1700" dirty="0"/>
          </a:p>
          <a:p>
            <a:pPr algn="just"/>
            <a:r>
              <a:rPr lang="pt-BR" sz="1700" dirty="0"/>
              <a:t>(E) </a:t>
            </a:r>
            <a:r>
              <a:rPr lang="pt-BR" sz="1700" dirty="0" err="1" smtClean="0"/>
              <a:t>Sengstaken-blackmore</a:t>
            </a:r>
            <a:endParaRPr lang="pt-BR" sz="1700" dirty="0"/>
          </a:p>
          <a:p>
            <a:pPr algn="just"/>
            <a:r>
              <a:rPr lang="pt-BR" sz="1700" dirty="0"/>
              <a:t> </a:t>
            </a:r>
          </a:p>
          <a:p>
            <a:pPr algn="just"/>
            <a:r>
              <a:rPr lang="pt-BR" sz="1700" dirty="0"/>
              <a:t> </a:t>
            </a:r>
          </a:p>
        </p:txBody>
      </p:sp>
      <p:sp>
        <p:nvSpPr>
          <p:cNvPr id="25606" name="Retângulo 20"/>
          <p:cNvSpPr>
            <a:spLocks noChangeArrowheads="1"/>
          </p:cNvSpPr>
          <p:nvPr/>
        </p:nvSpPr>
        <p:spPr bwMode="auto">
          <a:xfrm>
            <a:off x="1046163" y="1012825"/>
            <a:ext cx="51664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800" b="1" dirty="0"/>
              <a:t>(</a:t>
            </a:r>
            <a:r>
              <a:rPr lang="pt-BR" sz="1800" b="1" dirty="0" smtClean="0"/>
              <a:t>UFF, </a:t>
            </a:r>
            <a:r>
              <a:rPr lang="pt-BR" sz="1800" b="1" dirty="0"/>
              <a:t>2012 – Residência Multiprofissional em Saúde)</a:t>
            </a:r>
            <a:endParaRPr lang="pt-BR" altLang="pt-BR" sz="1800" b="1" dirty="0"/>
          </a:p>
        </p:txBody>
      </p:sp>
      <p:pic>
        <p:nvPicPr>
          <p:cNvPr id="25608" name="Imagem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935038"/>
            <a:ext cx="47307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9904413" y="6581775"/>
            <a:ext cx="2287587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chemeClr val="bg1"/>
                </a:solidFill>
                <a:latin typeface="+mj-lt"/>
                <a:ea typeface="Fedra Sans Cond Std Bold" panose="02000506080000020004" pitchFamily="50" charset="0"/>
              </a:rPr>
              <a:t>Amanda Figueiroa</a:t>
            </a: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6" y="3437732"/>
            <a:ext cx="89693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0" y="6586865"/>
            <a:ext cx="4476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+mj-lt"/>
                <a:ea typeface="Fedra Sans Cond Std Bold" panose="02000506080000020004" pitchFamily="50" charset="0"/>
              </a:rPr>
              <a:t>PCR e RCP no RN | Urgências e Emergências</a:t>
            </a:r>
            <a:endParaRPr lang="pt-BR" sz="1200" dirty="0">
              <a:solidFill>
                <a:schemeClr val="bg1"/>
              </a:solidFill>
              <a:latin typeface="+mj-lt"/>
              <a:ea typeface="Fedra Sans Cond Std Bold" panose="02000506080000020004" pitchFamily="50" charset="0"/>
            </a:endParaRPr>
          </a:p>
        </p:txBody>
      </p:sp>
      <p:pic>
        <p:nvPicPr>
          <p:cNvPr id="1026" name="Picture 2" descr="http://4.bp.blogspot.com/-rAq43cUp1nk/UATJSUv2U9I/AAAAAAAAAHw/VGgohV3DKBs/s1600/522964_215232435247912_277734250_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08" y="2428628"/>
            <a:ext cx="3237350" cy="242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ytimg.com/vi/68o32AXKfm4/hqdefaul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190" y="2411538"/>
            <a:ext cx="3007255" cy="244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Resultado de imagem para sangramento de implantaçã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4" name="Grupo 3"/>
          <p:cNvGrpSpPr/>
          <p:nvPr/>
        </p:nvGrpSpPr>
        <p:grpSpPr>
          <a:xfrm>
            <a:off x="4917189" y="2420083"/>
            <a:ext cx="3007255" cy="2441980"/>
            <a:chOff x="5172075" y="2679876"/>
            <a:chExt cx="3826917" cy="1802018"/>
          </a:xfrm>
        </p:grpSpPr>
        <p:pic>
          <p:nvPicPr>
            <p:cNvPr id="1032" name="Picture 8" descr="http://perlbal.hi-pi.com/blog-images/1422543/gd/133194352262/Susto-sangramento-de-implantacao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2075" y="2679876"/>
              <a:ext cx="2256930" cy="1802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diariodebiologia.com/files/2014/05/Sem-T%C3%ADtulo-11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0595" y="2702482"/>
              <a:ext cx="2038397" cy="1765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https://pbs.twimg.com/media/BfQJ0YGIIAAITO-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324" y="2357608"/>
            <a:ext cx="3116986" cy="256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emforma.net/suplementos/manobra-de-heimlich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188" y="2357608"/>
            <a:ext cx="3090256" cy="259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o 19"/>
          <p:cNvGrpSpPr/>
          <p:nvPr/>
        </p:nvGrpSpPr>
        <p:grpSpPr>
          <a:xfrm>
            <a:off x="9820569" y="395686"/>
            <a:ext cx="1941512" cy="2127173"/>
            <a:chOff x="9907158" y="1298208"/>
            <a:chExt cx="1941512" cy="1752460"/>
          </a:xfrm>
        </p:grpSpPr>
        <p:grpSp>
          <p:nvGrpSpPr>
            <p:cNvPr id="21" name="Grupo 7"/>
            <p:cNvGrpSpPr>
              <a:grpSpLocks/>
            </p:cNvGrpSpPr>
            <p:nvPr/>
          </p:nvGrpSpPr>
          <p:grpSpPr bwMode="auto">
            <a:xfrm rot="246855">
              <a:off x="9907158" y="1298208"/>
              <a:ext cx="1941512" cy="1752460"/>
              <a:chOff x="9850854" y="1343838"/>
              <a:chExt cx="2123119" cy="1861875"/>
            </a:xfrm>
          </p:grpSpPr>
          <p:grpSp>
            <p:nvGrpSpPr>
              <p:cNvPr id="23" name="Grupo 22"/>
              <p:cNvGrpSpPr>
                <a:grpSpLocks/>
              </p:cNvGrpSpPr>
              <p:nvPr/>
            </p:nvGrpSpPr>
            <p:grpSpPr bwMode="auto">
              <a:xfrm>
                <a:off x="9859177" y="1343838"/>
                <a:ext cx="2108327" cy="1861875"/>
                <a:chOff x="9859177" y="1343838"/>
                <a:chExt cx="2108327" cy="1861875"/>
              </a:xfrm>
            </p:grpSpPr>
            <p:sp>
              <p:nvSpPr>
                <p:cNvPr id="25" name="Retângulo 24"/>
                <p:cNvSpPr/>
                <p:nvPr/>
              </p:nvSpPr>
              <p:spPr>
                <a:xfrm>
                  <a:off x="9870425" y="1543035"/>
                  <a:ext cx="2097079" cy="166267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87451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BR"/>
                </a:p>
              </p:txBody>
            </p:sp>
            <p:sp>
              <p:nvSpPr>
                <p:cNvPr id="27" name="Retângulo 26"/>
                <p:cNvSpPr/>
                <p:nvPr/>
              </p:nvSpPr>
              <p:spPr>
                <a:xfrm>
                  <a:off x="9959130" y="1982796"/>
                  <a:ext cx="1988673" cy="121226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5750" indent="-285750" algn="just">
                    <a:buFont typeface="Wingdings" panose="05000000000000000000" pitchFamily="2" charset="2"/>
                    <a:buChar char="ü"/>
                    <a:defRPr/>
                  </a:pPr>
                  <a:r>
                    <a:rPr lang="pt-BR" sz="1400" dirty="0" smtClean="0"/>
                    <a:t>Sinal de Levine</a:t>
                  </a:r>
                </a:p>
                <a:p>
                  <a:pPr marL="285750" indent="-285750" algn="just">
                    <a:buFont typeface="Wingdings" panose="05000000000000000000" pitchFamily="2" charset="2"/>
                    <a:buChar char="ü"/>
                    <a:defRPr/>
                  </a:pPr>
                  <a:r>
                    <a:rPr lang="pt-BR" sz="1400" dirty="0" smtClean="0"/>
                    <a:t>Sinal de </a:t>
                  </a:r>
                  <a:r>
                    <a:rPr lang="pt-BR" sz="1400" dirty="0" err="1" smtClean="0"/>
                    <a:t>Kussmaul</a:t>
                  </a:r>
                  <a:endParaRPr lang="pt-BR" sz="1400" dirty="0" smtClean="0"/>
                </a:p>
                <a:p>
                  <a:pPr marL="285750" indent="-285750" algn="just">
                    <a:buFont typeface="Wingdings" panose="05000000000000000000" pitchFamily="2" charset="2"/>
                    <a:buChar char="ü"/>
                    <a:defRPr/>
                  </a:pPr>
                  <a:r>
                    <a:rPr lang="pt-BR" sz="1400" dirty="0" smtClean="0"/>
                    <a:t>Sinal de </a:t>
                  </a:r>
                  <a:r>
                    <a:rPr lang="pt-BR" sz="1400" dirty="0" err="1" smtClean="0"/>
                    <a:t>Hartmann</a:t>
                  </a:r>
                  <a:endParaRPr lang="pt-BR" sz="1400" dirty="0" smtClean="0"/>
                </a:p>
                <a:p>
                  <a:pPr marL="285750" indent="-285750" algn="just">
                    <a:buFont typeface="Wingdings" panose="05000000000000000000" pitchFamily="2" charset="2"/>
                    <a:buChar char="ü"/>
                    <a:defRPr/>
                  </a:pPr>
                  <a:r>
                    <a:rPr lang="pt-BR" sz="1400" dirty="0" smtClean="0"/>
                    <a:t>Sonda </a:t>
                  </a:r>
                  <a:r>
                    <a:rPr lang="pt-BR" sz="1400" dirty="0" err="1" smtClean="0"/>
                    <a:t>desengstaken-blackmore</a:t>
                  </a:r>
                  <a:endParaRPr lang="pt-BR" sz="1400" dirty="0"/>
                </a:p>
              </p:txBody>
            </p:sp>
            <p:pic>
              <p:nvPicPr>
                <p:cNvPr id="28" name="Imagem 19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59177" y="1343838"/>
                  <a:ext cx="222682" cy="4739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4" name="Retângulo 23"/>
              <p:cNvSpPr/>
              <p:nvPr/>
            </p:nvSpPr>
            <p:spPr>
              <a:xfrm>
                <a:off x="9850854" y="1541658"/>
                <a:ext cx="2123119" cy="2310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2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dirty="0"/>
              </a:p>
            </p:txBody>
          </p:sp>
        </p:grpSp>
        <p:sp>
          <p:nvSpPr>
            <p:cNvPr id="22" name="Retângulo 21"/>
            <p:cNvSpPr/>
            <p:nvPr/>
          </p:nvSpPr>
          <p:spPr>
            <a:xfrm rot="259035">
              <a:off x="10196088" y="1437458"/>
              <a:ext cx="154895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pt-BR" sz="2000" b="1" dirty="0">
                  <a:solidFill>
                    <a:srgbClr val="FF0000"/>
                  </a:solidFill>
                </a:rPr>
                <a:t>Fique Atento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3436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607533"/>
            <a:ext cx="12192000" cy="2905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075" name="Retângulo 14"/>
          <p:cNvSpPr>
            <a:spLocks noChangeArrowheads="1"/>
          </p:cNvSpPr>
          <p:nvPr/>
        </p:nvSpPr>
        <p:spPr bwMode="auto">
          <a:xfrm>
            <a:off x="401638" y="92075"/>
            <a:ext cx="15937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3200" b="1" dirty="0">
                <a:solidFill>
                  <a:srgbClr val="0070C0"/>
                </a:solidFill>
                <a:ea typeface="Fedra Sans Cond Std Bold"/>
                <a:cs typeface="Fedra Sans Cond Std Bold"/>
              </a:rPr>
              <a:t>O que é 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9904413" y="6581775"/>
            <a:ext cx="2287587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chemeClr val="bg1"/>
                </a:solidFill>
                <a:latin typeface="+mj-lt"/>
                <a:ea typeface="Fedra Sans Cond Std Bold" panose="02000506080000020004" pitchFamily="50" charset="0"/>
              </a:rPr>
              <a:t>Amanda Figueiroa</a:t>
            </a:r>
          </a:p>
        </p:txBody>
      </p:sp>
      <p:pic>
        <p:nvPicPr>
          <p:cNvPr id="30" name="Imagem 16"/>
          <p:cNvPicPr>
            <a:picLocks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631825"/>
            <a:ext cx="414000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Retângulo 37"/>
          <p:cNvSpPr/>
          <p:nvPr/>
        </p:nvSpPr>
        <p:spPr>
          <a:xfrm>
            <a:off x="401637" y="988488"/>
            <a:ext cx="7869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OVACE - Obstrução de Vias Aéreas por Corpos Estranhos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</p:txBody>
      </p:sp>
      <p:sp>
        <p:nvSpPr>
          <p:cNvPr id="3" name="Retângulo 2"/>
          <p:cNvSpPr/>
          <p:nvPr/>
        </p:nvSpPr>
        <p:spPr>
          <a:xfrm>
            <a:off x="130511" y="2989494"/>
            <a:ext cx="1626898" cy="7856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DESCONFORTO RESPIRATÓRIO SÚBITO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5675341" y="2989494"/>
            <a:ext cx="1626898" cy="7963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DISTINÇÃO DE OUTRAS EMERGÊNCIA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2322357" y="5125051"/>
            <a:ext cx="2692790" cy="4097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TIPO DE OBSTRUÇÃO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2322357" y="1595566"/>
            <a:ext cx="2692790" cy="42989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IDENTIFICAÇÃO PRECOCE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911" y="2258177"/>
            <a:ext cx="1464489" cy="247534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750" y="2269687"/>
            <a:ext cx="1619241" cy="2489800"/>
          </a:xfrm>
          <a:prstGeom prst="rect">
            <a:avLst/>
          </a:prstGeom>
        </p:spPr>
      </p:pic>
      <p:sp>
        <p:nvSpPr>
          <p:cNvPr id="12" name="Seta para baixo 11"/>
          <p:cNvSpPr/>
          <p:nvPr/>
        </p:nvSpPr>
        <p:spPr>
          <a:xfrm flipH="1">
            <a:off x="2756079" y="5644257"/>
            <a:ext cx="193184" cy="32405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flipH="1">
            <a:off x="4284061" y="5644257"/>
            <a:ext cx="193184" cy="32405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1734109" y="6045728"/>
            <a:ext cx="1446972" cy="409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PARCIAL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4176853" y="6045589"/>
            <a:ext cx="1446972" cy="409715"/>
          </a:xfrm>
          <a:prstGeom prst="rect">
            <a:avLst/>
          </a:prstGeom>
          <a:solidFill>
            <a:srgbClr val="8680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COMPLETA</a:t>
            </a:r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52" name="Grupo 51"/>
          <p:cNvGrpSpPr/>
          <p:nvPr/>
        </p:nvGrpSpPr>
        <p:grpSpPr>
          <a:xfrm>
            <a:off x="9832008" y="757238"/>
            <a:ext cx="1941512" cy="1433563"/>
            <a:chOff x="9918597" y="1298619"/>
            <a:chExt cx="1941512" cy="1433563"/>
          </a:xfrm>
        </p:grpSpPr>
        <p:grpSp>
          <p:nvGrpSpPr>
            <p:cNvPr id="53" name="Grupo 7"/>
            <p:cNvGrpSpPr>
              <a:grpSpLocks/>
            </p:cNvGrpSpPr>
            <p:nvPr/>
          </p:nvGrpSpPr>
          <p:grpSpPr bwMode="auto">
            <a:xfrm rot="246855">
              <a:off x="9918597" y="1298619"/>
              <a:ext cx="1941512" cy="1433563"/>
              <a:chOff x="9850854" y="1343838"/>
              <a:chExt cx="2123119" cy="1523067"/>
            </a:xfrm>
          </p:grpSpPr>
          <p:grpSp>
            <p:nvGrpSpPr>
              <p:cNvPr id="55" name="Grupo 22"/>
              <p:cNvGrpSpPr>
                <a:grpSpLocks/>
              </p:cNvGrpSpPr>
              <p:nvPr/>
            </p:nvGrpSpPr>
            <p:grpSpPr bwMode="auto">
              <a:xfrm>
                <a:off x="9859177" y="1343838"/>
                <a:ext cx="2108326" cy="1523067"/>
                <a:chOff x="9859177" y="1343838"/>
                <a:chExt cx="2108326" cy="1523067"/>
              </a:xfrm>
            </p:grpSpPr>
            <p:sp>
              <p:nvSpPr>
                <p:cNvPr id="58" name="Retângulo 57"/>
                <p:cNvSpPr/>
                <p:nvPr/>
              </p:nvSpPr>
              <p:spPr>
                <a:xfrm>
                  <a:off x="9870424" y="1543035"/>
                  <a:ext cx="2097079" cy="132387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87451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BR"/>
                </a:p>
              </p:txBody>
            </p:sp>
            <p:sp>
              <p:nvSpPr>
                <p:cNvPr id="59" name="Retângulo 58"/>
                <p:cNvSpPr/>
                <p:nvPr/>
              </p:nvSpPr>
              <p:spPr>
                <a:xfrm>
                  <a:off x="10161932" y="2124515"/>
                  <a:ext cx="1776793" cy="555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5750" indent="-285750" algn="just">
                    <a:buFont typeface="Wingdings" panose="05000000000000000000" pitchFamily="2" charset="2"/>
                    <a:buChar char="ü"/>
                    <a:defRPr/>
                  </a:pPr>
                  <a:r>
                    <a:rPr lang="pt-BR" sz="1400" dirty="0" smtClean="0"/>
                    <a:t>PROTOCOLO SBV /2010</a:t>
                  </a:r>
                  <a:endParaRPr lang="pt-BR" sz="1400" dirty="0"/>
                </a:p>
              </p:txBody>
            </p:sp>
            <p:pic>
              <p:nvPicPr>
                <p:cNvPr id="60" name="Imagem 19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59177" y="1343838"/>
                  <a:ext cx="222682" cy="4739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56" name="Retângulo 55"/>
              <p:cNvSpPr/>
              <p:nvPr/>
            </p:nvSpPr>
            <p:spPr>
              <a:xfrm>
                <a:off x="9850854" y="1541658"/>
                <a:ext cx="2123119" cy="2310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2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dirty="0"/>
              </a:p>
            </p:txBody>
          </p:sp>
        </p:grpSp>
        <p:sp>
          <p:nvSpPr>
            <p:cNvPr id="54" name="Retângulo 53"/>
            <p:cNvSpPr/>
            <p:nvPr/>
          </p:nvSpPr>
          <p:spPr>
            <a:xfrm rot="259035">
              <a:off x="10196088" y="1482434"/>
              <a:ext cx="154895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pt-BR" sz="2000" b="1" dirty="0">
                  <a:solidFill>
                    <a:srgbClr val="FF0000"/>
                  </a:solidFill>
                </a:rPr>
                <a:t>Fique Atento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95034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581775"/>
            <a:ext cx="12192000" cy="2905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075" name="Retângulo 14"/>
          <p:cNvSpPr>
            <a:spLocks noChangeArrowheads="1"/>
          </p:cNvSpPr>
          <p:nvPr/>
        </p:nvSpPr>
        <p:spPr bwMode="auto">
          <a:xfrm>
            <a:off x="401638" y="47050"/>
            <a:ext cx="13372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3200" b="1" dirty="0" smtClean="0">
                <a:solidFill>
                  <a:srgbClr val="0070C0"/>
                </a:solidFill>
                <a:ea typeface="Fedra Sans Cond Std Bold"/>
                <a:cs typeface="Fedra Sans Cond Std Bold"/>
              </a:rPr>
              <a:t>OVACE</a:t>
            </a:r>
            <a:endParaRPr lang="pt-BR" altLang="pt-BR" sz="3200" b="1" dirty="0">
              <a:solidFill>
                <a:srgbClr val="0070C0"/>
              </a:solidFill>
              <a:ea typeface="Fedra Sans Cond Std Bold"/>
              <a:cs typeface="Fedra Sans Cond Std Bold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9904413" y="6581775"/>
            <a:ext cx="2287587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chemeClr val="bg1"/>
                </a:solidFill>
                <a:latin typeface="+mj-lt"/>
                <a:ea typeface="Fedra Sans Cond Std Bold" panose="02000506080000020004" pitchFamily="50" charset="0"/>
              </a:rPr>
              <a:t>Amanda Figueiroa</a:t>
            </a:r>
          </a:p>
        </p:txBody>
      </p:sp>
      <p:pic>
        <p:nvPicPr>
          <p:cNvPr id="30" name="Imagem 16"/>
          <p:cNvPicPr>
            <a:picLocks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631825"/>
            <a:ext cx="414000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1382199" y="1590087"/>
            <a:ext cx="2692790" cy="4097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TIPO DE OBSTRUÇÃO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7" name="Seta para baixo 26"/>
          <p:cNvSpPr/>
          <p:nvPr/>
        </p:nvSpPr>
        <p:spPr>
          <a:xfrm flipH="1">
            <a:off x="1815921" y="2109293"/>
            <a:ext cx="193184" cy="32405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793951" y="2510764"/>
            <a:ext cx="1446972" cy="409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PARCIAL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35" y="1040646"/>
            <a:ext cx="800370" cy="1230676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413870"/>
              </p:ext>
            </p:extLst>
          </p:nvPr>
        </p:nvGraphicFramePr>
        <p:xfrm>
          <a:off x="401638" y="3559867"/>
          <a:ext cx="7216708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804"/>
                <a:gridCol w="3837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SINAIS 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AÇÕES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Boa troca de ar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Tosse forçada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Possíveis sibilos entre as tosses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Estimular a vitima a tossir esforçando-se para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respirar espontaneamente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Não interferir na tentativa da vitima de expelir o CE, monitorar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Se persiste a obstrução acione o serviço de emergência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110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581775"/>
            <a:ext cx="12192000" cy="2905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075" name="Retângulo 14"/>
          <p:cNvSpPr>
            <a:spLocks noChangeArrowheads="1"/>
          </p:cNvSpPr>
          <p:nvPr/>
        </p:nvSpPr>
        <p:spPr bwMode="auto">
          <a:xfrm>
            <a:off x="401638" y="92075"/>
            <a:ext cx="13372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3200" b="1" dirty="0" smtClean="0">
                <a:solidFill>
                  <a:srgbClr val="0070C0"/>
                </a:solidFill>
                <a:ea typeface="Fedra Sans Cond Std Bold"/>
                <a:cs typeface="Fedra Sans Cond Std Bold"/>
              </a:rPr>
              <a:t>OVACE</a:t>
            </a:r>
            <a:endParaRPr lang="pt-BR" altLang="pt-BR" sz="3200" b="1" dirty="0">
              <a:solidFill>
                <a:srgbClr val="0070C0"/>
              </a:solidFill>
              <a:ea typeface="Fedra Sans Cond Std Bold"/>
              <a:cs typeface="Fedra Sans Cond Std Bold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9904413" y="6581775"/>
            <a:ext cx="2287587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chemeClr val="bg1"/>
                </a:solidFill>
                <a:latin typeface="+mj-lt"/>
                <a:ea typeface="Fedra Sans Cond Std Bold" panose="02000506080000020004" pitchFamily="50" charset="0"/>
              </a:rPr>
              <a:t>Amanda Figueiroa</a:t>
            </a:r>
          </a:p>
        </p:txBody>
      </p:sp>
      <p:pic>
        <p:nvPicPr>
          <p:cNvPr id="30" name="Imagem 16"/>
          <p:cNvPicPr>
            <a:picLocks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631825"/>
            <a:ext cx="414000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1382199" y="1590087"/>
            <a:ext cx="2692790" cy="4097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TIPO DE OBSTRUÇÃO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7" name="Seta para baixo 26"/>
          <p:cNvSpPr/>
          <p:nvPr/>
        </p:nvSpPr>
        <p:spPr>
          <a:xfrm flipH="1">
            <a:off x="1815921" y="2109293"/>
            <a:ext cx="193184" cy="32405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793951" y="2510764"/>
            <a:ext cx="1446972" cy="409715"/>
          </a:xfrm>
          <a:prstGeom prst="rect">
            <a:avLst/>
          </a:prstGeom>
          <a:solidFill>
            <a:srgbClr val="868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COMPLETA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35" y="1040646"/>
            <a:ext cx="800370" cy="1230676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204169"/>
              </p:ext>
            </p:extLst>
          </p:nvPr>
        </p:nvGraphicFramePr>
        <p:xfrm>
          <a:off x="290735" y="3289410"/>
          <a:ext cx="763478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332"/>
                <a:gridCol w="36724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SINAIS 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8680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AÇÕES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8680A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Troca de ar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deficiente ou ausente</a:t>
                      </a:r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Tosse fraca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e ineficaz ou não tosse</a:t>
                      </a:r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Possíveis estridores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ou ausência de ruídos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Dificuldade respiratória maior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Possível cianose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Incapacidade de falar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Sinal universal de asfixia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5A0C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perguntar a vitima e ela sente falta da ar</a:t>
                      </a:r>
                      <a:endParaRPr lang="pt-B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Se a vitima acena que sim e não consegue falar HÁ OBSTRUÇÃO COMPLETA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Aliviar a obstrução</a:t>
                      </a:r>
                    </a:p>
                  </a:txBody>
                  <a:tcPr>
                    <a:solidFill>
                      <a:srgbClr val="A5A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506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581775"/>
            <a:ext cx="12192000" cy="2905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075" name="Retângulo 14"/>
          <p:cNvSpPr>
            <a:spLocks noChangeArrowheads="1"/>
          </p:cNvSpPr>
          <p:nvPr/>
        </p:nvSpPr>
        <p:spPr bwMode="auto">
          <a:xfrm>
            <a:off x="401638" y="92075"/>
            <a:ext cx="15768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3200" b="1" dirty="0" smtClean="0">
                <a:solidFill>
                  <a:srgbClr val="0070C0"/>
                </a:solidFill>
                <a:ea typeface="Fedra Sans Cond Std Bold"/>
                <a:cs typeface="Fedra Sans Cond Std Bold"/>
              </a:rPr>
              <a:t>Atenção</a:t>
            </a:r>
            <a:endParaRPr lang="pt-BR" altLang="pt-BR" sz="3200" b="1" dirty="0">
              <a:solidFill>
                <a:srgbClr val="0070C0"/>
              </a:solidFill>
              <a:ea typeface="Fedra Sans Cond Std Bold"/>
              <a:cs typeface="Fedra Sans Cond Std Bold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9904413" y="6581775"/>
            <a:ext cx="2287587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chemeClr val="bg1"/>
                </a:solidFill>
                <a:latin typeface="+mj-lt"/>
                <a:ea typeface="Fedra Sans Cond Std Bold" panose="02000506080000020004" pitchFamily="50" charset="0"/>
              </a:rPr>
              <a:t>Amanda Figueiroa</a:t>
            </a:r>
          </a:p>
        </p:txBody>
      </p:sp>
      <p:pic>
        <p:nvPicPr>
          <p:cNvPr id="30" name="Imagem 16"/>
          <p:cNvPicPr>
            <a:picLocks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631825"/>
            <a:ext cx="414000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73" y="1131231"/>
            <a:ext cx="2398819" cy="3688506"/>
          </a:xfrm>
          <a:prstGeom prst="rect">
            <a:avLst/>
          </a:prstGeom>
        </p:spPr>
      </p:pic>
      <p:sp>
        <p:nvSpPr>
          <p:cNvPr id="38" name="Retângulo 37"/>
          <p:cNvSpPr/>
          <p:nvPr/>
        </p:nvSpPr>
        <p:spPr>
          <a:xfrm>
            <a:off x="4541638" y="1296989"/>
            <a:ext cx="5574830" cy="5575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SINAL UNIVERSAL DE ASFIXIA</a:t>
            </a: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528" y="2519276"/>
            <a:ext cx="2081117" cy="35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41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581775"/>
            <a:ext cx="12192000" cy="2905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075" name="Retângulo 14"/>
          <p:cNvSpPr>
            <a:spLocks noChangeArrowheads="1"/>
          </p:cNvSpPr>
          <p:nvPr/>
        </p:nvSpPr>
        <p:spPr bwMode="auto">
          <a:xfrm>
            <a:off x="401638" y="92075"/>
            <a:ext cx="15768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3200" b="1" dirty="0" smtClean="0">
                <a:solidFill>
                  <a:srgbClr val="0070C0"/>
                </a:solidFill>
                <a:ea typeface="Fedra Sans Cond Std Bold"/>
                <a:cs typeface="Fedra Sans Cond Std Bold"/>
              </a:rPr>
              <a:t>Atenção</a:t>
            </a:r>
            <a:endParaRPr lang="pt-BR" altLang="pt-BR" sz="3200" b="1" dirty="0">
              <a:solidFill>
                <a:srgbClr val="0070C0"/>
              </a:solidFill>
              <a:ea typeface="Fedra Sans Cond Std Bold"/>
              <a:cs typeface="Fedra Sans Cond Std Bold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9904413" y="6581775"/>
            <a:ext cx="2287587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chemeClr val="bg1"/>
                </a:solidFill>
                <a:latin typeface="+mj-lt"/>
                <a:ea typeface="Fedra Sans Cond Std Bold" panose="02000506080000020004" pitchFamily="50" charset="0"/>
              </a:rPr>
              <a:t>Amanda Figueiroa</a:t>
            </a:r>
          </a:p>
        </p:txBody>
      </p:sp>
      <p:pic>
        <p:nvPicPr>
          <p:cNvPr id="30" name="Imagem 16"/>
          <p:cNvPicPr>
            <a:picLocks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631825"/>
            <a:ext cx="414000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Retângulo 37"/>
          <p:cNvSpPr/>
          <p:nvPr/>
        </p:nvSpPr>
        <p:spPr>
          <a:xfrm>
            <a:off x="401638" y="1609087"/>
            <a:ext cx="6153708" cy="9666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Gravidas e obesos não fazer compressões abdominais fazer compressões torácicas. Semelhante a posição de RCP 1/3 inferior do esterno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817" y="3179284"/>
            <a:ext cx="1981200" cy="31242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81" y="3179284"/>
            <a:ext cx="344339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12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ad2.whstatic.com/images/thumb/d/da/Perform-the-Heimlich-Maneuver-on-Yourself-Step-3.jpg/670px-Perform-the-Heimlich-Maneuver-on-Yourself-Step-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94" y="2750428"/>
            <a:ext cx="1374063" cy="124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0" y="6581775"/>
            <a:ext cx="12192000" cy="2905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075" name="Retângulo 14"/>
          <p:cNvSpPr>
            <a:spLocks noChangeArrowheads="1"/>
          </p:cNvSpPr>
          <p:nvPr/>
        </p:nvSpPr>
        <p:spPr bwMode="auto">
          <a:xfrm>
            <a:off x="401638" y="92075"/>
            <a:ext cx="21661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3200" b="1" dirty="0" smtClean="0">
                <a:solidFill>
                  <a:srgbClr val="0070C0"/>
                </a:solidFill>
                <a:ea typeface="Fedra Sans Cond Std Bold"/>
                <a:cs typeface="Fedra Sans Cond Std Bold"/>
              </a:rPr>
              <a:t>Abordagem</a:t>
            </a:r>
            <a:endParaRPr lang="pt-BR" altLang="pt-BR" sz="3200" b="1" dirty="0">
              <a:solidFill>
                <a:srgbClr val="0070C0"/>
              </a:solidFill>
              <a:ea typeface="Fedra Sans Cond Std Bold"/>
              <a:cs typeface="Fedra Sans Cond Std Bold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9904413" y="6581775"/>
            <a:ext cx="2287587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chemeClr val="bg1"/>
                </a:solidFill>
                <a:latin typeface="+mj-lt"/>
                <a:ea typeface="Fedra Sans Cond Std Bold" panose="02000506080000020004" pitchFamily="50" charset="0"/>
              </a:rPr>
              <a:t>Amanda Figueiroa</a:t>
            </a:r>
          </a:p>
        </p:txBody>
      </p:sp>
      <p:pic>
        <p:nvPicPr>
          <p:cNvPr id="30" name="Imagem 16"/>
          <p:cNvPicPr>
            <a:picLocks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631825"/>
            <a:ext cx="414000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775333"/>
              </p:ext>
            </p:extLst>
          </p:nvPr>
        </p:nvGraphicFramePr>
        <p:xfrm>
          <a:off x="1563757" y="1521609"/>
          <a:ext cx="6974731" cy="4845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592"/>
                <a:gridCol w="6159139"/>
              </a:tblGrid>
              <a:tr h="387469">
                <a:tc>
                  <a:txBody>
                    <a:bodyPr/>
                    <a:lstStyle/>
                    <a:p>
                      <a:pPr algn="ctr"/>
                      <a:r>
                        <a:rPr lang="pt-BR" sz="1700" dirty="0" smtClean="0">
                          <a:solidFill>
                            <a:schemeClr val="tx1"/>
                          </a:solidFill>
                        </a:rPr>
                        <a:t>ETAPA</a:t>
                      </a:r>
                      <a:endParaRPr lang="pt-BR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 smtClean="0">
                          <a:solidFill>
                            <a:schemeClr val="tx1"/>
                          </a:solidFill>
                        </a:rPr>
                        <a:t>AÇÃO</a:t>
                      </a:r>
                      <a:endParaRPr lang="pt-BR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9344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Ficar</a:t>
                      </a:r>
                      <a:r>
                        <a:rPr lang="pt-BR" baseline="0" dirty="0" smtClean="0"/>
                        <a:t> de pé ou de joelhos por trás da vitima e enrole seus braços em torno da cintura da vitima</a:t>
                      </a:r>
                      <a:endParaRPr lang="pt-BR" dirty="0"/>
                    </a:p>
                  </a:txBody>
                  <a:tcPr/>
                </a:tc>
              </a:tr>
              <a:tr h="69344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Cerrar uma das mãos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99063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Colocar o lado do polegar da mão cerrada contra o abdome da vitima, na linha media (acima</a:t>
                      </a:r>
                      <a:r>
                        <a:rPr lang="pt-BR" baseline="0" dirty="0" smtClean="0"/>
                        <a:t> do umbigo e bem abaixo do esterno)</a:t>
                      </a:r>
                      <a:r>
                        <a:rPr lang="pt-BR" dirty="0" smtClean="0"/>
                        <a:t> </a:t>
                      </a:r>
                      <a:endParaRPr lang="pt-BR" dirty="0"/>
                    </a:p>
                  </a:txBody>
                  <a:tcPr/>
                </a:tc>
              </a:tr>
              <a:tr h="69344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Agarrar</a:t>
                      </a:r>
                      <a:r>
                        <a:rPr lang="pt-BR" baseline="0" dirty="0" smtClean="0"/>
                        <a:t> a mão cerrada com a outra mão e pressionar contra o abdome da vitima (pressão rápida e forte para cima)</a:t>
                      </a:r>
                      <a:endParaRPr lang="pt-BR" dirty="0"/>
                    </a:p>
                  </a:txBody>
                  <a:tcPr/>
                </a:tc>
              </a:tr>
              <a:tr h="69344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Repetir movimento de compressão ate que o objeto</a:t>
                      </a:r>
                      <a:r>
                        <a:rPr lang="pt-BR" baseline="0" dirty="0" smtClean="0"/>
                        <a:t> seja expelido ou a vitima pare de respirar</a:t>
                      </a:r>
                      <a:endParaRPr lang="pt-BR" dirty="0"/>
                    </a:p>
                  </a:txBody>
                  <a:tcPr/>
                </a:tc>
              </a:tr>
              <a:tr h="69344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Aplicar cada compressão com movimento distinto</a:t>
                      </a:r>
                      <a:r>
                        <a:rPr lang="pt-BR" baseline="0" dirty="0" smtClean="0"/>
                        <a:t> e separado para avaliar a obstrução 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Retângulo 37"/>
          <p:cNvSpPr/>
          <p:nvPr/>
        </p:nvSpPr>
        <p:spPr>
          <a:xfrm>
            <a:off x="180530" y="996507"/>
            <a:ext cx="8367122" cy="525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b="1" dirty="0" smtClean="0">
                <a:solidFill>
                  <a:schemeClr val="tx1"/>
                </a:solidFill>
              </a:rPr>
              <a:t>COMPRESSÕES ABDOMINIAS COM A VITIMA EM PÉ OU SENTADA (ADULTO OU CRIANÇA)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30" y="1508360"/>
            <a:ext cx="1383227" cy="1242068"/>
          </a:xfrm>
          <a:prstGeom prst="rect">
            <a:avLst/>
          </a:prstGeom>
        </p:spPr>
      </p:pic>
      <p:pic>
        <p:nvPicPr>
          <p:cNvPr id="1028" name="Picture 4" descr="http://pad3.whstatic.com/images/thumb/b/be/Perform-the-Heimlich-Maneuver-on-Yourself-Step-4.jpg/670px-Perform-the-Heimlich-Maneuver-on-Yourself-Step-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94" y="3992496"/>
            <a:ext cx="1374063" cy="123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501" y="5138109"/>
            <a:ext cx="1389256" cy="125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13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581775"/>
            <a:ext cx="12192000" cy="2905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075" name="Retângulo 14"/>
          <p:cNvSpPr>
            <a:spLocks noChangeArrowheads="1"/>
          </p:cNvSpPr>
          <p:nvPr/>
        </p:nvSpPr>
        <p:spPr bwMode="auto">
          <a:xfrm>
            <a:off x="401638" y="92075"/>
            <a:ext cx="15856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3200" b="1" dirty="0" smtClean="0">
                <a:solidFill>
                  <a:srgbClr val="0070C0"/>
                </a:solidFill>
                <a:ea typeface="Fedra Sans Cond Std Bold"/>
                <a:cs typeface="Fedra Sans Cond Std Bold"/>
              </a:rPr>
              <a:t>Cuidado</a:t>
            </a:r>
            <a:endParaRPr lang="pt-BR" altLang="pt-BR" sz="3200" b="1" dirty="0">
              <a:solidFill>
                <a:srgbClr val="0070C0"/>
              </a:solidFill>
              <a:ea typeface="Fedra Sans Cond Std Bold"/>
              <a:cs typeface="Fedra Sans Cond Std Bold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9904413" y="6581775"/>
            <a:ext cx="2287587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chemeClr val="bg1"/>
                </a:solidFill>
                <a:latin typeface="+mj-lt"/>
                <a:ea typeface="Fedra Sans Cond Std Bold" panose="02000506080000020004" pitchFamily="50" charset="0"/>
              </a:rPr>
              <a:t>Amanda Figueiroa</a:t>
            </a:r>
          </a:p>
        </p:txBody>
      </p:sp>
      <p:pic>
        <p:nvPicPr>
          <p:cNvPr id="30" name="Imagem 16"/>
          <p:cNvPicPr>
            <a:picLocks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631825"/>
            <a:ext cx="414000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upo 9"/>
          <p:cNvGrpSpPr/>
          <p:nvPr/>
        </p:nvGrpSpPr>
        <p:grpSpPr>
          <a:xfrm>
            <a:off x="702673" y="1438853"/>
            <a:ext cx="6400931" cy="4300530"/>
            <a:chOff x="947371" y="954049"/>
            <a:chExt cx="6400931" cy="4300530"/>
          </a:xfrm>
        </p:grpSpPr>
        <p:sp>
          <p:nvSpPr>
            <p:cNvPr id="38" name="Retângulo 37"/>
            <p:cNvSpPr/>
            <p:nvPr/>
          </p:nvSpPr>
          <p:spPr>
            <a:xfrm>
              <a:off x="947371" y="954049"/>
              <a:ext cx="6374614" cy="5251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700" b="1" dirty="0" smtClean="0">
                  <a:solidFill>
                    <a:schemeClr val="tx1"/>
                  </a:solidFill>
                </a:rPr>
                <a:t>COMPRESSÕES ABDOMINIAS COM VITIMAS A PARTIR DE 1 ANO</a:t>
              </a:r>
            </a:p>
          </p:txBody>
        </p:sp>
        <p:sp>
          <p:nvSpPr>
            <p:cNvPr id="4" name="Retângulo 3"/>
            <p:cNvSpPr/>
            <p:nvPr/>
          </p:nvSpPr>
          <p:spPr>
            <a:xfrm>
              <a:off x="947371" y="1479151"/>
              <a:ext cx="3187307" cy="7737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VITIMAS RESPONSIVAS/ CONSCIENTES 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4134678" y="1479151"/>
              <a:ext cx="3187307" cy="7737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VITIMAS NÃO RESPONSIVAS/ </a:t>
              </a:r>
            </a:p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INCONSCIENTES 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Seta para baixo 6"/>
            <p:cNvSpPr/>
            <p:nvPr/>
          </p:nvSpPr>
          <p:spPr>
            <a:xfrm>
              <a:off x="2334187" y="2252870"/>
              <a:ext cx="274902" cy="43732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5" name="Seta para baixo 24"/>
            <p:cNvSpPr/>
            <p:nvPr/>
          </p:nvSpPr>
          <p:spPr>
            <a:xfrm>
              <a:off x="5590880" y="2252870"/>
              <a:ext cx="274902" cy="43732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947371" y="2690190"/>
              <a:ext cx="3187307" cy="256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dirty="0" smtClean="0">
                  <a:solidFill>
                    <a:schemeClr val="tx1"/>
                  </a:solidFill>
                </a:rPr>
                <a:t>Usar compressões abdominais (manobra de </a:t>
              </a:r>
              <a:r>
                <a:rPr lang="pt-BR" dirty="0" err="1" smtClean="0">
                  <a:solidFill>
                    <a:schemeClr val="tx1"/>
                  </a:solidFill>
                </a:rPr>
                <a:t>hemilich</a:t>
              </a:r>
              <a:r>
                <a:rPr lang="pt-BR" dirty="0" smtClean="0">
                  <a:solidFill>
                    <a:schemeClr val="tx1"/>
                  </a:solidFill>
                </a:rPr>
                <a:t>) em crianças conscientes (&gt;  1 ano).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dirty="0" smtClean="0">
                  <a:solidFill>
                    <a:schemeClr val="tx1"/>
                  </a:solidFill>
                </a:rPr>
                <a:t>Aplicar cada compressão para aliviar a obstrução.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dirty="0" smtClean="0">
                  <a:solidFill>
                    <a:schemeClr val="tx1"/>
                  </a:solidFill>
                </a:rPr>
                <a:t>Repetir as compressões para desobstruir.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4160995" y="2690190"/>
              <a:ext cx="3187307" cy="256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dirty="0" smtClean="0">
                  <a:solidFill>
                    <a:schemeClr val="tx1"/>
                  </a:solidFill>
                </a:rPr>
                <a:t>Procurar o CE na garganta ou boca da vitima.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dirty="0" smtClean="0">
                  <a:solidFill>
                    <a:schemeClr val="tx1"/>
                  </a:solidFill>
                </a:rPr>
                <a:t>Acionar o serviço de emergência.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dirty="0" smtClean="0">
                  <a:solidFill>
                    <a:schemeClr val="tx1"/>
                  </a:solidFill>
                </a:rPr>
                <a:t>Iniciar RCP e cada vez que for ventilar verificar presença do CE e remover com os dedos SÓ se estiver fácil.</a:t>
              </a:r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9359337" y="318383"/>
            <a:ext cx="1941512" cy="3351123"/>
            <a:chOff x="9915392" y="1298505"/>
            <a:chExt cx="1941512" cy="1522940"/>
          </a:xfrm>
        </p:grpSpPr>
        <p:grpSp>
          <p:nvGrpSpPr>
            <p:cNvPr id="31" name="Grupo 7"/>
            <p:cNvGrpSpPr>
              <a:grpSpLocks/>
            </p:cNvGrpSpPr>
            <p:nvPr/>
          </p:nvGrpSpPr>
          <p:grpSpPr bwMode="auto">
            <a:xfrm rot="246855">
              <a:off x="9915392" y="1298505"/>
              <a:ext cx="1941512" cy="1522940"/>
              <a:chOff x="9850854" y="1343838"/>
              <a:chExt cx="2123119" cy="1618024"/>
            </a:xfrm>
          </p:grpSpPr>
          <p:grpSp>
            <p:nvGrpSpPr>
              <p:cNvPr id="33" name="Grupo 22"/>
              <p:cNvGrpSpPr>
                <a:grpSpLocks/>
              </p:cNvGrpSpPr>
              <p:nvPr/>
            </p:nvGrpSpPr>
            <p:grpSpPr bwMode="auto">
              <a:xfrm>
                <a:off x="9859177" y="1343838"/>
                <a:ext cx="2108326" cy="1618024"/>
                <a:chOff x="9859177" y="1343838"/>
                <a:chExt cx="2108326" cy="1618024"/>
              </a:xfrm>
            </p:grpSpPr>
            <p:sp>
              <p:nvSpPr>
                <p:cNvPr id="35" name="Retângulo 34"/>
                <p:cNvSpPr/>
                <p:nvPr/>
              </p:nvSpPr>
              <p:spPr>
                <a:xfrm>
                  <a:off x="9870424" y="1543035"/>
                  <a:ext cx="2097079" cy="132387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87451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BR"/>
                </a:p>
              </p:txBody>
            </p:sp>
            <p:sp>
              <p:nvSpPr>
                <p:cNvPr id="36" name="Retângulo 35"/>
                <p:cNvSpPr/>
                <p:nvPr/>
              </p:nvSpPr>
              <p:spPr>
                <a:xfrm>
                  <a:off x="9993948" y="1637067"/>
                  <a:ext cx="1776793" cy="13247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5750" indent="-285750" algn="just">
                    <a:buFont typeface="Wingdings" panose="05000000000000000000" pitchFamily="2" charset="2"/>
                    <a:buChar char="ü"/>
                    <a:defRPr/>
                  </a:pPr>
                  <a:r>
                    <a:rPr lang="pt-BR" sz="1400" dirty="0" smtClean="0"/>
                    <a:t>Vitima  asfixia pode ser encontrada já inconsciente não responsiva não será possível saber se há asfixia iniciar RCP (CAB) e chamar 192.</a:t>
                  </a:r>
                  <a:endParaRPr lang="pt-BR" sz="1400" dirty="0"/>
                </a:p>
              </p:txBody>
            </p:sp>
            <p:pic>
              <p:nvPicPr>
                <p:cNvPr id="37" name="Imagem 19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59177" y="1343838"/>
                  <a:ext cx="222682" cy="4739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34" name="Retângulo 33"/>
              <p:cNvSpPr/>
              <p:nvPr/>
            </p:nvSpPr>
            <p:spPr>
              <a:xfrm>
                <a:off x="9850854" y="1541658"/>
                <a:ext cx="2123119" cy="2310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2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dirty="0"/>
              </a:p>
            </p:txBody>
          </p:sp>
        </p:grpSp>
        <p:sp>
          <p:nvSpPr>
            <p:cNvPr id="32" name="Retângulo 31"/>
            <p:cNvSpPr/>
            <p:nvPr/>
          </p:nvSpPr>
          <p:spPr>
            <a:xfrm rot="259035">
              <a:off x="10243926" y="1455026"/>
              <a:ext cx="154895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pt-BR" sz="2000" b="1" dirty="0">
                  <a:solidFill>
                    <a:srgbClr val="FF0000"/>
                  </a:solidFill>
                </a:rPr>
                <a:t>Fique Atento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11285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581775"/>
            <a:ext cx="12192000" cy="2905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075" name="Retângulo 14"/>
          <p:cNvSpPr>
            <a:spLocks noChangeArrowheads="1"/>
          </p:cNvSpPr>
          <p:nvPr/>
        </p:nvSpPr>
        <p:spPr bwMode="auto">
          <a:xfrm>
            <a:off x="401638" y="92075"/>
            <a:ext cx="15856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3200" b="1" dirty="0" smtClean="0">
                <a:solidFill>
                  <a:srgbClr val="0070C0"/>
                </a:solidFill>
                <a:ea typeface="Fedra Sans Cond Std Bold"/>
                <a:cs typeface="Fedra Sans Cond Std Bold"/>
              </a:rPr>
              <a:t>Cuidado</a:t>
            </a:r>
            <a:endParaRPr lang="pt-BR" altLang="pt-BR" sz="3200" b="1" dirty="0">
              <a:solidFill>
                <a:srgbClr val="0070C0"/>
              </a:solidFill>
              <a:ea typeface="Fedra Sans Cond Std Bold"/>
              <a:cs typeface="Fedra Sans Cond Std Bold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9904413" y="6581775"/>
            <a:ext cx="2287587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chemeClr val="bg1"/>
                </a:solidFill>
                <a:latin typeface="+mj-lt"/>
                <a:ea typeface="Fedra Sans Cond Std Bold" panose="02000506080000020004" pitchFamily="50" charset="0"/>
              </a:rPr>
              <a:t>Amanda Figueiroa</a:t>
            </a:r>
          </a:p>
        </p:txBody>
      </p:sp>
      <p:pic>
        <p:nvPicPr>
          <p:cNvPr id="30" name="Imagem 16"/>
          <p:cNvPicPr>
            <a:picLocks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631825"/>
            <a:ext cx="414000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o 1"/>
          <p:cNvGrpSpPr/>
          <p:nvPr/>
        </p:nvGrpSpPr>
        <p:grpSpPr>
          <a:xfrm>
            <a:off x="401638" y="3147870"/>
            <a:ext cx="6374614" cy="1744566"/>
            <a:chOff x="947371" y="945625"/>
            <a:chExt cx="6374614" cy="1744566"/>
          </a:xfrm>
        </p:grpSpPr>
        <p:sp>
          <p:nvSpPr>
            <p:cNvPr id="38" name="Retângulo 37"/>
            <p:cNvSpPr/>
            <p:nvPr/>
          </p:nvSpPr>
          <p:spPr>
            <a:xfrm>
              <a:off x="947371" y="945625"/>
              <a:ext cx="6374614" cy="5251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700" b="1" dirty="0" smtClean="0">
                  <a:solidFill>
                    <a:schemeClr val="tx1"/>
                  </a:solidFill>
                </a:rPr>
                <a:t>COMPRESSÕES TORACICAS COM VITIMAS &lt; DE 1 ANO (BEBÊS)</a:t>
              </a:r>
            </a:p>
          </p:txBody>
        </p:sp>
        <p:sp>
          <p:nvSpPr>
            <p:cNvPr id="4" name="Retângulo 3"/>
            <p:cNvSpPr/>
            <p:nvPr/>
          </p:nvSpPr>
          <p:spPr>
            <a:xfrm>
              <a:off x="947371" y="1479151"/>
              <a:ext cx="3187307" cy="7737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VITMAS RESPONSIVAS/ CONSCIENTES 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4134678" y="1479151"/>
              <a:ext cx="3187307" cy="7737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VITMAS NÃO RESPONSIVAS/ </a:t>
              </a:r>
            </a:p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INCONSCIENTES 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Seta para baixo 6"/>
            <p:cNvSpPr/>
            <p:nvPr/>
          </p:nvSpPr>
          <p:spPr>
            <a:xfrm>
              <a:off x="2334187" y="2252870"/>
              <a:ext cx="274902" cy="43732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 para baixo 24"/>
            <p:cNvSpPr/>
            <p:nvPr/>
          </p:nvSpPr>
          <p:spPr>
            <a:xfrm>
              <a:off x="5590880" y="2252870"/>
              <a:ext cx="274902" cy="43732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CaixaDeTexto 2"/>
          <p:cNvSpPr txBox="1"/>
          <p:nvPr/>
        </p:nvSpPr>
        <p:spPr>
          <a:xfrm>
            <a:off x="211288" y="1159919"/>
            <a:ext cx="6678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Sinais de obstrução parcial: IGUAIS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Sinais de obstrução completa:  BEBÊ NÃO CONSEGUE CHORAR 				        SEM SINAL UNIVERSAL DE ASFIXIA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Ações: IGUAIS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Em bebês não usar compressões abdominais e sim torácicas intercaladas com pancadas nas costas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837640" y="4985355"/>
            <a:ext cx="2176530" cy="1159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>
                <a:solidFill>
                  <a:schemeClr val="tx1"/>
                </a:solidFill>
              </a:rPr>
              <a:t>8 ETAPAS </a:t>
            </a:r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4231784" y="4985354"/>
            <a:ext cx="2176530" cy="1159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  <a:r>
              <a:rPr lang="pt-BR" dirty="0" smtClean="0">
                <a:solidFill>
                  <a:schemeClr val="tx1"/>
                </a:solidFill>
              </a:rPr>
              <a:t> ETAPAS 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644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884</Words>
  <Application>Microsoft Office PowerPoint</Application>
  <PresentationFormat>Widescreen</PresentationFormat>
  <Paragraphs>161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Fedra Sans Cond Std Bold</vt:lpstr>
      <vt:lpstr>HandVetica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amanda figueiroa</dc:creator>
  <cp:lastModifiedBy>amanda figueiroa</cp:lastModifiedBy>
  <cp:revision>31</cp:revision>
  <dcterms:created xsi:type="dcterms:W3CDTF">2015-08-12T13:42:41Z</dcterms:created>
  <dcterms:modified xsi:type="dcterms:W3CDTF">2015-08-17T20:03:39Z</dcterms:modified>
</cp:coreProperties>
</file>