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5.png" ContentType="image/png"/>
  <Override PartName="/ppt/media/image16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50440" y="6553080"/>
            <a:ext cx="5445720" cy="10141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535320" y="6546600"/>
            <a:ext cx="4067280" cy="102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-6840" y="6383880"/>
            <a:ext cx="3749760" cy="119052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3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" name="CustomShape 5"/>
          <p:cNvSpPr/>
          <p:nvPr/>
        </p:nvSpPr>
        <p:spPr>
          <a:xfrm>
            <a:off x="0" y="5141520"/>
            <a:ext cx="10087200" cy="360"/>
          </a:xfrm>
          <a:prstGeom prst="rtTriangle">
            <a:avLst/>
          </a:prstGeom>
          <a:gradFill>
            <a:gsLst>
              <a:gs pos="0">
                <a:srgbClr val="007795"/>
              </a:gs>
              <a:gs pos="50000">
                <a:srgbClr val="4bbade"/>
              </a:gs>
              <a:gs pos="100000">
                <a:srgbClr val="007795"/>
              </a:gs>
            </a:gsLst>
            <a:lin ang="3000000"/>
          </a:gra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860480" y="5459760"/>
            <a:ext cx="8219160" cy="5371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9240" y="5773680"/>
            <a:ext cx="10040400" cy="86832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0" y="5512680"/>
            <a:ext cx="10079640" cy="2053800"/>
          </a:xfrm>
          <a:prstGeom prst="rect">
            <a:avLst/>
          </a:prstGeom>
          <a:blipFill>
            <a:blip r:embed="rId3"/>
            <a:tile/>
          </a:blipFill>
          <a:ln w="12600">
            <a:noFill/>
          </a:ln>
        </p:spPr>
      </p:sp>
      <p:sp>
        <p:nvSpPr>
          <p:cNvPr id="8" name="Line 9"/>
          <p:cNvSpPr/>
          <p:nvPr/>
        </p:nvSpPr>
        <p:spPr>
          <a:xfrm>
            <a:off x="-3960" y="5508720"/>
            <a:ext cx="10084320" cy="87120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50440" y="6553080"/>
            <a:ext cx="5445720" cy="1014120"/>
          </a:xfrm>
          <a:prstGeom prst="rect">
            <a:avLst/>
          </a:prstGeom>
          <a:solidFill>
            <a:srgbClr val="9fcbdc"/>
          </a:solidFill>
          <a:ln w="936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535320" y="6546600"/>
            <a:ext cx="4067280" cy="102780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47" name="CustomShape 3"/>
          <p:cNvSpPr/>
          <p:nvPr/>
        </p:nvSpPr>
        <p:spPr>
          <a:xfrm>
            <a:off x="-6840" y="6383880"/>
            <a:ext cx="3749760" cy="119052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</p:spPr>
      </p:sp>
      <p:sp>
        <p:nvSpPr>
          <p:cNvPr id="48" name="Line 4"/>
          <p:cNvSpPr/>
          <p:nvPr/>
        </p:nvSpPr>
        <p:spPr>
          <a:xfrm>
            <a:off x="-10080" y="6379560"/>
            <a:ext cx="3754080" cy="119556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92040" y="655560"/>
            <a:ext cx="9523800" cy="20160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b"/>
          <a:p>
            <a:pPr algn="r"/>
            <a:r>
              <a:rPr b="1" lang="en-US" sz="5300">
                <a:solidFill>
                  <a:srgbClr val="464646"/>
                </a:solidFill>
                <a:latin typeface="Lucida Sans Unicode"/>
              </a:rPr>
              <a:t>Temps-Réel et 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5300">
                <a:solidFill>
                  <a:srgbClr val="464646"/>
                </a:solidFill>
                <a:latin typeface="Lucida Sans Unicode"/>
              </a:rPr>
              <a:t>Multi-coeurs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73280" y="3094200"/>
            <a:ext cx="9219240" cy="2132640"/>
          </a:xfrm>
          <a:prstGeom prst="rect">
            <a:avLst/>
          </a:prstGeom>
          <a:noFill/>
          <a:ln>
            <a:noFill/>
          </a:ln>
        </p:spPr>
        <p:txBody>
          <a:bodyPr lIns="50400" rIns="50400" tIns="50400" bIns="504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464646"/>
                </a:solidFill>
                <a:latin typeface="Lucida Sans Unicode"/>
              </a:rPr>
              <a:t>Problème de Contention Mémoire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64646"/>
                </a:solidFill>
                <a:latin typeface="Lucida Sans Unicode"/>
              </a:rPr>
              <a:t>Louisa Bessad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64646"/>
                </a:solidFill>
                <a:latin typeface="Lucida Sans Unicode"/>
              </a:rPr>
              <a:t>Roberto Medina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8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50040" y="3932280"/>
            <a:ext cx="2665800" cy="1365840"/>
          </a:xfrm>
          <a:prstGeom prst="rect">
            <a:avLst/>
          </a:prstGeom>
          <a:ln>
            <a:noFill/>
          </a:ln>
        </p:spPr>
      </p:pic>
    </p:spTree>
  </p:cSld>
  <p:transition spd="slow">
    <p:wipe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39760" y="205200"/>
            <a:ext cx="9071640" cy="1472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r>
              <a:rPr b="1" lang="en-US" sz="4500">
                <a:solidFill>
                  <a:srgbClr val="464646"/>
                </a:solidFill>
                <a:latin typeface="Lucida Sans Unicode"/>
              </a:rPr>
              <a:t>Mécanisme d'arrêt: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solution en mode user</a:t>
            </a:r>
            <a:endParaRPr/>
          </a:p>
        </p:txBody>
      </p:sp>
      <p:pic>
        <p:nvPicPr>
          <p:cNvPr id="110" name="Picture Placeholder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40480" y="1676880"/>
            <a:ext cx="6178320" cy="554616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254520" y="1924920"/>
            <a:ext cx="4316760" cy="5115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Signaux POSIX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Timer réveille le mécanisme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608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Résultats (1)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316080" y="294156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Mise en évidence de la contention mémoire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Efficacité du mécanisme d'arrêt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Introduction de latence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Stabilisation du temps d'exécution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Diminution du taux de MISS</a:t>
            </a:r>
            <a:endParaRPr/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608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Résultats (2)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2000" y="1449720"/>
            <a:ext cx="9171360" cy="55904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9204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Conclusion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0" y="294156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Plateforme de test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Solution développée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Temps d'exécution borné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Accès concurrent mémoire</a:t>
            </a:r>
            <a:endParaRPr/>
          </a:p>
        </p:txBody>
      </p:sp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9204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 algn="ctr"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DEMO</a:t>
            </a:r>
            <a:endParaRPr/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3976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Principe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209160" y="1478520"/>
            <a:ext cx="8934120" cy="24526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Minimisation des coûts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CPU: hyperviseur pour OS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Cache: cache coloring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Bus: contrôleur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25840" y="3985560"/>
            <a:ext cx="6348960" cy="32374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3976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Problème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209160" y="1478520"/>
            <a:ext cx="9665640" cy="4647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Mise en évidence de la contention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Problème bande passante</a:t>
            </a: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3976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Architecture utilisée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209520" y="1478880"/>
            <a:ext cx="9665640" cy="4647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Intel Core i3,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quatre c</a:t>
            </a:r>
            <a:r>
              <a:rPr lang="en-US" sz="2800">
                <a:solidFill>
                  <a:srgbClr val="464646"/>
                </a:solidFill>
                <a:latin typeface="Cantarell"/>
                <a:ea typeface="Cantarell"/>
              </a:rPr>
              <a:t>œ</a:t>
            </a: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urs logiques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3 niveaux de caches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L3 partagé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Isolation CPUs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63440" y="1429200"/>
            <a:ext cx="5416560" cy="5153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6080" y="183600"/>
            <a:ext cx="9071640" cy="1472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r>
              <a:rPr b="1" lang="en-US" sz="4500">
                <a:solidFill>
                  <a:srgbClr val="464646"/>
                </a:solidFill>
                <a:latin typeface="Lucida Sans Unicode"/>
              </a:rPr>
              <a:t>Wrapper: 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Mesures des performances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0" y="176832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Que mesurer?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Librairie PAPI: options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et évènements</a:t>
            </a:r>
            <a:endParaRPr/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35440" y="1874880"/>
            <a:ext cx="5101920" cy="5256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9204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Tâche temps-réel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0" y="176832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Tableaux statiques de grande taille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Parcours aléatoire (prefetching)</a:t>
            </a:r>
            <a:endParaRPr/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97360" y="3322800"/>
            <a:ext cx="6084720" cy="37130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39760" y="246240"/>
            <a:ext cx="9071640" cy="13622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Tâches attaquantes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0" y="176832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Liste dynamique de grande taille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Élément de la liste: matrices carrées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Itérations aléatoires</a:t>
            </a:r>
            <a:endParaRPr/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11560" y="3438360"/>
            <a:ext cx="6864480" cy="3501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301680"/>
            <a:ext cx="9071640" cy="12610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Problème de concurrence d'accès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02440" y="1645920"/>
            <a:ext cx="8980920" cy="54856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16080" y="274680"/>
            <a:ext cx="9071640" cy="12610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/>
          <a:p>
            <a:pPr>
              <a:lnSpc>
                <a:spcPct val="100000"/>
              </a:lnSpc>
            </a:pPr>
            <a:r>
              <a:rPr b="1" lang="en-US" sz="4500">
                <a:solidFill>
                  <a:srgbClr val="464646"/>
                </a:solidFill>
                <a:latin typeface="Lucida Sans Unicode"/>
              </a:rPr>
              <a:t>Sous réservation de BP mémoire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392040" y="286560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Temps d'exécution tâche temps-réel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Répartion équitable de BP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464646"/>
                </a:solidFill>
                <a:latin typeface="Lucida Sans Unicode"/>
                <a:ea typeface="Droid Sans Fallback"/>
              </a:rPr>
              <a:t>Compteurs globaux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