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50440" y="6553080"/>
            <a:ext cx="5446440" cy="10148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35320" y="6546600"/>
            <a:ext cx="4068000" cy="1028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5141520"/>
            <a:ext cx="1008792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 w="1260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756000" y="1931760"/>
            <a:ext cx="8568000" cy="2016720"/>
          </a:xfrm>
          <a:prstGeom prst="rect">
            <a:avLst/>
          </a:prstGeom>
        </p:spPr>
        <p:txBody>
          <a:bodyPr lIns="100800" rIns="100800" tIns="50400" bIns="50400" anchor="b"/>
          <a:p>
            <a:pPr algn="r">
              <a:lnSpc>
                <a:spcPct val="100000"/>
              </a:lnSpc>
            </a:pPr>
            <a:r>
              <a:rPr b="1" lang="en-US" sz="5300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CustomShape 7"/>
          <p:cNvSpPr/>
          <p:nvPr/>
        </p:nvSpPr>
        <p:spPr>
          <a:xfrm>
            <a:off x="1860480" y="5459760"/>
            <a:ext cx="8219880" cy="5378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39240" y="5773680"/>
            <a:ext cx="10041120" cy="8690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0" y="5512680"/>
            <a:ext cx="10080360" cy="2054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9" name="Line 10"/>
          <p:cNvSpPr/>
          <p:nvPr/>
        </p:nvSpPr>
        <p:spPr>
          <a:xfrm>
            <a:off x="-3960" y="5508720"/>
            <a:ext cx="10084320" cy="871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rIns="100800" tIns="50400" bIns="50400" anchor="b"/>
          <a:p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rIns="100800" tIns="50400" bIns="50400" anchor="b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fld id="{90ABBBE6-C807-41F5-877D-A1A2736C119E}" type="slidenum">
              <a:rPr lang="en-US" sz="1100">
                <a:solidFill>
                  <a:srgbClr val="ffffff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50440" y="6553080"/>
            <a:ext cx="5446440" cy="101484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9fcbdc"/>
          </a:solidFill>
          <a:ln w="93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535320" y="6546600"/>
            <a:ext cx="4068000" cy="1028520"/>
          </a:xfrm>
          <a:prstGeom prst="rect"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</a:prstGeom>
          <a:solidFill>
            <a:srgbClr val="000000"/>
          </a:solidFill>
          <a:ln w="93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-6840" y="6383880"/>
            <a:ext cx="3750480" cy="119124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51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7416000" y="7063560"/>
            <a:ext cx="2116440" cy="402840"/>
          </a:xfrm>
          <a:prstGeom prst="rect">
            <a:avLst/>
          </a:prstGeom>
        </p:spPr>
        <p:txBody>
          <a:bodyPr lIns="100800" rIns="100800" tIns="50400" bIns="50400" anchor="b"/>
          <a:p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4828680" y="7063560"/>
            <a:ext cx="2591280" cy="402120"/>
          </a:xfrm>
          <a:prstGeom prst="rect">
            <a:avLst/>
          </a:prstGeom>
        </p:spPr>
        <p:txBody>
          <a:bodyPr lIns="100800" rIns="100800" tIns="50400" bIns="50400" anchor="b"/>
          <a:p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9533160" y="7063560"/>
            <a:ext cx="402840" cy="402120"/>
          </a:xfrm>
          <a:prstGeom prst="rect">
            <a:avLst/>
          </a:prstGeom>
        </p:spPr>
        <p:txBody>
          <a:bodyPr lIns="100800" rIns="100800" tIns="50400" bIns="50400" anchor="b"/>
          <a:p>
            <a:pPr>
              <a:lnSpc>
                <a:spcPct val="100000"/>
              </a:lnSpc>
            </a:pPr>
            <a:fld id="{85A62C0C-5A44-454D-90B9-F01BDC663B21}" type="slidenum">
              <a:rPr lang="en-US" sz="1100">
                <a:solidFill>
                  <a:srgbClr val="000000"/>
                </a:solidFill>
                <a:latin typeface="Lucida Sans Unicode"/>
              </a:rPr>
              <a:t>&lt;number&gt;</a:t>
            </a:fld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Lucida Sans Unicode"/>
              </a:rPr>
              <a:t>Click to edit the title text format</a:t>
            </a:r>
            <a:endParaRPr/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92040" y="655560"/>
            <a:ext cx="9524520" cy="2016720"/>
          </a:xfrm>
          <a:prstGeom prst="rect">
            <a:avLst/>
          </a:prstGeom>
        </p:spPr>
        <p:txBody>
          <a:bodyPr lIns="100800" rIns="100800" tIns="50400" bIns="50400" anchor="b"/>
          <a:p>
            <a:pPr algn="r">
              <a:lnSpc>
                <a:spcPct val="100000"/>
              </a:lnSpc>
            </a:pPr>
            <a:r>
              <a:rPr b="1" lang="en-US" sz="5300">
                <a:solidFill>
                  <a:srgbClr val="464646"/>
                </a:solidFill>
                <a:latin typeface="Lucida Sans Unicode"/>
              </a:rPr>
              <a:t>Temps-Réel et </a:t>
            </a:r>
            <a:r>
              <a:rPr b="1" lang="en-US" sz="5300">
                <a:solidFill>
                  <a:srgbClr val="464646"/>
                </a:solidFill>
                <a:latin typeface="Lucida Sans Unicode"/>
              </a:rPr>
              <a:t>
</a:t>
            </a:r>
            <a:r>
              <a:rPr b="1" lang="en-US" sz="5300">
                <a:solidFill>
                  <a:srgbClr val="464646"/>
                </a:solidFill>
                <a:latin typeface="Lucida Sans Unicode"/>
              </a:rPr>
              <a:t>Multi-coeurs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773280" y="3094200"/>
            <a:ext cx="9219960" cy="2133360"/>
          </a:xfrm>
          <a:prstGeom prst="rect">
            <a:avLst/>
          </a:prstGeom>
        </p:spPr>
        <p:txBody>
          <a:bodyPr lIns="50400" rIns="50400" tIns="50400" bIns="504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464646"/>
                </a:solidFill>
                <a:latin typeface="Lucida Sans Unicode"/>
              </a:rPr>
              <a:t>Problème de Contention Mémoire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64646"/>
                </a:solidFill>
                <a:latin typeface="Lucida Sans Unicode"/>
              </a:rPr>
              <a:t>Louisa Bessad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64646"/>
                </a:solidFill>
                <a:latin typeface="Lucida Sans Unicode"/>
              </a:rPr>
              <a:t>Roberto Medina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0040" y="3932280"/>
            <a:ext cx="2666520" cy="136656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39760" y="205200"/>
            <a:ext cx="9072360" cy="1472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Mécanisme d'arrêt: </a:t>
            </a:r>
            <a:r>
              <a:rPr b="1" lang="en-US" sz="4500">
                <a:solidFill>
                  <a:srgbClr val="464646"/>
                </a:solidFill>
                <a:latin typeface="Lucida Sans Unicode"/>
              </a:rPr>
              <a:t>
</a:t>
            </a:r>
            <a:r>
              <a:rPr b="1" lang="en-US" sz="4500">
                <a:solidFill>
                  <a:srgbClr val="464646"/>
                </a:solidFill>
                <a:latin typeface="Lucida Sans Unicode"/>
              </a:rPr>
              <a:t>solution en mode user</a:t>
            </a:r>
            <a:endParaRPr/>
          </a:p>
        </p:txBody>
      </p:sp>
      <p:pic>
        <p:nvPicPr>
          <p:cNvPr id="116" name="Picture Placeholder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1676880"/>
            <a:ext cx="6179040" cy="554688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254520" y="1924920"/>
            <a:ext cx="4317480" cy="511596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Signaux POSIX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Timer réveille le mécanisme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608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Résultats (1)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316080" y="294156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Mise en évidence de la contention mémoire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Efficacité du mécanisme d'arrêt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Introduction de latence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Stabilisation du temps d'exécution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Diminution du taux de MISS</a:t>
            </a:r>
            <a:endParaRPr/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608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Résultats (2)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00" y="1449720"/>
            <a:ext cx="9172080" cy="5591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9204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Conclusion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0" y="294156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Plateforme de test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Solution développée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Temps d'exécution borné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Accès concurrent mémoire</a:t>
            </a:r>
            <a:endParaRPr/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9204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DEMO</a:t>
            </a:r>
            <a:endParaRPr/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3976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Principe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09160" y="1478520"/>
            <a:ext cx="8934840" cy="245340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Minimisation des coûts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CPU: hyperviseur pour 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Cache: cache coloring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Bus: contrôleur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5840" y="3985560"/>
            <a:ext cx="6349680" cy="32382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976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Problème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209160" y="1478520"/>
            <a:ext cx="9666360" cy="464796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Mise en évidence de la contention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Problème bande passante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3976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Architecture utilisée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209520" y="1478880"/>
            <a:ext cx="9666360" cy="464796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Intel Core i3,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quatre c</a:t>
            </a:r>
            <a:r>
              <a:rPr lang="en-US" sz="2800">
                <a:solidFill>
                  <a:srgbClr val="464646"/>
                </a:solidFill>
                <a:latin typeface="Cantarell"/>
                <a:ea typeface="Cantarell"/>
              </a:rPr>
              <a:t>œ</a:t>
            </a: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urs logiques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3 niveaux de caches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L3 partagé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3440" y="1429200"/>
            <a:ext cx="5417280" cy="5154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6080" y="183600"/>
            <a:ext cx="9072360" cy="14727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Wrapper: </a:t>
            </a:r>
            <a:r>
              <a:rPr b="1" lang="en-US" sz="4500">
                <a:solidFill>
                  <a:srgbClr val="464646"/>
                </a:solidFill>
                <a:latin typeface="Lucida Sans Unicode"/>
              </a:rPr>
              <a:t>
</a:t>
            </a:r>
            <a:r>
              <a:rPr b="1" lang="en-US" sz="4500">
                <a:solidFill>
                  <a:srgbClr val="464646"/>
                </a:solidFill>
                <a:latin typeface="Lucida Sans Unicode"/>
              </a:rPr>
              <a:t>Mesures des performances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Que mesurer?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Librairie PAPI: options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et évènements</a:t>
            </a:r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35440" y="1874880"/>
            <a:ext cx="5102640" cy="5257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9204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Tâche temps-réel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Tableaux statiques de grande taille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Parcours aléatoire (prefetching)</a:t>
            </a:r>
            <a:endParaRPr/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97360" y="3322800"/>
            <a:ext cx="6085440" cy="3713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39760" y="246240"/>
            <a:ext cx="9072360" cy="136296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Tâches attaquantes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0" y="176832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Liste dynamique de grande taille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Élément de la liste: matrices carrées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Itérations aléatoires</a:t>
            </a:r>
            <a:endParaRPr/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11560" y="3438360"/>
            <a:ext cx="6865200" cy="3501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Problème de concurrence d'accès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440" y="1645920"/>
            <a:ext cx="8981640" cy="5486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6080" y="274680"/>
            <a:ext cx="9072360" cy="1261800"/>
          </a:xfrm>
          <a:prstGeom prst="rect">
            <a:avLst/>
          </a:prstGeom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Sous réservation de BP mémoire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392040" y="2865600"/>
            <a:ext cx="9072360" cy="4384440"/>
          </a:xfrm>
          <a:prstGeom prst="rect">
            <a:avLst/>
          </a:prstGeom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Temps d'exécution tâche temps-réel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Répartion équitable de BP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Compteurs globaux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