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comment1.xml" ContentType="application/vnd.openxmlformats-officedocument.presentationml.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7" r:id="rId4"/>
    <p:sldMasterId id="2147483699" r:id="rId5"/>
    <p:sldMasterId id="2147483711" r:id="rId6"/>
    <p:sldMasterId id="2147483723" r:id="rId7"/>
    <p:sldMasterId id="2147483728" r:id="rId8"/>
    <p:sldMasterId id="2147483733" r:id="rId9"/>
    <p:sldMasterId id="2147483738" r:id="rId10"/>
    <p:sldMasterId id="2147483742" r:id="rId11"/>
    <p:sldMasterId id="2147483746" r:id="rId12"/>
  </p:sldMasterIdLst>
  <p:notesMasterIdLst>
    <p:notesMasterId r:id="rId82"/>
  </p:notesMasterIdLst>
  <p:handoutMasterIdLst>
    <p:handoutMasterId r:id="rId83"/>
  </p:handoutMasterIdLst>
  <p:sldIdLst>
    <p:sldId id="256" r:id="rId13"/>
    <p:sldId id="402" r:id="rId14"/>
    <p:sldId id="425" r:id="rId15"/>
    <p:sldId id="427" r:id="rId16"/>
    <p:sldId id="428" r:id="rId17"/>
    <p:sldId id="429" r:id="rId18"/>
    <p:sldId id="403" r:id="rId19"/>
    <p:sldId id="430" r:id="rId20"/>
    <p:sldId id="431" r:id="rId21"/>
    <p:sldId id="432" r:id="rId22"/>
    <p:sldId id="433" r:id="rId23"/>
    <p:sldId id="434" r:id="rId24"/>
    <p:sldId id="435" r:id="rId25"/>
    <p:sldId id="436" r:id="rId26"/>
    <p:sldId id="438" r:id="rId27"/>
    <p:sldId id="437" r:id="rId28"/>
    <p:sldId id="439" r:id="rId29"/>
    <p:sldId id="440" r:id="rId30"/>
    <p:sldId id="448" r:id="rId31"/>
    <p:sldId id="441" r:id="rId32"/>
    <p:sldId id="442" r:id="rId33"/>
    <p:sldId id="443" r:id="rId34"/>
    <p:sldId id="444" r:id="rId35"/>
    <p:sldId id="445" r:id="rId36"/>
    <p:sldId id="446" r:id="rId37"/>
    <p:sldId id="426" r:id="rId38"/>
    <p:sldId id="449" r:id="rId39"/>
    <p:sldId id="450" r:id="rId40"/>
    <p:sldId id="451" r:id="rId41"/>
    <p:sldId id="456" r:id="rId42"/>
    <p:sldId id="453" r:id="rId43"/>
    <p:sldId id="457" r:id="rId44"/>
    <p:sldId id="454" r:id="rId45"/>
    <p:sldId id="455" r:id="rId46"/>
    <p:sldId id="462" r:id="rId47"/>
    <p:sldId id="460" r:id="rId48"/>
    <p:sldId id="463" r:id="rId49"/>
    <p:sldId id="461" r:id="rId50"/>
    <p:sldId id="467" r:id="rId51"/>
    <p:sldId id="468" r:id="rId52"/>
    <p:sldId id="464" r:id="rId53"/>
    <p:sldId id="465" r:id="rId54"/>
    <p:sldId id="466" r:id="rId55"/>
    <p:sldId id="469" r:id="rId56"/>
    <p:sldId id="471" r:id="rId57"/>
    <p:sldId id="472" r:id="rId58"/>
    <p:sldId id="470" r:id="rId59"/>
    <p:sldId id="473" r:id="rId60"/>
    <p:sldId id="474" r:id="rId61"/>
    <p:sldId id="475" r:id="rId62"/>
    <p:sldId id="476" r:id="rId63"/>
    <p:sldId id="477" r:id="rId64"/>
    <p:sldId id="479" r:id="rId65"/>
    <p:sldId id="480" r:id="rId66"/>
    <p:sldId id="481" r:id="rId67"/>
    <p:sldId id="482" r:id="rId68"/>
    <p:sldId id="483" r:id="rId69"/>
    <p:sldId id="485" r:id="rId70"/>
    <p:sldId id="484" r:id="rId71"/>
    <p:sldId id="486" r:id="rId72"/>
    <p:sldId id="490" r:id="rId73"/>
    <p:sldId id="489" r:id="rId74"/>
    <p:sldId id="491" r:id="rId75"/>
    <p:sldId id="492" r:id="rId76"/>
    <p:sldId id="493" r:id="rId77"/>
    <p:sldId id="495" r:id="rId78"/>
    <p:sldId id="497" r:id="rId79"/>
    <p:sldId id="496" r:id="rId80"/>
    <p:sldId id="424" r:id="rId81"/>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jan van Oenen" initials="GvO" lastIdx="1" clrIdx="0">
    <p:extLst>
      <p:ext uri="{19B8F6BF-5375-455C-9EA6-DF929625EA0E}">
        <p15:presenceInfo xmlns:p15="http://schemas.microsoft.com/office/powerpoint/2012/main" userId="Gerjan van Oen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CD326"/>
    <a:srgbClr val="FF0000"/>
    <a:srgbClr val="FFFF00"/>
    <a:srgbClr val="000B10"/>
    <a:srgbClr val="000000"/>
    <a:srgbClr val="FFFF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AA93DE-591D-4A4E-9099-786A3B4DCA8E}" v="8" dt="2019-01-06T22:29:11.030"/>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9542" autoAdjust="0"/>
  </p:normalViewPr>
  <p:slideViewPr>
    <p:cSldViewPr>
      <p:cViewPr>
        <p:scale>
          <a:sx n="101" d="100"/>
          <a:sy n="101" d="100"/>
        </p:scale>
        <p:origin x="1155" y="6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170" y="-72"/>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commentAuthors" Target="commentAuthors.xml"/><Relationship Id="rId89" Type="http://schemas.microsoft.com/office/2016/11/relationships/changesInfo" Target="changesInfos/changesInfo1.xml"/><Relationship Id="rId16" Type="http://schemas.openxmlformats.org/officeDocument/2006/relationships/slide" Target="slides/slide4.xml"/><Relationship Id="rId11" Type="http://schemas.openxmlformats.org/officeDocument/2006/relationships/slideMaster" Target="slideMasters/slideMaster8.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5" Type="http://schemas.openxmlformats.org/officeDocument/2006/relationships/slideMaster" Target="slideMasters/slideMaster2.xml"/><Relationship Id="rId90" Type="http://schemas.microsoft.com/office/2015/10/relationships/revisionInfo" Target="revisionInfo.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8" Type="http://schemas.openxmlformats.org/officeDocument/2006/relationships/slideMaster" Target="slideMasters/slideMaster5.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slide" Target="slides/slide68.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7" Type="http://schemas.openxmlformats.org/officeDocument/2006/relationships/slideMaster" Target="slideMasters/slideMaster4.xml"/><Relationship Id="rId71" Type="http://schemas.openxmlformats.org/officeDocument/2006/relationships/slide" Target="slides/slide59.xml"/><Relationship Id="rId2" Type="http://schemas.openxmlformats.org/officeDocument/2006/relationships/customXml" Target="../customXml/item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theme" Target="theme/theme1.xml"/><Relationship Id="rId61" Type="http://schemas.openxmlformats.org/officeDocument/2006/relationships/slide" Target="slides/slide49.xml"/><Relationship Id="rId82" Type="http://schemas.openxmlformats.org/officeDocument/2006/relationships/notesMaster" Target="notesMasters/notesMaster1.xml"/><Relationship Id="rId1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win Okken" userId="c7fc98f4e92d0c47" providerId="LiveId" clId="{4C9A7C4C-4636-404B-A2ED-9000244CC5DD}"/>
  </pc:docChgLst>
  <pc:docChgLst>
    <pc:chgData name="Erwin Okken" userId="c7fc98f4e92d0c47" providerId="LiveId" clId="{40371692-B23C-4314-80E4-CC3D1C21469E}"/>
  </pc:docChgLst>
  <pc:docChgLst>
    <pc:chgData name="Erwin Okken" userId="c7fc98f4e92d0c47" providerId="LiveId" clId="{DC6D27D0-016D-4F09-B595-FEFC67E501BD}"/>
  </pc:docChgLst>
  <pc:docChgLst>
    <pc:chgData name="Gerjan van Oenen" userId="bc0ae170-95ff-4c3d-8805-41889b76f6d7" providerId="ADAL" clId="{77AA93DE-591D-4A4E-9099-786A3B4DCA8E}"/>
    <pc:docChg chg="undo custSel addSld delSld modSld">
      <pc:chgData name="Gerjan van Oenen" userId="bc0ae170-95ff-4c3d-8805-41889b76f6d7" providerId="ADAL" clId="{77AA93DE-591D-4A4E-9099-786A3B4DCA8E}" dt="2019-01-06T22:32:02.922" v="208" actId="20577"/>
      <pc:docMkLst>
        <pc:docMk/>
      </pc:docMkLst>
      <pc:sldChg chg="modSp">
        <pc:chgData name="Gerjan van Oenen" userId="bc0ae170-95ff-4c3d-8805-41889b76f6d7" providerId="ADAL" clId="{77AA93DE-591D-4A4E-9099-786A3B4DCA8E}" dt="2019-01-06T20:39:56.050" v="0" actId="27636"/>
        <pc:sldMkLst>
          <pc:docMk/>
          <pc:sldMk cId="0" sldId="256"/>
        </pc:sldMkLst>
        <pc:spChg chg="mod">
          <ac:chgData name="Gerjan van Oenen" userId="bc0ae170-95ff-4c3d-8805-41889b76f6d7" providerId="ADAL" clId="{77AA93DE-591D-4A4E-9099-786A3B4DCA8E}" dt="2019-01-06T20:39:56.050" v="0" actId="27636"/>
          <ac:spMkLst>
            <pc:docMk/>
            <pc:sldMk cId="0" sldId="256"/>
            <ac:spMk id="4102" creationId="{00000000-0000-0000-0000-000000000000}"/>
          </ac:spMkLst>
        </pc:spChg>
      </pc:sldChg>
      <pc:sldChg chg="modSp">
        <pc:chgData name="Gerjan van Oenen" userId="bc0ae170-95ff-4c3d-8805-41889b76f6d7" providerId="ADAL" clId="{77AA93DE-591D-4A4E-9099-786A3B4DCA8E}" dt="2019-01-06T20:39:56.369" v="5" actId="27636"/>
        <pc:sldMkLst>
          <pc:docMk/>
          <pc:sldMk cId="3882768212" sldId="403"/>
        </pc:sldMkLst>
        <pc:spChg chg="mod">
          <ac:chgData name="Gerjan van Oenen" userId="bc0ae170-95ff-4c3d-8805-41889b76f6d7" providerId="ADAL" clId="{77AA93DE-591D-4A4E-9099-786A3B4DCA8E}" dt="2019-01-06T20:39:56.369" v="5" actId="27636"/>
          <ac:spMkLst>
            <pc:docMk/>
            <pc:sldMk cId="3882768212" sldId="403"/>
            <ac:spMk id="286722" creationId="{00000000-0000-0000-0000-000000000000}"/>
          </ac:spMkLst>
        </pc:spChg>
      </pc:sldChg>
      <pc:sldChg chg="modSp">
        <pc:chgData name="Gerjan van Oenen" userId="bc0ae170-95ff-4c3d-8805-41889b76f6d7" providerId="ADAL" clId="{77AA93DE-591D-4A4E-9099-786A3B4DCA8E}" dt="2019-01-06T20:39:57.390" v="35" actId="27636"/>
        <pc:sldMkLst>
          <pc:docMk/>
          <pc:sldMk cId="2496852350" sldId="424"/>
        </pc:sldMkLst>
        <pc:spChg chg="mod">
          <ac:chgData name="Gerjan van Oenen" userId="bc0ae170-95ff-4c3d-8805-41889b76f6d7" providerId="ADAL" clId="{77AA93DE-591D-4A4E-9099-786A3B4DCA8E}" dt="2019-01-06T20:39:57.390" v="35" actId="27636"/>
          <ac:spMkLst>
            <pc:docMk/>
            <pc:sldMk cId="2496852350" sldId="424"/>
            <ac:spMk id="286722" creationId="{00000000-0000-0000-0000-000000000000}"/>
          </ac:spMkLst>
        </pc:spChg>
      </pc:sldChg>
      <pc:sldChg chg="modSp">
        <pc:chgData name="Gerjan van Oenen" userId="bc0ae170-95ff-4c3d-8805-41889b76f6d7" providerId="ADAL" clId="{77AA93DE-591D-4A4E-9099-786A3B4DCA8E}" dt="2019-01-06T20:39:56.191" v="1" actId="27636"/>
        <pc:sldMkLst>
          <pc:docMk/>
          <pc:sldMk cId="548205692" sldId="425"/>
        </pc:sldMkLst>
        <pc:spChg chg="mod">
          <ac:chgData name="Gerjan van Oenen" userId="bc0ae170-95ff-4c3d-8805-41889b76f6d7" providerId="ADAL" clId="{77AA93DE-591D-4A4E-9099-786A3B4DCA8E}" dt="2019-01-06T20:39:56.191" v="1" actId="27636"/>
          <ac:spMkLst>
            <pc:docMk/>
            <pc:sldMk cId="548205692" sldId="425"/>
            <ac:spMk id="286722" creationId="{00000000-0000-0000-0000-000000000000}"/>
          </ac:spMkLst>
        </pc:spChg>
      </pc:sldChg>
      <pc:sldChg chg="modSp">
        <pc:chgData name="Gerjan van Oenen" userId="bc0ae170-95ff-4c3d-8805-41889b76f6d7" providerId="ADAL" clId="{77AA93DE-591D-4A4E-9099-786A3B4DCA8E}" dt="2019-01-06T22:05:37.993" v="97" actId="1076"/>
        <pc:sldMkLst>
          <pc:docMk/>
          <pc:sldMk cId="3539151931" sldId="426"/>
        </pc:sldMkLst>
        <pc:spChg chg="mod">
          <ac:chgData name="Gerjan van Oenen" userId="bc0ae170-95ff-4c3d-8805-41889b76f6d7" providerId="ADAL" clId="{77AA93DE-591D-4A4E-9099-786A3B4DCA8E}" dt="2019-01-06T22:05:37.993" v="97" actId="1076"/>
          <ac:spMkLst>
            <pc:docMk/>
            <pc:sldMk cId="3539151931" sldId="426"/>
            <ac:spMk id="3" creationId="{4166F9CA-A912-4585-9EB7-9D7211D869BC}"/>
          </ac:spMkLst>
        </pc:spChg>
      </pc:sldChg>
      <pc:sldChg chg="modSp">
        <pc:chgData name="Gerjan van Oenen" userId="bc0ae170-95ff-4c3d-8805-41889b76f6d7" providerId="ADAL" clId="{77AA93DE-591D-4A4E-9099-786A3B4DCA8E}" dt="2019-01-06T20:39:56.223" v="2" actId="27636"/>
        <pc:sldMkLst>
          <pc:docMk/>
          <pc:sldMk cId="2729028057" sldId="427"/>
        </pc:sldMkLst>
        <pc:spChg chg="mod">
          <ac:chgData name="Gerjan van Oenen" userId="bc0ae170-95ff-4c3d-8805-41889b76f6d7" providerId="ADAL" clId="{77AA93DE-591D-4A4E-9099-786A3B4DCA8E}" dt="2019-01-06T20:39:56.223" v="2" actId="27636"/>
          <ac:spMkLst>
            <pc:docMk/>
            <pc:sldMk cId="2729028057" sldId="427"/>
            <ac:spMk id="286722" creationId="{00000000-0000-0000-0000-000000000000}"/>
          </ac:spMkLst>
        </pc:spChg>
      </pc:sldChg>
      <pc:sldChg chg="modSp">
        <pc:chgData name="Gerjan van Oenen" userId="bc0ae170-95ff-4c3d-8805-41889b76f6d7" providerId="ADAL" clId="{77AA93DE-591D-4A4E-9099-786A3B4DCA8E}" dt="2019-01-06T20:40:41.777" v="39" actId="1038"/>
        <pc:sldMkLst>
          <pc:docMk/>
          <pc:sldMk cId="1015490030" sldId="428"/>
        </pc:sldMkLst>
        <pc:spChg chg="mod">
          <ac:chgData name="Gerjan van Oenen" userId="bc0ae170-95ff-4c3d-8805-41889b76f6d7" providerId="ADAL" clId="{77AA93DE-591D-4A4E-9099-786A3B4DCA8E}" dt="2019-01-06T20:39:56.261" v="3" actId="27636"/>
          <ac:spMkLst>
            <pc:docMk/>
            <pc:sldMk cId="1015490030" sldId="428"/>
            <ac:spMk id="286722" creationId="{00000000-0000-0000-0000-000000000000}"/>
          </ac:spMkLst>
        </pc:spChg>
        <pc:spChg chg="mod">
          <ac:chgData name="Gerjan van Oenen" userId="bc0ae170-95ff-4c3d-8805-41889b76f6d7" providerId="ADAL" clId="{77AA93DE-591D-4A4E-9099-786A3B4DCA8E}" dt="2019-01-06T20:40:41.777" v="39" actId="1038"/>
          <ac:spMkLst>
            <pc:docMk/>
            <pc:sldMk cId="1015490030" sldId="428"/>
            <ac:spMk id="286724" creationId="{00000000-0000-0000-0000-000000000000}"/>
          </ac:spMkLst>
        </pc:spChg>
      </pc:sldChg>
      <pc:sldChg chg="modSp">
        <pc:chgData name="Gerjan van Oenen" userId="bc0ae170-95ff-4c3d-8805-41889b76f6d7" providerId="ADAL" clId="{77AA93DE-591D-4A4E-9099-786A3B4DCA8E}" dt="2019-01-06T20:41:12.890" v="73" actId="14100"/>
        <pc:sldMkLst>
          <pc:docMk/>
          <pc:sldMk cId="2764045068" sldId="429"/>
        </pc:sldMkLst>
        <pc:spChg chg="mod">
          <ac:chgData name="Gerjan van Oenen" userId="bc0ae170-95ff-4c3d-8805-41889b76f6d7" providerId="ADAL" clId="{77AA93DE-591D-4A4E-9099-786A3B4DCA8E}" dt="2019-01-06T20:39:56.345" v="4" actId="27636"/>
          <ac:spMkLst>
            <pc:docMk/>
            <pc:sldMk cId="2764045068" sldId="429"/>
            <ac:spMk id="286722" creationId="{00000000-0000-0000-0000-000000000000}"/>
          </ac:spMkLst>
        </pc:spChg>
        <pc:spChg chg="mod">
          <ac:chgData name="Gerjan van Oenen" userId="bc0ae170-95ff-4c3d-8805-41889b76f6d7" providerId="ADAL" clId="{77AA93DE-591D-4A4E-9099-786A3B4DCA8E}" dt="2019-01-06T20:41:12.890" v="73" actId="14100"/>
          <ac:spMkLst>
            <pc:docMk/>
            <pc:sldMk cId="2764045068" sldId="429"/>
            <ac:spMk id="286724" creationId="{00000000-0000-0000-0000-000000000000}"/>
          </ac:spMkLst>
        </pc:spChg>
      </pc:sldChg>
      <pc:sldChg chg="modSp">
        <pc:chgData name="Gerjan van Oenen" userId="bc0ae170-95ff-4c3d-8805-41889b76f6d7" providerId="ADAL" clId="{77AA93DE-591D-4A4E-9099-786A3B4DCA8E}" dt="2019-01-06T20:39:56.457" v="6" actId="27636"/>
        <pc:sldMkLst>
          <pc:docMk/>
          <pc:sldMk cId="3100115051" sldId="430"/>
        </pc:sldMkLst>
        <pc:spChg chg="mod">
          <ac:chgData name="Gerjan van Oenen" userId="bc0ae170-95ff-4c3d-8805-41889b76f6d7" providerId="ADAL" clId="{77AA93DE-591D-4A4E-9099-786A3B4DCA8E}" dt="2019-01-06T20:39:56.457" v="6" actId="27636"/>
          <ac:spMkLst>
            <pc:docMk/>
            <pc:sldMk cId="3100115051" sldId="430"/>
            <ac:spMk id="286722" creationId="{00000000-0000-0000-0000-000000000000}"/>
          </ac:spMkLst>
        </pc:spChg>
      </pc:sldChg>
      <pc:sldChg chg="modSp">
        <pc:chgData name="Gerjan van Oenen" userId="bc0ae170-95ff-4c3d-8805-41889b76f6d7" providerId="ADAL" clId="{77AA93DE-591D-4A4E-9099-786A3B4DCA8E}" dt="2019-01-06T20:41:45.598" v="76" actId="14100"/>
        <pc:sldMkLst>
          <pc:docMk/>
          <pc:sldMk cId="4119487329" sldId="431"/>
        </pc:sldMkLst>
        <pc:spChg chg="mod">
          <ac:chgData name="Gerjan van Oenen" userId="bc0ae170-95ff-4c3d-8805-41889b76f6d7" providerId="ADAL" clId="{77AA93DE-591D-4A4E-9099-786A3B4DCA8E}" dt="2019-01-06T20:39:56.477" v="7" actId="27636"/>
          <ac:spMkLst>
            <pc:docMk/>
            <pc:sldMk cId="4119487329" sldId="431"/>
            <ac:spMk id="286722" creationId="{00000000-0000-0000-0000-000000000000}"/>
          </ac:spMkLst>
        </pc:spChg>
        <pc:spChg chg="mod">
          <ac:chgData name="Gerjan van Oenen" userId="bc0ae170-95ff-4c3d-8805-41889b76f6d7" providerId="ADAL" clId="{77AA93DE-591D-4A4E-9099-786A3B4DCA8E}" dt="2019-01-06T20:41:45.598" v="76" actId="14100"/>
          <ac:spMkLst>
            <pc:docMk/>
            <pc:sldMk cId="4119487329" sldId="431"/>
            <ac:spMk id="286724" creationId="{00000000-0000-0000-0000-000000000000}"/>
          </ac:spMkLst>
        </pc:spChg>
      </pc:sldChg>
      <pc:sldChg chg="modSp">
        <pc:chgData name="Gerjan van Oenen" userId="bc0ae170-95ff-4c3d-8805-41889b76f6d7" providerId="ADAL" clId="{77AA93DE-591D-4A4E-9099-786A3B4DCA8E}" dt="2019-01-06T20:42:04.264" v="77" actId="1076"/>
        <pc:sldMkLst>
          <pc:docMk/>
          <pc:sldMk cId="3493326109" sldId="432"/>
        </pc:sldMkLst>
        <pc:spChg chg="mod">
          <ac:chgData name="Gerjan van Oenen" userId="bc0ae170-95ff-4c3d-8805-41889b76f6d7" providerId="ADAL" clId="{77AA93DE-591D-4A4E-9099-786A3B4DCA8E}" dt="2019-01-06T20:39:56.507" v="8" actId="27636"/>
          <ac:spMkLst>
            <pc:docMk/>
            <pc:sldMk cId="3493326109" sldId="432"/>
            <ac:spMk id="286722" creationId="{00000000-0000-0000-0000-000000000000}"/>
          </ac:spMkLst>
        </pc:spChg>
        <pc:spChg chg="mod">
          <ac:chgData name="Gerjan van Oenen" userId="bc0ae170-95ff-4c3d-8805-41889b76f6d7" providerId="ADAL" clId="{77AA93DE-591D-4A4E-9099-786A3B4DCA8E}" dt="2019-01-06T20:42:04.264" v="77" actId="1076"/>
          <ac:spMkLst>
            <pc:docMk/>
            <pc:sldMk cId="3493326109" sldId="432"/>
            <ac:spMk id="286724" creationId="{00000000-0000-0000-0000-000000000000}"/>
          </ac:spMkLst>
        </pc:spChg>
      </pc:sldChg>
      <pc:sldChg chg="modSp">
        <pc:chgData name="Gerjan van Oenen" userId="bc0ae170-95ff-4c3d-8805-41889b76f6d7" providerId="ADAL" clId="{77AA93DE-591D-4A4E-9099-786A3B4DCA8E}" dt="2019-01-06T20:43:14.459" v="79" actId="14100"/>
        <pc:sldMkLst>
          <pc:docMk/>
          <pc:sldMk cId="683512443" sldId="433"/>
        </pc:sldMkLst>
        <pc:spChg chg="mod">
          <ac:chgData name="Gerjan van Oenen" userId="bc0ae170-95ff-4c3d-8805-41889b76f6d7" providerId="ADAL" clId="{77AA93DE-591D-4A4E-9099-786A3B4DCA8E}" dt="2019-01-06T20:39:56.544" v="9" actId="27636"/>
          <ac:spMkLst>
            <pc:docMk/>
            <pc:sldMk cId="683512443" sldId="433"/>
            <ac:spMk id="286722" creationId="{00000000-0000-0000-0000-000000000000}"/>
          </ac:spMkLst>
        </pc:spChg>
        <pc:spChg chg="mod">
          <ac:chgData name="Gerjan van Oenen" userId="bc0ae170-95ff-4c3d-8805-41889b76f6d7" providerId="ADAL" clId="{77AA93DE-591D-4A4E-9099-786A3B4DCA8E}" dt="2019-01-06T20:43:14.459" v="79" actId="14100"/>
          <ac:spMkLst>
            <pc:docMk/>
            <pc:sldMk cId="683512443" sldId="433"/>
            <ac:spMk id="286724" creationId="{00000000-0000-0000-0000-000000000000}"/>
          </ac:spMkLst>
        </pc:spChg>
      </pc:sldChg>
      <pc:sldChg chg="modSp">
        <pc:chgData name="Gerjan van Oenen" userId="bc0ae170-95ff-4c3d-8805-41889b76f6d7" providerId="ADAL" clId="{77AA93DE-591D-4A4E-9099-786A3B4DCA8E}" dt="2019-01-06T20:43:50.390" v="80" actId="1076"/>
        <pc:sldMkLst>
          <pc:docMk/>
          <pc:sldMk cId="1905473317" sldId="434"/>
        </pc:sldMkLst>
        <pc:spChg chg="mod">
          <ac:chgData name="Gerjan van Oenen" userId="bc0ae170-95ff-4c3d-8805-41889b76f6d7" providerId="ADAL" clId="{77AA93DE-591D-4A4E-9099-786A3B4DCA8E}" dt="2019-01-06T20:43:50.390" v="80" actId="1076"/>
          <ac:spMkLst>
            <pc:docMk/>
            <pc:sldMk cId="1905473317" sldId="434"/>
            <ac:spMk id="2" creationId="{899CF83E-41B5-4FD3-B494-3374232C105F}"/>
          </ac:spMkLst>
        </pc:spChg>
        <pc:spChg chg="mod">
          <ac:chgData name="Gerjan van Oenen" userId="bc0ae170-95ff-4c3d-8805-41889b76f6d7" providerId="ADAL" clId="{77AA93DE-591D-4A4E-9099-786A3B4DCA8E}" dt="2019-01-06T20:39:56.624" v="10" actId="27636"/>
          <ac:spMkLst>
            <pc:docMk/>
            <pc:sldMk cId="1905473317" sldId="434"/>
            <ac:spMk id="286722" creationId="{00000000-0000-0000-0000-000000000000}"/>
          </ac:spMkLst>
        </pc:spChg>
        <pc:spChg chg="mod">
          <ac:chgData name="Gerjan van Oenen" userId="bc0ae170-95ff-4c3d-8805-41889b76f6d7" providerId="ADAL" clId="{77AA93DE-591D-4A4E-9099-786A3B4DCA8E}" dt="2019-01-06T20:39:56.625" v="11" actId="27636"/>
          <ac:spMkLst>
            <pc:docMk/>
            <pc:sldMk cId="1905473317" sldId="434"/>
            <ac:spMk id="286724" creationId="{00000000-0000-0000-0000-000000000000}"/>
          </ac:spMkLst>
        </pc:spChg>
        <pc:cxnChg chg="mod">
          <ac:chgData name="Gerjan van Oenen" userId="bc0ae170-95ff-4c3d-8805-41889b76f6d7" providerId="ADAL" clId="{77AA93DE-591D-4A4E-9099-786A3B4DCA8E}" dt="2019-01-06T20:43:50.390" v="80" actId="1076"/>
          <ac:cxnSpMkLst>
            <pc:docMk/>
            <pc:sldMk cId="1905473317" sldId="434"/>
            <ac:cxnSpMk id="8" creationId="{6FEDC343-9512-4F6F-8713-059AE2F7AF24}"/>
          </ac:cxnSpMkLst>
        </pc:cxnChg>
        <pc:cxnChg chg="mod">
          <ac:chgData name="Gerjan van Oenen" userId="bc0ae170-95ff-4c3d-8805-41889b76f6d7" providerId="ADAL" clId="{77AA93DE-591D-4A4E-9099-786A3B4DCA8E}" dt="2019-01-06T20:43:50.390" v="80" actId="1076"/>
          <ac:cxnSpMkLst>
            <pc:docMk/>
            <pc:sldMk cId="1905473317" sldId="434"/>
            <ac:cxnSpMk id="16" creationId="{B7917432-B99D-4224-8ABD-2554E6B302E0}"/>
          </ac:cxnSpMkLst>
        </pc:cxnChg>
      </pc:sldChg>
      <pc:sldChg chg="modSp">
        <pc:chgData name="Gerjan van Oenen" userId="bc0ae170-95ff-4c3d-8805-41889b76f6d7" providerId="ADAL" clId="{77AA93DE-591D-4A4E-9099-786A3B4DCA8E}" dt="2019-01-06T20:39:56.667" v="13" actId="27636"/>
        <pc:sldMkLst>
          <pc:docMk/>
          <pc:sldMk cId="2202520847" sldId="435"/>
        </pc:sldMkLst>
        <pc:spChg chg="mod">
          <ac:chgData name="Gerjan van Oenen" userId="bc0ae170-95ff-4c3d-8805-41889b76f6d7" providerId="ADAL" clId="{77AA93DE-591D-4A4E-9099-786A3B4DCA8E}" dt="2019-01-06T20:39:56.667" v="13" actId="27636"/>
          <ac:spMkLst>
            <pc:docMk/>
            <pc:sldMk cId="2202520847" sldId="435"/>
            <ac:spMk id="286722" creationId="{00000000-0000-0000-0000-000000000000}"/>
          </ac:spMkLst>
        </pc:spChg>
        <pc:spChg chg="mod">
          <ac:chgData name="Gerjan van Oenen" userId="bc0ae170-95ff-4c3d-8805-41889b76f6d7" providerId="ADAL" clId="{77AA93DE-591D-4A4E-9099-786A3B4DCA8E}" dt="2019-01-06T20:39:56.662" v="12" actId="27636"/>
          <ac:spMkLst>
            <pc:docMk/>
            <pc:sldMk cId="2202520847" sldId="435"/>
            <ac:spMk id="286724" creationId="{00000000-0000-0000-0000-000000000000}"/>
          </ac:spMkLst>
        </pc:spChg>
      </pc:sldChg>
      <pc:sldChg chg="modSp">
        <pc:chgData name="Gerjan van Oenen" userId="bc0ae170-95ff-4c3d-8805-41889b76f6d7" providerId="ADAL" clId="{77AA93DE-591D-4A4E-9099-786A3B4DCA8E}" dt="2019-01-06T20:39:56.694" v="14" actId="27636"/>
        <pc:sldMkLst>
          <pc:docMk/>
          <pc:sldMk cId="1777787228" sldId="436"/>
        </pc:sldMkLst>
        <pc:spChg chg="mod">
          <ac:chgData name="Gerjan van Oenen" userId="bc0ae170-95ff-4c3d-8805-41889b76f6d7" providerId="ADAL" clId="{77AA93DE-591D-4A4E-9099-786A3B4DCA8E}" dt="2019-01-06T20:39:56.694" v="14" actId="27636"/>
          <ac:spMkLst>
            <pc:docMk/>
            <pc:sldMk cId="1777787228" sldId="436"/>
            <ac:spMk id="286722" creationId="{00000000-0000-0000-0000-000000000000}"/>
          </ac:spMkLst>
        </pc:spChg>
      </pc:sldChg>
      <pc:sldChg chg="modSp">
        <pc:chgData name="Gerjan van Oenen" userId="bc0ae170-95ff-4c3d-8805-41889b76f6d7" providerId="ADAL" clId="{77AA93DE-591D-4A4E-9099-786A3B4DCA8E}" dt="2019-01-06T20:39:56.729" v="16" actId="27636"/>
        <pc:sldMkLst>
          <pc:docMk/>
          <pc:sldMk cId="3257354258" sldId="437"/>
        </pc:sldMkLst>
        <pc:spChg chg="mod">
          <ac:chgData name="Gerjan van Oenen" userId="bc0ae170-95ff-4c3d-8805-41889b76f6d7" providerId="ADAL" clId="{77AA93DE-591D-4A4E-9099-786A3B4DCA8E}" dt="2019-01-06T20:39:56.729" v="16" actId="27636"/>
          <ac:spMkLst>
            <pc:docMk/>
            <pc:sldMk cId="3257354258" sldId="437"/>
            <ac:spMk id="286722" creationId="{00000000-0000-0000-0000-000000000000}"/>
          </ac:spMkLst>
        </pc:spChg>
      </pc:sldChg>
      <pc:sldChg chg="modSp">
        <pc:chgData name="Gerjan van Oenen" userId="bc0ae170-95ff-4c3d-8805-41889b76f6d7" providerId="ADAL" clId="{77AA93DE-591D-4A4E-9099-786A3B4DCA8E}" dt="2019-01-06T20:39:56.713" v="15" actId="27636"/>
        <pc:sldMkLst>
          <pc:docMk/>
          <pc:sldMk cId="2963865517" sldId="438"/>
        </pc:sldMkLst>
        <pc:spChg chg="mod">
          <ac:chgData name="Gerjan van Oenen" userId="bc0ae170-95ff-4c3d-8805-41889b76f6d7" providerId="ADAL" clId="{77AA93DE-591D-4A4E-9099-786A3B4DCA8E}" dt="2019-01-06T20:39:56.713" v="15" actId="27636"/>
          <ac:spMkLst>
            <pc:docMk/>
            <pc:sldMk cId="2963865517" sldId="438"/>
            <ac:spMk id="286722" creationId="{00000000-0000-0000-0000-000000000000}"/>
          </ac:spMkLst>
        </pc:spChg>
      </pc:sldChg>
      <pc:sldChg chg="modSp">
        <pc:chgData name="Gerjan van Oenen" userId="bc0ae170-95ff-4c3d-8805-41889b76f6d7" providerId="ADAL" clId="{77AA93DE-591D-4A4E-9099-786A3B4DCA8E}" dt="2019-01-06T22:00:05.323" v="88" actId="20577"/>
        <pc:sldMkLst>
          <pc:docMk/>
          <pc:sldMk cId="2044779301" sldId="439"/>
        </pc:sldMkLst>
        <pc:spChg chg="mod">
          <ac:chgData name="Gerjan van Oenen" userId="bc0ae170-95ff-4c3d-8805-41889b76f6d7" providerId="ADAL" clId="{77AA93DE-591D-4A4E-9099-786A3B4DCA8E}" dt="2019-01-06T22:00:05.323" v="88" actId="20577"/>
          <ac:spMkLst>
            <pc:docMk/>
            <pc:sldMk cId="2044779301" sldId="439"/>
            <ac:spMk id="7" creationId="{2FEFADE7-AF43-4CC5-A911-0D4DD8AE1CD9}"/>
          </ac:spMkLst>
        </pc:spChg>
        <pc:spChg chg="mod">
          <ac:chgData name="Gerjan van Oenen" userId="bc0ae170-95ff-4c3d-8805-41889b76f6d7" providerId="ADAL" clId="{77AA93DE-591D-4A4E-9099-786A3B4DCA8E}" dt="2019-01-06T20:39:56.757" v="17" actId="27636"/>
          <ac:spMkLst>
            <pc:docMk/>
            <pc:sldMk cId="2044779301" sldId="439"/>
            <ac:spMk id="286722" creationId="{00000000-0000-0000-0000-000000000000}"/>
          </ac:spMkLst>
        </pc:spChg>
      </pc:sldChg>
      <pc:sldChg chg="modSp">
        <pc:chgData name="Gerjan van Oenen" userId="bc0ae170-95ff-4c3d-8805-41889b76f6d7" providerId="ADAL" clId="{77AA93DE-591D-4A4E-9099-786A3B4DCA8E}" dt="2019-01-06T20:39:56.778" v="19" actId="27636"/>
        <pc:sldMkLst>
          <pc:docMk/>
          <pc:sldMk cId="2041272184" sldId="440"/>
        </pc:sldMkLst>
        <pc:spChg chg="mod">
          <ac:chgData name="Gerjan van Oenen" userId="bc0ae170-95ff-4c3d-8805-41889b76f6d7" providerId="ADAL" clId="{77AA93DE-591D-4A4E-9099-786A3B4DCA8E}" dt="2019-01-06T20:39:56.778" v="19" actId="27636"/>
          <ac:spMkLst>
            <pc:docMk/>
            <pc:sldMk cId="2041272184" sldId="440"/>
            <ac:spMk id="7" creationId="{2FEFADE7-AF43-4CC5-A911-0D4DD8AE1CD9}"/>
          </ac:spMkLst>
        </pc:spChg>
        <pc:spChg chg="mod">
          <ac:chgData name="Gerjan van Oenen" userId="bc0ae170-95ff-4c3d-8805-41889b76f6d7" providerId="ADAL" clId="{77AA93DE-591D-4A4E-9099-786A3B4DCA8E}" dt="2019-01-06T20:39:56.777" v="18" actId="27636"/>
          <ac:spMkLst>
            <pc:docMk/>
            <pc:sldMk cId="2041272184" sldId="440"/>
            <ac:spMk id="286722" creationId="{00000000-0000-0000-0000-000000000000}"/>
          </ac:spMkLst>
        </pc:spChg>
      </pc:sldChg>
      <pc:sldChg chg="modSp">
        <pc:chgData name="Gerjan van Oenen" userId="bc0ae170-95ff-4c3d-8805-41889b76f6d7" providerId="ADAL" clId="{77AA93DE-591D-4A4E-9099-786A3B4DCA8E}" dt="2019-01-06T22:01:17.082" v="95" actId="1076"/>
        <pc:sldMkLst>
          <pc:docMk/>
          <pc:sldMk cId="1586605576" sldId="441"/>
        </pc:sldMkLst>
        <pc:spChg chg="mod">
          <ac:chgData name="Gerjan van Oenen" userId="bc0ae170-95ff-4c3d-8805-41889b76f6d7" providerId="ADAL" clId="{77AA93DE-591D-4A4E-9099-786A3B4DCA8E}" dt="2019-01-06T22:01:17.082" v="95" actId="1076"/>
          <ac:spMkLst>
            <pc:docMk/>
            <pc:sldMk cId="1586605576" sldId="441"/>
            <ac:spMk id="6" creationId="{DD00E24C-2E20-4247-9B46-1A93689998F3}"/>
          </ac:spMkLst>
        </pc:spChg>
        <pc:spChg chg="mod">
          <ac:chgData name="Gerjan van Oenen" userId="bc0ae170-95ff-4c3d-8805-41889b76f6d7" providerId="ADAL" clId="{77AA93DE-591D-4A4E-9099-786A3B4DCA8E}" dt="2019-01-06T22:01:14.191" v="94" actId="1076"/>
          <ac:spMkLst>
            <pc:docMk/>
            <pc:sldMk cId="1586605576" sldId="441"/>
            <ac:spMk id="10" creationId="{DD1E5173-BA87-4DCF-98DD-96F93243F932}"/>
          </ac:spMkLst>
        </pc:spChg>
        <pc:spChg chg="mod">
          <ac:chgData name="Gerjan van Oenen" userId="bc0ae170-95ff-4c3d-8805-41889b76f6d7" providerId="ADAL" clId="{77AA93DE-591D-4A4E-9099-786A3B4DCA8E}" dt="2019-01-06T22:01:14.191" v="94" actId="1076"/>
          <ac:spMkLst>
            <pc:docMk/>
            <pc:sldMk cId="1586605576" sldId="441"/>
            <ac:spMk id="11" creationId="{75247680-AC9A-4039-AE11-609594F6987C}"/>
          </ac:spMkLst>
        </pc:spChg>
      </pc:sldChg>
      <pc:sldChg chg="modSp">
        <pc:chgData name="Gerjan van Oenen" userId="bc0ae170-95ff-4c3d-8805-41889b76f6d7" providerId="ADAL" clId="{77AA93DE-591D-4A4E-9099-786A3B4DCA8E}" dt="2019-01-06T20:39:56.910" v="23" actId="27636"/>
        <pc:sldMkLst>
          <pc:docMk/>
          <pc:sldMk cId="3942691156" sldId="442"/>
        </pc:sldMkLst>
        <pc:spChg chg="mod">
          <ac:chgData name="Gerjan van Oenen" userId="bc0ae170-95ff-4c3d-8805-41889b76f6d7" providerId="ADAL" clId="{77AA93DE-591D-4A4E-9099-786A3B4DCA8E}" dt="2019-01-06T20:39:56.910" v="23" actId="27636"/>
          <ac:spMkLst>
            <pc:docMk/>
            <pc:sldMk cId="3942691156" sldId="442"/>
            <ac:spMk id="10" creationId="{DD1E5173-BA87-4DCF-98DD-96F93243F932}"/>
          </ac:spMkLst>
        </pc:spChg>
      </pc:sldChg>
      <pc:sldChg chg="modSp">
        <pc:chgData name="Gerjan van Oenen" userId="bc0ae170-95ff-4c3d-8805-41889b76f6d7" providerId="ADAL" clId="{77AA93DE-591D-4A4E-9099-786A3B4DCA8E}" dt="2019-01-06T20:39:56.928" v="24" actId="27636"/>
        <pc:sldMkLst>
          <pc:docMk/>
          <pc:sldMk cId="3398843179" sldId="443"/>
        </pc:sldMkLst>
        <pc:spChg chg="mod">
          <ac:chgData name="Gerjan van Oenen" userId="bc0ae170-95ff-4c3d-8805-41889b76f6d7" providerId="ADAL" clId="{77AA93DE-591D-4A4E-9099-786A3B4DCA8E}" dt="2019-01-06T20:39:56.928" v="24" actId="27636"/>
          <ac:spMkLst>
            <pc:docMk/>
            <pc:sldMk cId="3398843179" sldId="443"/>
            <ac:spMk id="10" creationId="{DD1E5173-BA87-4DCF-98DD-96F93243F932}"/>
          </ac:spMkLst>
        </pc:spChg>
      </pc:sldChg>
      <pc:sldChg chg="modSp">
        <pc:chgData name="Gerjan van Oenen" userId="bc0ae170-95ff-4c3d-8805-41889b76f6d7" providerId="ADAL" clId="{77AA93DE-591D-4A4E-9099-786A3B4DCA8E}" dt="2019-01-06T20:39:56.961" v="25" actId="27636"/>
        <pc:sldMkLst>
          <pc:docMk/>
          <pc:sldMk cId="3071968337" sldId="444"/>
        </pc:sldMkLst>
        <pc:spChg chg="mod">
          <ac:chgData name="Gerjan van Oenen" userId="bc0ae170-95ff-4c3d-8805-41889b76f6d7" providerId="ADAL" clId="{77AA93DE-591D-4A4E-9099-786A3B4DCA8E}" dt="2019-01-06T20:39:56.961" v="25" actId="27636"/>
          <ac:spMkLst>
            <pc:docMk/>
            <pc:sldMk cId="3071968337" sldId="444"/>
            <ac:spMk id="10" creationId="{DD1E5173-BA87-4DCF-98DD-96F93243F932}"/>
          </ac:spMkLst>
        </pc:spChg>
      </pc:sldChg>
      <pc:sldChg chg="modSp">
        <pc:chgData name="Gerjan van Oenen" userId="bc0ae170-95ff-4c3d-8805-41889b76f6d7" providerId="ADAL" clId="{77AA93DE-591D-4A4E-9099-786A3B4DCA8E}" dt="2019-01-06T20:39:56.999" v="26" actId="27636"/>
        <pc:sldMkLst>
          <pc:docMk/>
          <pc:sldMk cId="2905850417" sldId="445"/>
        </pc:sldMkLst>
        <pc:spChg chg="mod">
          <ac:chgData name="Gerjan van Oenen" userId="bc0ae170-95ff-4c3d-8805-41889b76f6d7" providerId="ADAL" clId="{77AA93DE-591D-4A4E-9099-786A3B4DCA8E}" dt="2019-01-06T20:39:56.999" v="26" actId="27636"/>
          <ac:spMkLst>
            <pc:docMk/>
            <pc:sldMk cId="2905850417" sldId="445"/>
            <ac:spMk id="10" creationId="{DD1E5173-BA87-4DCF-98DD-96F93243F932}"/>
          </ac:spMkLst>
        </pc:spChg>
      </pc:sldChg>
      <pc:sldChg chg="modSp">
        <pc:chgData name="Gerjan van Oenen" userId="bc0ae170-95ff-4c3d-8805-41889b76f6d7" providerId="ADAL" clId="{77AA93DE-591D-4A4E-9099-786A3B4DCA8E}" dt="2019-01-06T22:03:58.641" v="96" actId="1076"/>
        <pc:sldMkLst>
          <pc:docMk/>
          <pc:sldMk cId="2811809324" sldId="446"/>
        </pc:sldMkLst>
        <pc:spChg chg="mod">
          <ac:chgData name="Gerjan van Oenen" userId="bc0ae170-95ff-4c3d-8805-41889b76f6d7" providerId="ADAL" clId="{77AA93DE-591D-4A4E-9099-786A3B4DCA8E}" dt="2019-01-06T22:03:58.641" v="96" actId="1076"/>
          <ac:spMkLst>
            <pc:docMk/>
            <pc:sldMk cId="2811809324" sldId="446"/>
            <ac:spMk id="2" creationId="{53833466-F2CC-46C2-9E44-89BBF039E949}"/>
          </ac:spMkLst>
        </pc:spChg>
        <pc:spChg chg="mod">
          <ac:chgData name="Gerjan van Oenen" userId="bc0ae170-95ff-4c3d-8805-41889b76f6d7" providerId="ADAL" clId="{77AA93DE-591D-4A4E-9099-786A3B4DCA8E}" dt="2019-01-06T22:03:58.641" v="96" actId="1076"/>
          <ac:spMkLst>
            <pc:docMk/>
            <pc:sldMk cId="2811809324" sldId="446"/>
            <ac:spMk id="8" creationId="{07945B44-A147-4D69-8329-C3DF373C8D9F}"/>
          </ac:spMkLst>
        </pc:spChg>
        <pc:spChg chg="mod">
          <ac:chgData name="Gerjan van Oenen" userId="bc0ae170-95ff-4c3d-8805-41889b76f6d7" providerId="ADAL" clId="{77AA93DE-591D-4A4E-9099-786A3B4DCA8E}" dt="2019-01-06T22:03:58.641" v="96" actId="1076"/>
          <ac:spMkLst>
            <pc:docMk/>
            <pc:sldMk cId="2811809324" sldId="446"/>
            <ac:spMk id="9" creationId="{226F1190-720B-4B7A-A355-0215F84E5B4F}"/>
          </ac:spMkLst>
        </pc:spChg>
      </pc:sldChg>
      <pc:sldChg chg="modSp">
        <pc:chgData name="Gerjan van Oenen" userId="bc0ae170-95ff-4c3d-8805-41889b76f6d7" providerId="ADAL" clId="{77AA93DE-591D-4A4E-9099-786A3B4DCA8E}" dt="2019-01-06T22:00:53.975" v="93" actId="27636"/>
        <pc:sldMkLst>
          <pc:docMk/>
          <pc:sldMk cId="1068282444" sldId="448"/>
        </pc:sldMkLst>
        <pc:spChg chg="mod">
          <ac:chgData name="Gerjan van Oenen" userId="bc0ae170-95ff-4c3d-8805-41889b76f6d7" providerId="ADAL" clId="{77AA93DE-591D-4A4E-9099-786A3B4DCA8E}" dt="2019-01-06T22:00:53.975" v="93" actId="27636"/>
          <ac:spMkLst>
            <pc:docMk/>
            <pc:sldMk cId="1068282444" sldId="448"/>
            <ac:spMk id="7" creationId="{2FEFADE7-AF43-4CC5-A911-0D4DD8AE1CD9}"/>
          </ac:spMkLst>
        </pc:spChg>
        <pc:spChg chg="mod">
          <ac:chgData name="Gerjan van Oenen" userId="bc0ae170-95ff-4c3d-8805-41889b76f6d7" providerId="ADAL" clId="{77AA93DE-591D-4A4E-9099-786A3B4DCA8E}" dt="2019-01-06T20:39:56.812" v="21" actId="27636"/>
          <ac:spMkLst>
            <pc:docMk/>
            <pc:sldMk cId="1068282444" sldId="448"/>
            <ac:spMk id="286722" creationId="{00000000-0000-0000-0000-000000000000}"/>
          </ac:spMkLst>
        </pc:spChg>
      </pc:sldChg>
      <pc:sldChg chg="modSp modTransition">
        <pc:chgData name="Gerjan van Oenen" userId="bc0ae170-95ff-4c3d-8805-41889b76f6d7" providerId="ADAL" clId="{77AA93DE-591D-4A4E-9099-786A3B4DCA8E}" dt="2019-01-06T22:06:47.374" v="101"/>
        <pc:sldMkLst>
          <pc:docMk/>
          <pc:sldMk cId="4120345093" sldId="449"/>
        </pc:sldMkLst>
        <pc:spChg chg="mod">
          <ac:chgData name="Gerjan van Oenen" userId="bc0ae170-95ff-4c3d-8805-41889b76f6d7" providerId="ADAL" clId="{77AA93DE-591D-4A4E-9099-786A3B4DCA8E}" dt="2019-01-06T22:05:48.789" v="98" actId="14100"/>
          <ac:spMkLst>
            <pc:docMk/>
            <pc:sldMk cId="4120345093" sldId="449"/>
            <ac:spMk id="286724" creationId="{00000000-0000-0000-0000-000000000000}"/>
          </ac:spMkLst>
        </pc:spChg>
      </pc:sldChg>
      <pc:sldChg chg="modSp">
        <pc:chgData name="Gerjan van Oenen" userId="bc0ae170-95ff-4c3d-8805-41889b76f6d7" providerId="ADAL" clId="{77AA93DE-591D-4A4E-9099-786A3B4DCA8E}" dt="2019-01-06T20:39:57.062" v="28" actId="27636"/>
        <pc:sldMkLst>
          <pc:docMk/>
          <pc:sldMk cId="4231319245" sldId="451"/>
        </pc:sldMkLst>
        <pc:spChg chg="mod">
          <ac:chgData name="Gerjan van Oenen" userId="bc0ae170-95ff-4c3d-8805-41889b76f6d7" providerId="ADAL" clId="{77AA93DE-591D-4A4E-9099-786A3B4DCA8E}" dt="2019-01-06T20:39:57.062" v="28" actId="27636"/>
          <ac:spMkLst>
            <pc:docMk/>
            <pc:sldMk cId="4231319245" sldId="451"/>
            <ac:spMk id="286724" creationId="{00000000-0000-0000-0000-000000000000}"/>
          </ac:spMkLst>
        </pc:spChg>
      </pc:sldChg>
      <pc:sldChg chg="modSp">
        <pc:chgData name="Gerjan van Oenen" userId="bc0ae170-95ff-4c3d-8805-41889b76f6d7" providerId="ADAL" clId="{77AA93DE-591D-4A4E-9099-786A3B4DCA8E}" dt="2019-01-06T20:39:57.099" v="29" actId="27636"/>
        <pc:sldMkLst>
          <pc:docMk/>
          <pc:sldMk cId="431093615" sldId="453"/>
        </pc:sldMkLst>
        <pc:spChg chg="mod">
          <ac:chgData name="Gerjan van Oenen" userId="bc0ae170-95ff-4c3d-8805-41889b76f6d7" providerId="ADAL" clId="{77AA93DE-591D-4A4E-9099-786A3B4DCA8E}" dt="2019-01-06T20:39:57.099" v="29" actId="27636"/>
          <ac:spMkLst>
            <pc:docMk/>
            <pc:sldMk cId="431093615" sldId="453"/>
            <ac:spMk id="286724" creationId="{00000000-0000-0000-0000-000000000000}"/>
          </ac:spMkLst>
        </pc:spChg>
      </pc:sldChg>
      <pc:sldChg chg="modSp add del">
        <pc:chgData name="Gerjan van Oenen" userId="bc0ae170-95ff-4c3d-8805-41889b76f6d7" providerId="ADAL" clId="{77AA93DE-591D-4A4E-9099-786A3B4DCA8E}" dt="2019-01-06T22:10:45.451" v="107" actId="2696"/>
        <pc:sldMkLst>
          <pc:docMk/>
          <pc:sldMk cId="129890943" sldId="454"/>
        </pc:sldMkLst>
        <pc:spChg chg="mod">
          <ac:chgData name="Gerjan van Oenen" userId="bc0ae170-95ff-4c3d-8805-41889b76f6d7" providerId="ADAL" clId="{77AA93DE-591D-4A4E-9099-786A3B4DCA8E}" dt="2019-01-06T20:39:57.143" v="30" actId="27636"/>
          <ac:spMkLst>
            <pc:docMk/>
            <pc:sldMk cId="129890943" sldId="454"/>
            <ac:spMk id="286724" creationId="{00000000-0000-0000-0000-000000000000}"/>
          </ac:spMkLst>
        </pc:spChg>
      </pc:sldChg>
      <pc:sldChg chg="delSp modSp">
        <pc:chgData name="Gerjan van Oenen" userId="bc0ae170-95ff-4c3d-8805-41889b76f6d7" providerId="ADAL" clId="{77AA93DE-591D-4A4E-9099-786A3B4DCA8E}" dt="2019-01-06T22:07:37.705" v="103" actId="14100"/>
        <pc:sldMkLst>
          <pc:docMk/>
          <pc:sldMk cId="3628513304" sldId="456"/>
        </pc:sldMkLst>
        <pc:spChg chg="del">
          <ac:chgData name="Gerjan van Oenen" userId="bc0ae170-95ff-4c3d-8805-41889b76f6d7" providerId="ADAL" clId="{77AA93DE-591D-4A4E-9099-786A3B4DCA8E}" dt="2019-01-06T22:06:26.288" v="100" actId="478"/>
          <ac:spMkLst>
            <pc:docMk/>
            <pc:sldMk cId="3628513304" sldId="456"/>
            <ac:spMk id="2" creationId="{D2C25903-2FBC-4921-AB85-7DD97E509263}"/>
          </ac:spMkLst>
        </pc:spChg>
        <pc:spChg chg="mod">
          <ac:chgData name="Gerjan van Oenen" userId="bc0ae170-95ff-4c3d-8805-41889b76f6d7" providerId="ADAL" clId="{77AA93DE-591D-4A4E-9099-786A3B4DCA8E}" dt="2019-01-06T22:07:37.705" v="103" actId="14100"/>
          <ac:spMkLst>
            <pc:docMk/>
            <pc:sldMk cId="3628513304" sldId="456"/>
            <ac:spMk id="286724" creationId="{00000000-0000-0000-0000-000000000000}"/>
          </ac:spMkLst>
        </pc:spChg>
      </pc:sldChg>
      <pc:sldChg chg="modSp del">
        <pc:chgData name="Gerjan van Oenen" userId="bc0ae170-95ff-4c3d-8805-41889b76f6d7" providerId="ADAL" clId="{77AA93DE-591D-4A4E-9099-786A3B4DCA8E}" dt="2019-01-06T22:10:56.499" v="108" actId="2696"/>
        <pc:sldMkLst>
          <pc:docMk/>
          <pc:sldMk cId="1736591788" sldId="458"/>
        </pc:sldMkLst>
        <pc:spChg chg="mod">
          <ac:chgData name="Gerjan van Oenen" userId="bc0ae170-95ff-4c3d-8805-41889b76f6d7" providerId="ADAL" clId="{77AA93DE-591D-4A4E-9099-786A3B4DCA8E}" dt="2019-01-06T20:39:57.200" v="31" actId="27636"/>
          <ac:spMkLst>
            <pc:docMk/>
            <pc:sldMk cId="1736591788" sldId="458"/>
            <ac:spMk id="286724" creationId="{00000000-0000-0000-0000-000000000000}"/>
          </ac:spMkLst>
        </pc:spChg>
      </pc:sldChg>
      <pc:sldChg chg="modSp add del">
        <pc:chgData name="Gerjan van Oenen" userId="bc0ae170-95ff-4c3d-8805-41889b76f6d7" providerId="ADAL" clId="{77AA93DE-591D-4A4E-9099-786A3B4DCA8E}" dt="2019-01-06T22:10:57.563" v="109" actId="2696"/>
        <pc:sldMkLst>
          <pc:docMk/>
          <pc:sldMk cId="1419358666" sldId="459"/>
        </pc:sldMkLst>
        <pc:spChg chg="mod">
          <ac:chgData name="Gerjan van Oenen" userId="bc0ae170-95ff-4c3d-8805-41889b76f6d7" providerId="ADAL" clId="{77AA93DE-591D-4A4E-9099-786A3B4DCA8E}" dt="2019-01-06T20:39:57.244" v="32" actId="27636"/>
          <ac:spMkLst>
            <pc:docMk/>
            <pc:sldMk cId="1419358666" sldId="459"/>
            <ac:spMk id="286724" creationId="{00000000-0000-0000-0000-000000000000}"/>
          </ac:spMkLst>
        </pc:spChg>
      </pc:sldChg>
      <pc:sldChg chg="modSp">
        <pc:chgData name="Gerjan van Oenen" userId="bc0ae170-95ff-4c3d-8805-41889b76f6d7" providerId="ADAL" clId="{77AA93DE-591D-4A4E-9099-786A3B4DCA8E}" dt="2019-01-06T20:39:57.294" v="33" actId="27636"/>
        <pc:sldMkLst>
          <pc:docMk/>
          <pc:sldMk cId="2704570300" sldId="462"/>
        </pc:sldMkLst>
        <pc:spChg chg="mod">
          <ac:chgData name="Gerjan van Oenen" userId="bc0ae170-95ff-4c3d-8805-41889b76f6d7" providerId="ADAL" clId="{77AA93DE-591D-4A4E-9099-786A3B4DCA8E}" dt="2019-01-06T20:39:57.294" v="33" actId="27636"/>
          <ac:spMkLst>
            <pc:docMk/>
            <pc:sldMk cId="2704570300" sldId="462"/>
            <ac:spMk id="286724" creationId="{00000000-0000-0000-0000-000000000000}"/>
          </ac:spMkLst>
        </pc:spChg>
      </pc:sldChg>
      <pc:sldChg chg="modSp">
        <pc:chgData name="Gerjan van Oenen" userId="bc0ae170-95ff-4c3d-8805-41889b76f6d7" providerId="ADAL" clId="{77AA93DE-591D-4A4E-9099-786A3B4DCA8E}" dt="2019-01-06T22:17:45.539" v="117" actId="1076"/>
        <pc:sldMkLst>
          <pc:docMk/>
          <pc:sldMk cId="3095862284" sldId="465"/>
        </pc:sldMkLst>
        <pc:spChg chg="mod">
          <ac:chgData name="Gerjan van Oenen" userId="bc0ae170-95ff-4c3d-8805-41889b76f6d7" providerId="ADAL" clId="{77AA93DE-591D-4A4E-9099-786A3B4DCA8E}" dt="2019-01-06T22:17:45.539" v="117" actId="1076"/>
          <ac:spMkLst>
            <pc:docMk/>
            <pc:sldMk cId="3095862284" sldId="465"/>
            <ac:spMk id="8" creationId="{D87E3B9F-0155-4BFF-97AA-4A52964BD321}"/>
          </ac:spMkLst>
        </pc:spChg>
        <pc:spChg chg="mod">
          <ac:chgData name="Gerjan van Oenen" userId="bc0ae170-95ff-4c3d-8805-41889b76f6d7" providerId="ADAL" clId="{77AA93DE-591D-4A4E-9099-786A3B4DCA8E}" dt="2019-01-06T22:17:42.069" v="116" actId="14100"/>
          <ac:spMkLst>
            <pc:docMk/>
            <pc:sldMk cId="3095862284" sldId="465"/>
            <ac:spMk id="9" creationId="{96FE50DA-0E3D-4100-8382-EDF0DF626BF9}"/>
          </ac:spMkLst>
        </pc:spChg>
      </pc:sldChg>
      <pc:sldChg chg="modSp">
        <pc:chgData name="Gerjan van Oenen" userId="bc0ae170-95ff-4c3d-8805-41889b76f6d7" providerId="ADAL" clId="{77AA93DE-591D-4A4E-9099-786A3B4DCA8E}" dt="2019-01-06T22:21:10.312" v="123" actId="20577"/>
        <pc:sldMkLst>
          <pc:docMk/>
          <pc:sldMk cId="1651257000" sldId="466"/>
        </pc:sldMkLst>
        <pc:spChg chg="mod">
          <ac:chgData name="Gerjan van Oenen" userId="bc0ae170-95ff-4c3d-8805-41889b76f6d7" providerId="ADAL" clId="{77AA93DE-591D-4A4E-9099-786A3B4DCA8E}" dt="2019-01-06T22:21:10.312" v="123" actId="20577"/>
          <ac:spMkLst>
            <pc:docMk/>
            <pc:sldMk cId="1651257000" sldId="466"/>
            <ac:spMk id="2" creationId="{1FC5FD16-F843-4C3C-94FC-D2B662093321}"/>
          </ac:spMkLst>
        </pc:spChg>
        <pc:spChg chg="mod">
          <ac:chgData name="Gerjan van Oenen" userId="bc0ae170-95ff-4c3d-8805-41889b76f6d7" providerId="ADAL" clId="{77AA93DE-591D-4A4E-9099-786A3B4DCA8E}" dt="2019-01-06T22:18:12.593" v="119" actId="14100"/>
          <ac:spMkLst>
            <pc:docMk/>
            <pc:sldMk cId="1651257000" sldId="466"/>
            <ac:spMk id="9" creationId="{96FE50DA-0E3D-4100-8382-EDF0DF626BF9}"/>
          </ac:spMkLst>
        </pc:spChg>
      </pc:sldChg>
      <pc:sldChg chg="modSp modTransition addCm">
        <pc:chgData name="Gerjan van Oenen" userId="bc0ae170-95ff-4c3d-8805-41889b76f6d7" providerId="ADAL" clId="{77AA93DE-591D-4A4E-9099-786A3B4DCA8E}" dt="2019-01-06T22:21:59.245" v="125"/>
        <pc:sldMkLst>
          <pc:docMk/>
          <pc:sldMk cId="2014112681" sldId="467"/>
        </pc:sldMkLst>
        <pc:spChg chg="mod">
          <ac:chgData name="Gerjan van Oenen" userId="bc0ae170-95ff-4c3d-8805-41889b76f6d7" providerId="ADAL" clId="{77AA93DE-591D-4A4E-9099-786A3B4DCA8E}" dt="2019-01-06T22:16:07.875" v="110" actId="1076"/>
          <ac:spMkLst>
            <pc:docMk/>
            <pc:sldMk cId="2014112681" sldId="467"/>
            <ac:spMk id="2" creationId="{C4A4144A-3CAE-46BC-B466-AB222CBF4B0B}"/>
          </ac:spMkLst>
        </pc:spChg>
        <pc:spChg chg="mod">
          <ac:chgData name="Gerjan van Oenen" userId="bc0ae170-95ff-4c3d-8805-41889b76f6d7" providerId="ADAL" clId="{77AA93DE-591D-4A4E-9099-786A3B4DCA8E}" dt="2019-01-06T22:16:15.208" v="112" actId="14100"/>
          <ac:spMkLst>
            <pc:docMk/>
            <pc:sldMk cId="2014112681" sldId="467"/>
            <ac:spMk id="9" creationId="{96FE50DA-0E3D-4100-8382-EDF0DF626BF9}"/>
          </ac:spMkLst>
        </pc:spChg>
      </pc:sldChg>
      <pc:sldChg chg="modSp modTransition">
        <pc:chgData name="Gerjan van Oenen" userId="bc0ae170-95ff-4c3d-8805-41889b76f6d7" providerId="ADAL" clId="{77AA93DE-591D-4A4E-9099-786A3B4DCA8E}" dt="2019-01-06T22:21:59.245" v="125"/>
        <pc:sldMkLst>
          <pc:docMk/>
          <pc:sldMk cId="1879928535" sldId="468"/>
        </pc:sldMkLst>
        <pc:spChg chg="mod">
          <ac:chgData name="Gerjan van Oenen" userId="bc0ae170-95ff-4c3d-8805-41889b76f6d7" providerId="ADAL" clId="{77AA93DE-591D-4A4E-9099-786A3B4DCA8E}" dt="2019-01-06T22:16:40.987" v="113" actId="14100"/>
          <ac:spMkLst>
            <pc:docMk/>
            <pc:sldMk cId="1879928535" sldId="468"/>
            <ac:spMk id="9" creationId="{96FE50DA-0E3D-4100-8382-EDF0DF626BF9}"/>
          </ac:spMkLst>
        </pc:spChg>
      </pc:sldChg>
      <pc:sldChg chg="modSp">
        <pc:chgData name="Gerjan van Oenen" userId="bc0ae170-95ff-4c3d-8805-41889b76f6d7" providerId="ADAL" clId="{77AA93DE-591D-4A4E-9099-786A3B4DCA8E}" dt="2019-01-06T22:23:13.871" v="126" actId="1076"/>
        <pc:sldMkLst>
          <pc:docMk/>
          <pc:sldMk cId="1908544870" sldId="469"/>
        </pc:sldMkLst>
        <pc:spChg chg="mod">
          <ac:chgData name="Gerjan van Oenen" userId="bc0ae170-95ff-4c3d-8805-41889b76f6d7" providerId="ADAL" clId="{77AA93DE-591D-4A4E-9099-786A3B4DCA8E}" dt="2019-01-06T22:23:13.871" v="126" actId="1076"/>
          <ac:spMkLst>
            <pc:docMk/>
            <pc:sldMk cId="1908544870" sldId="469"/>
            <ac:spMk id="9" creationId="{96FE50DA-0E3D-4100-8382-EDF0DF626BF9}"/>
          </ac:spMkLst>
        </pc:spChg>
      </pc:sldChg>
      <pc:sldChg chg="modSp">
        <pc:chgData name="Gerjan van Oenen" userId="bc0ae170-95ff-4c3d-8805-41889b76f6d7" providerId="ADAL" clId="{77AA93DE-591D-4A4E-9099-786A3B4DCA8E}" dt="2019-01-06T22:24:40.629" v="138" actId="20577"/>
        <pc:sldMkLst>
          <pc:docMk/>
          <pc:sldMk cId="905288445" sldId="470"/>
        </pc:sldMkLst>
        <pc:spChg chg="mod">
          <ac:chgData name="Gerjan van Oenen" userId="bc0ae170-95ff-4c3d-8805-41889b76f6d7" providerId="ADAL" clId="{77AA93DE-591D-4A4E-9099-786A3B4DCA8E}" dt="2019-01-06T22:24:23.004" v="136" actId="14100"/>
          <ac:spMkLst>
            <pc:docMk/>
            <pc:sldMk cId="905288445" sldId="470"/>
            <ac:spMk id="3" creationId="{614BB1C2-717A-452E-B07A-3FDB5396B5C4}"/>
          </ac:spMkLst>
        </pc:spChg>
        <pc:spChg chg="mod">
          <ac:chgData name="Gerjan van Oenen" userId="bc0ae170-95ff-4c3d-8805-41889b76f6d7" providerId="ADAL" clId="{77AA93DE-591D-4A4E-9099-786A3B4DCA8E}" dt="2019-01-06T22:24:40.629" v="138" actId="20577"/>
          <ac:spMkLst>
            <pc:docMk/>
            <pc:sldMk cId="905288445" sldId="470"/>
            <ac:spMk id="5" creationId="{93334DB6-0B8E-450D-BF26-A47D632216DC}"/>
          </ac:spMkLst>
        </pc:spChg>
        <pc:spChg chg="mod">
          <ac:chgData name="Gerjan van Oenen" userId="bc0ae170-95ff-4c3d-8805-41889b76f6d7" providerId="ADAL" clId="{77AA93DE-591D-4A4E-9099-786A3B4DCA8E}" dt="2019-01-06T22:24:00.749" v="132" actId="14100"/>
          <ac:spMkLst>
            <pc:docMk/>
            <pc:sldMk cId="905288445" sldId="470"/>
            <ac:spMk id="9" creationId="{96FE50DA-0E3D-4100-8382-EDF0DF626BF9}"/>
          </ac:spMkLst>
        </pc:spChg>
      </pc:sldChg>
      <pc:sldChg chg="modSp">
        <pc:chgData name="Gerjan van Oenen" userId="bc0ae170-95ff-4c3d-8805-41889b76f6d7" providerId="ADAL" clId="{77AA93DE-591D-4A4E-9099-786A3B4DCA8E}" dt="2019-01-06T22:23:29.167" v="128" actId="14100"/>
        <pc:sldMkLst>
          <pc:docMk/>
          <pc:sldMk cId="1012477226" sldId="471"/>
        </pc:sldMkLst>
        <pc:spChg chg="mod">
          <ac:chgData name="Gerjan van Oenen" userId="bc0ae170-95ff-4c3d-8805-41889b76f6d7" providerId="ADAL" clId="{77AA93DE-591D-4A4E-9099-786A3B4DCA8E}" dt="2019-01-06T22:23:29.167" v="128" actId="14100"/>
          <ac:spMkLst>
            <pc:docMk/>
            <pc:sldMk cId="1012477226" sldId="471"/>
            <ac:spMk id="9" creationId="{96FE50DA-0E3D-4100-8382-EDF0DF626BF9}"/>
          </ac:spMkLst>
        </pc:spChg>
      </pc:sldChg>
      <pc:sldChg chg="modSp">
        <pc:chgData name="Gerjan van Oenen" userId="bc0ae170-95ff-4c3d-8805-41889b76f6d7" providerId="ADAL" clId="{77AA93DE-591D-4A4E-9099-786A3B4DCA8E}" dt="2019-01-06T22:23:42.517" v="130" actId="1076"/>
        <pc:sldMkLst>
          <pc:docMk/>
          <pc:sldMk cId="2778170950" sldId="472"/>
        </pc:sldMkLst>
        <pc:spChg chg="mod">
          <ac:chgData name="Gerjan van Oenen" userId="bc0ae170-95ff-4c3d-8805-41889b76f6d7" providerId="ADAL" clId="{77AA93DE-591D-4A4E-9099-786A3B4DCA8E}" dt="2019-01-06T22:23:42.517" v="130" actId="1076"/>
          <ac:spMkLst>
            <pc:docMk/>
            <pc:sldMk cId="2778170950" sldId="472"/>
            <ac:spMk id="5" creationId="{0CCEBE2A-35BB-43A4-AB39-30AF40DD524D}"/>
          </ac:spMkLst>
        </pc:spChg>
        <pc:spChg chg="mod">
          <ac:chgData name="Gerjan van Oenen" userId="bc0ae170-95ff-4c3d-8805-41889b76f6d7" providerId="ADAL" clId="{77AA93DE-591D-4A4E-9099-786A3B4DCA8E}" dt="2019-01-06T22:23:39.127" v="129" actId="1076"/>
          <ac:spMkLst>
            <pc:docMk/>
            <pc:sldMk cId="2778170950" sldId="472"/>
            <ac:spMk id="9" creationId="{96FE50DA-0E3D-4100-8382-EDF0DF626BF9}"/>
          </ac:spMkLst>
        </pc:spChg>
      </pc:sldChg>
      <pc:sldChg chg="modTransition">
        <pc:chgData name="Gerjan van Oenen" userId="bc0ae170-95ff-4c3d-8805-41889b76f6d7" providerId="ADAL" clId="{77AA93DE-591D-4A4E-9099-786A3B4DCA8E}" dt="2019-01-06T22:25:35.309" v="139"/>
        <pc:sldMkLst>
          <pc:docMk/>
          <pc:sldMk cId="2728490458" sldId="473"/>
        </pc:sldMkLst>
      </pc:sldChg>
      <pc:sldChg chg="modSp">
        <pc:chgData name="Gerjan van Oenen" userId="bc0ae170-95ff-4c3d-8805-41889b76f6d7" providerId="ADAL" clId="{77AA93DE-591D-4A4E-9099-786A3B4DCA8E}" dt="2019-01-06T22:25:49.561" v="141" actId="14100"/>
        <pc:sldMkLst>
          <pc:docMk/>
          <pc:sldMk cId="2561473547" sldId="474"/>
        </pc:sldMkLst>
        <pc:spChg chg="mod">
          <ac:chgData name="Gerjan van Oenen" userId="bc0ae170-95ff-4c3d-8805-41889b76f6d7" providerId="ADAL" clId="{77AA93DE-591D-4A4E-9099-786A3B4DCA8E}" dt="2019-01-06T22:25:49.561" v="141" actId="14100"/>
          <ac:spMkLst>
            <pc:docMk/>
            <pc:sldMk cId="2561473547" sldId="474"/>
            <ac:spMk id="9" creationId="{96FE50DA-0E3D-4100-8382-EDF0DF626BF9}"/>
          </ac:spMkLst>
        </pc:spChg>
      </pc:sldChg>
      <pc:sldChg chg="modSp">
        <pc:chgData name="Gerjan van Oenen" userId="bc0ae170-95ff-4c3d-8805-41889b76f6d7" providerId="ADAL" clId="{77AA93DE-591D-4A4E-9099-786A3B4DCA8E}" dt="2019-01-06T22:26:48.582" v="147" actId="20577"/>
        <pc:sldMkLst>
          <pc:docMk/>
          <pc:sldMk cId="2533835167" sldId="480"/>
        </pc:sldMkLst>
        <pc:spChg chg="mod">
          <ac:chgData name="Gerjan van Oenen" userId="bc0ae170-95ff-4c3d-8805-41889b76f6d7" providerId="ADAL" clId="{77AA93DE-591D-4A4E-9099-786A3B4DCA8E}" dt="2019-01-06T22:26:48.582" v="147" actId="20577"/>
          <ac:spMkLst>
            <pc:docMk/>
            <pc:sldMk cId="2533835167" sldId="480"/>
            <ac:spMk id="9" creationId="{96FE50DA-0E3D-4100-8382-EDF0DF626BF9}"/>
          </ac:spMkLst>
        </pc:spChg>
      </pc:sldChg>
      <pc:sldChg chg="modSp">
        <pc:chgData name="Gerjan van Oenen" userId="bc0ae170-95ff-4c3d-8805-41889b76f6d7" providerId="ADAL" clId="{77AA93DE-591D-4A4E-9099-786A3B4DCA8E}" dt="2019-01-06T22:27:31.411" v="148" actId="1076"/>
        <pc:sldMkLst>
          <pc:docMk/>
          <pc:sldMk cId="1647842197" sldId="486"/>
        </pc:sldMkLst>
        <pc:spChg chg="mod">
          <ac:chgData name="Gerjan van Oenen" userId="bc0ae170-95ff-4c3d-8805-41889b76f6d7" providerId="ADAL" clId="{77AA93DE-591D-4A4E-9099-786A3B4DCA8E}" dt="2019-01-06T22:27:31.411" v="148" actId="1076"/>
          <ac:spMkLst>
            <pc:docMk/>
            <pc:sldMk cId="1647842197" sldId="486"/>
            <ac:spMk id="2" creationId="{59DEC080-DAF6-4648-AD7B-E7662C5F5F49}"/>
          </ac:spMkLst>
        </pc:spChg>
      </pc:sldChg>
      <pc:sldChg chg="modSp">
        <pc:chgData name="Gerjan van Oenen" userId="bc0ae170-95ff-4c3d-8805-41889b76f6d7" providerId="ADAL" clId="{77AA93DE-591D-4A4E-9099-786A3B4DCA8E}" dt="2019-01-06T22:27:52.806" v="149" actId="1076"/>
        <pc:sldMkLst>
          <pc:docMk/>
          <pc:sldMk cId="1758460495" sldId="491"/>
        </pc:sldMkLst>
        <pc:spChg chg="mod">
          <ac:chgData name="Gerjan van Oenen" userId="bc0ae170-95ff-4c3d-8805-41889b76f6d7" providerId="ADAL" clId="{77AA93DE-591D-4A4E-9099-786A3B4DCA8E}" dt="2019-01-06T22:27:52.806" v="149" actId="1076"/>
          <ac:spMkLst>
            <pc:docMk/>
            <pc:sldMk cId="1758460495" sldId="491"/>
            <ac:spMk id="13" creationId="{625B2777-C82B-4973-AE02-547E9E675F34}"/>
          </ac:spMkLst>
        </pc:spChg>
      </pc:sldChg>
      <pc:sldChg chg="modTransition">
        <pc:chgData name="Gerjan van Oenen" userId="bc0ae170-95ff-4c3d-8805-41889b76f6d7" providerId="ADAL" clId="{77AA93DE-591D-4A4E-9099-786A3B4DCA8E}" dt="2019-01-06T22:29:11.030" v="150"/>
        <pc:sldMkLst>
          <pc:docMk/>
          <pc:sldMk cId="3461917098" sldId="493"/>
        </pc:sldMkLst>
      </pc:sldChg>
      <pc:sldChg chg="modSp">
        <pc:chgData name="Gerjan van Oenen" userId="bc0ae170-95ff-4c3d-8805-41889b76f6d7" providerId="ADAL" clId="{77AA93DE-591D-4A4E-9099-786A3B4DCA8E}" dt="2019-01-06T22:32:02.922" v="208" actId="20577"/>
        <pc:sldMkLst>
          <pc:docMk/>
          <pc:sldMk cId="3819032145" sldId="495"/>
        </pc:sldMkLst>
        <pc:spChg chg="mod">
          <ac:chgData name="Gerjan van Oenen" userId="bc0ae170-95ff-4c3d-8805-41889b76f6d7" providerId="ADAL" clId="{77AA93DE-591D-4A4E-9099-786A3B4DCA8E}" dt="2019-01-06T22:32:02.922" v="208" actId="20577"/>
          <ac:spMkLst>
            <pc:docMk/>
            <pc:sldMk cId="3819032145" sldId="495"/>
            <ac:spMk id="6" creationId="{ACD582E6-6CE6-494A-BA51-76168AC493D8}"/>
          </ac:spMkLst>
        </pc:spChg>
      </pc:sldChg>
      <pc:sldChg chg="modSp">
        <pc:chgData name="Gerjan van Oenen" userId="bc0ae170-95ff-4c3d-8805-41889b76f6d7" providerId="ADAL" clId="{77AA93DE-591D-4A4E-9099-786A3B4DCA8E}" dt="2019-01-06T22:31:58.309" v="202" actId="20577"/>
        <pc:sldMkLst>
          <pc:docMk/>
          <pc:sldMk cId="2486167510" sldId="496"/>
        </pc:sldMkLst>
        <pc:spChg chg="mod">
          <ac:chgData name="Gerjan van Oenen" userId="bc0ae170-95ff-4c3d-8805-41889b76f6d7" providerId="ADAL" clId="{77AA93DE-591D-4A4E-9099-786A3B4DCA8E}" dt="2019-01-06T22:31:58.309" v="202" actId="20577"/>
          <ac:spMkLst>
            <pc:docMk/>
            <pc:sldMk cId="2486167510" sldId="496"/>
            <ac:spMk id="5" creationId="{72A7D163-5548-4E69-9EB3-F4C51FA84A78}"/>
          </ac:spMkLst>
        </pc:spChg>
      </pc:sldChg>
    </pc:docChg>
  </pc:docChgLst>
  <pc:docChgLst>
    <pc:chgData name="Erwin Okken" userId="c7fc98f4e92d0c47" providerId="LiveId" clId="{CF76EDBF-EE20-437B-B5CF-D0A71D3FF805}"/>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1-06T23:21:46.379"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13063" cy="4826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nl-BE"/>
          </a:p>
        </p:txBody>
      </p:sp>
      <p:sp>
        <p:nvSpPr>
          <p:cNvPr id="54275" name="Rectangle 3"/>
          <p:cNvSpPr>
            <a:spLocks noGrp="1" noChangeArrowheads="1"/>
          </p:cNvSpPr>
          <p:nvPr>
            <p:ph type="dt" sz="quarter" idx="1"/>
          </p:nvPr>
        </p:nvSpPr>
        <p:spPr bwMode="auto">
          <a:xfrm>
            <a:off x="3884613" y="0"/>
            <a:ext cx="2913062" cy="4826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nl-BE"/>
          </a:p>
        </p:txBody>
      </p:sp>
      <p:sp>
        <p:nvSpPr>
          <p:cNvPr id="54276" name="Rectangle 4"/>
          <p:cNvSpPr>
            <a:spLocks noGrp="1" noChangeArrowheads="1"/>
          </p:cNvSpPr>
          <p:nvPr>
            <p:ph type="ftr" sz="quarter" idx="2"/>
          </p:nvPr>
        </p:nvSpPr>
        <p:spPr bwMode="auto">
          <a:xfrm>
            <a:off x="0" y="9417050"/>
            <a:ext cx="2913063" cy="4826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nl-BE"/>
          </a:p>
        </p:txBody>
      </p:sp>
      <p:sp>
        <p:nvSpPr>
          <p:cNvPr id="54277" name="Rectangle 5"/>
          <p:cNvSpPr>
            <a:spLocks noGrp="1" noChangeArrowheads="1"/>
          </p:cNvSpPr>
          <p:nvPr>
            <p:ph type="sldNum" sz="quarter" idx="3"/>
          </p:nvPr>
        </p:nvSpPr>
        <p:spPr bwMode="auto">
          <a:xfrm>
            <a:off x="3884613" y="9417050"/>
            <a:ext cx="2913062" cy="4826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EC667E9F-F265-48F0-9B48-30BEC156EB4B}" type="slidenum">
              <a:rPr lang="nl-BE"/>
              <a:pPr/>
              <a:t>‹nr.›</a:t>
            </a:fld>
            <a:endParaRPr lang="nl-BE"/>
          </a:p>
        </p:txBody>
      </p:sp>
    </p:spTree>
    <p:extLst>
      <p:ext uri="{BB962C8B-B14F-4D97-AF65-F5344CB8AC3E}">
        <p14:creationId xmlns:p14="http://schemas.microsoft.com/office/powerpoint/2010/main" val="3348106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13063" cy="4826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nl-BE"/>
          </a:p>
        </p:txBody>
      </p:sp>
      <p:sp>
        <p:nvSpPr>
          <p:cNvPr id="18435" name="Rectangle 3"/>
          <p:cNvSpPr>
            <a:spLocks noGrp="1" noChangeArrowheads="1"/>
          </p:cNvSpPr>
          <p:nvPr>
            <p:ph type="dt" idx="1"/>
          </p:nvPr>
        </p:nvSpPr>
        <p:spPr bwMode="auto">
          <a:xfrm>
            <a:off x="3884613" y="0"/>
            <a:ext cx="2913062" cy="4826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nl-BE"/>
          </a:p>
        </p:txBody>
      </p:sp>
      <p:sp>
        <p:nvSpPr>
          <p:cNvPr id="18436" name="Rectangle 4"/>
          <p:cNvSpPr>
            <a:spLocks noGrp="1" noRot="1" noChangeAspect="1" noChangeArrowheads="1" noTextEdit="1"/>
          </p:cNvSpPr>
          <p:nvPr>
            <p:ph type="sldImg" idx="2"/>
          </p:nvPr>
        </p:nvSpPr>
        <p:spPr bwMode="auto">
          <a:xfrm>
            <a:off x="877888" y="723900"/>
            <a:ext cx="5043487" cy="3783013"/>
          </a:xfrm>
          <a:prstGeom prst="rect">
            <a:avLst/>
          </a:prstGeom>
          <a:noFill/>
          <a:ln w="9525">
            <a:solidFill>
              <a:srgbClr val="000000"/>
            </a:solidFill>
            <a:miter lim="800000"/>
            <a:headEnd/>
            <a:tailEnd/>
          </a:ln>
          <a:effectLst/>
        </p:spPr>
      </p:sp>
      <p:sp>
        <p:nvSpPr>
          <p:cNvPr id="18437" name="Rectangle 5"/>
          <p:cNvSpPr>
            <a:spLocks noGrp="1" noChangeArrowheads="1"/>
          </p:cNvSpPr>
          <p:nvPr>
            <p:ph type="body" sz="quarter" idx="3"/>
          </p:nvPr>
        </p:nvSpPr>
        <p:spPr bwMode="auto">
          <a:xfrm>
            <a:off x="896938" y="4748213"/>
            <a:ext cx="5003800" cy="4427537"/>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nl-NL"/>
              <a:t>Klik om het opmaakprofiel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18438" name="Rectangle 6"/>
          <p:cNvSpPr>
            <a:spLocks noGrp="1" noChangeArrowheads="1"/>
          </p:cNvSpPr>
          <p:nvPr>
            <p:ph type="ftr" sz="quarter" idx="4"/>
          </p:nvPr>
        </p:nvSpPr>
        <p:spPr bwMode="auto">
          <a:xfrm>
            <a:off x="0" y="9417050"/>
            <a:ext cx="2913063" cy="4826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nl-BE"/>
          </a:p>
        </p:txBody>
      </p:sp>
      <p:sp>
        <p:nvSpPr>
          <p:cNvPr id="18439" name="Rectangle 7"/>
          <p:cNvSpPr>
            <a:spLocks noGrp="1" noChangeArrowheads="1"/>
          </p:cNvSpPr>
          <p:nvPr>
            <p:ph type="sldNum" sz="quarter" idx="5"/>
          </p:nvPr>
        </p:nvSpPr>
        <p:spPr bwMode="auto">
          <a:xfrm>
            <a:off x="3884613" y="9417050"/>
            <a:ext cx="2913062" cy="4826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CD112F27-0810-4676-8E88-4E875B60B8D4}" type="slidenum">
              <a:rPr lang="nl-BE"/>
              <a:pPr/>
              <a:t>‹nr.›</a:t>
            </a:fld>
            <a:endParaRPr lang="nl-BE"/>
          </a:p>
        </p:txBody>
      </p:sp>
    </p:spTree>
    <p:extLst>
      <p:ext uri="{BB962C8B-B14F-4D97-AF65-F5344CB8AC3E}">
        <p14:creationId xmlns:p14="http://schemas.microsoft.com/office/powerpoint/2010/main" val="3545392963"/>
      </p:ext>
    </p:extLst>
  </p:cSld>
  <p:clrMap bg1="lt1" tx1="dk1" bg2="lt2" tx2="dk2" accent1="accent1" accent2="accent2" accent3="accent3" accent4="accent4" accent5="accent5" accent6="accent6" hlink="hlink" folHlink="folHlink"/>
  <p:notesStyle>
    <a:lvl1pPr algn="l" defTabSz="933450" rtl="0" fontAlgn="base">
      <a:spcBef>
        <a:spcPct val="30000"/>
      </a:spcBef>
      <a:spcAft>
        <a:spcPct val="0"/>
      </a:spcAft>
      <a:defRPr kumimoji="1" sz="1200" kern="1200">
        <a:solidFill>
          <a:schemeClr val="tx1"/>
        </a:solidFill>
        <a:latin typeface="Times New Roman" pitchFamily="18" charset="0"/>
        <a:ea typeface="+mn-ea"/>
        <a:cs typeface="+mn-cs"/>
      </a:defRPr>
    </a:lvl1pPr>
    <a:lvl2pPr marL="461963" algn="l" defTabSz="933450" rtl="0" fontAlgn="base">
      <a:spcBef>
        <a:spcPct val="30000"/>
      </a:spcBef>
      <a:spcAft>
        <a:spcPct val="0"/>
      </a:spcAft>
      <a:defRPr kumimoji="1" sz="1200" kern="1200">
        <a:solidFill>
          <a:schemeClr val="tx1"/>
        </a:solidFill>
        <a:latin typeface="Times New Roman" pitchFamily="18" charset="0"/>
        <a:ea typeface="+mn-ea"/>
        <a:cs typeface="+mn-cs"/>
      </a:defRPr>
    </a:lvl2pPr>
    <a:lvl3pPr marL="923925" algn="l" defTabSz="933450" rtl="0" fontAlgn="base">
      <a:spcBef>
        <a:spcPct val="30000"/>
      </a:spcBef>
      <a:spcAft>
        <a:spcPct val="0"/>
      </a:spcAft>
      <a:defRPr kumimoji="1" sz="1200" kern="1200">
        <a:solidFill>
          <a:schemeClr val="tx1"/>
        </a:solidFill>
        <a:latin typeface="Times New Roman" pitchFamily="18" charset="0"/>
        <a:ea typeface="+mn-ea"/>
        <a:cs typeface="+mn-cs"/>
      </a:defRPr>
    </a:lvl3pPr>
    <a:lvl4pPr marL="1387475" algn="l" defTabSz="933450" rtl="0" fontAlgn="base">
      <a:spcBef>
        <a:spcPct val="30000"/>
      </a:spcBef>
      <a:spcAft>
        <a:spcPct val="0"/>
      </a:spcAft>
      <a:defRPr kumimoji="1" sz="1200" kern="1200">
        <a:solidFill>
          <a:schemeClr val="tx1"/>
        </a:solidFill>
        <a:latin typeface="Times New Roman" pitchFamily="18" charset="0"/>
        <a:ea typeface="+mn-ea"/>
        <a:cs typeface="+mn-cs"/>
      </a:defRPr>
    </a:lvl4pPr>
    <a:lvl5pPr marL="1849438" algn="l" defTabSz="933450" rtl="0" fontAlgn="base">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59D1A2-0718-46CA-AAAD-F0BF9EB74ACC}" type="slidenum">
              <a:rPr lang="nl-BE"/>
              <a:pPr/>
              <a:t>1</a:t>
            </a:fld>
            <a:endParaRPr lang="nl-BE"/>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nl-BE"/>
          </a:p>
        </p:txBody>
      </p:sp>
    </p:spTree>
    <p:extLst>
      <p:ext uri="{BB962C8B-B14F-4D97-AF65-F5344CB8AC3E}">
        <p14:creationId xmlns:p14="http://schemas.microsoft.com/office/powerpoint/2010/main" val="2781642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10</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896141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11</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773668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12</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err="1"/>
              <a:t>DbContext</a:t>
            </a:r>
            <a:r>
              <a:rPr lang="nl-NL" dirty="0"/>
              <a:t> = The </a:t>
            </a:r>
            <a:r>
              <a:rPr lang="nl-NL" dirty="0" err="1"/>
              <a:t>parent</a:t>
            </a:r>
            <a:r>
              <a:rPr lang="nl-NL" dirty="0"/>
              <a:t> class </a:t>
            </a:r>
            <a:r>
              <a:rPr lang="nl-NL" dirty="0" err="1"/>
              <a:t>to</a:t>
            </a:r>
            <a:r>
              <a:rPr lang="nl-NL" dirty="0"/>
              <a:t> </a:t>
            </a:r>
            <a:r>
              <a:rPr lang="nl-NL" dirty="0" err="1"/>
              <a:t>inherit</a:t>
            </a:r>
            <a:r>
              <a:rPr lang="nl-NL" dirty="0"/>
              <a:t> </a:t>
            </a:r>
            <a:r>
              <a:rPr lang="nl-NL" dirty="0" err="1"/>
              <a:t>to</a:t>
            </a:r>
            <a:r>
              <a:rPr lang="nl-NL" dirty="0"/>
              <a:t> </a:t>
            </a:r>
            <a:r>
              <a:rPr lang="nl-NL" dirty="0" err="1"/>
              <a:t>establish</a:t>
            </a:r>
            <a:r>
              <a:rPr lang="nl-NL" dirty="0"/>
              <a:t> a </a:t>
            </a:r>
            <a:r>
              <a:rPr lang="nl-NL" dirty="0" err="1"/>
              <a:t>connection</a:t>
            </a:r>
            <a:endParaRPr lang="nl-NL" dirty="0"/>
          </a:p>
          <a:p>
            <a:r>
              <a:rPr lang="nl-NL" dirty="0" err="1"/>
              <a:t>Constructor</a:t>
            </a:r>
            <a:r>
              <a:rPr lang="nl-NL" dirty="0"/>
              <a:t> = Connect </a:t>
            </a:r>
            <a:r>
              <a:rPr lang="nl-NL" dirty="0" err="1"/>
              <a:t>to</a:t>
            </a:r>
            <a:r>
              <a:rPr lang="nl-NL" dirty="0"/>
              <a:t> </a:t>
            </a:r>
            <a:r>
              <a:rPr lang="nl-NL" dirty="0" err="1"/>
              <a:t>parent</a:t>
            </a:r>
            <a:r>
              <a:rPr lang="nl-NL" dirty="0"/>
              <a:t> </a:t>
            </a:r>
            <a:r>
              <a:rPr lang="nl-NL" dirty="0" err="1"/>
              <a:t>constructor</a:t>
            </a:r>
            <a:r>
              <a:rPr lang="nl-NL" dirty="0"/>
              <a:t>, </a:t>
            </a:r>
            <a:r>
              <a:rPr lang="nl-NL" dirty="0" err="1"/>
              <a:t>given</a:t>
            </a:r>
            <a:r>
              <a:rPr lang="nl-NL" dirty="0"/>
              <a:t> </a:t>
            </a:r>
            <a:r>
              <a:rPr lang="nl-NL" dirty="0" err="1"/>
              <a:t>the</a:t>
            </a:r>
            <a:r>
              <a:rPr lang="nl-NL" dirty="0"/>
              <a:t> database </a:t>
            </a:r>
            <a:r>
              <a:rPr lang="nl-NL" dirty="0" err="1"/>
              <a:t>connection</a:t>
            </a:r>
            <a:r>
              <a:rPr lang="nl-NL" dirty="0"/>
              <a:t> name (</a:t>
            </a:r>
            <a:r>
              <a:rPr lang="nl-NL" dirty="0" err="1"/>
              <a:t>listed</a:t>
            </a:r>
            <a:r>
              <a:rPr lang="nl-NL" dirty="0"/>
              <a:t> in *.</a:t>
            </a:r>
            <a:r>
              <a:rPr lang="nl-NL" dirty="0" err="1"/>
              <a:t>Config</a:t>
            </a:r>
            <a:r>
              <a:rPr lang="nl-NL" dirty="0"/>
              <a:t>)</a:t>
            </a:r>
          </a:p>
          <a:p>
            <a:r>
              <a:rPr lang="nl-NL" dirty="0" err="1"/>
              <a:t>Requirements</a:t>
            </a:r>
            <a:r>
              <a:rPr lang="nl-NL" dirty="0"/>
              <a:t> = EF </a:t>
            </a:r>
            <a:r>
              <a:rPr lang="nl-NL" dirty="0" err="1"/>
              <a:t>installed</a:t>
            </a:r>
            <a:r>
              <a:rPr lang="nl-NL" dirty="0"/>
              <a:t> + </a:t>
            </a:r>
            <a:r>
              <a:rPr lang="nl-NL" dirty="0" err="1"/>
              <a:t>ConnectionString</a:t>
            </a:r>
            <a:r>
              <a:rPr lang="nl-NL" dirty="0"/>
              <a:t> </a:t>
            </a:r>
            <a:r>
              <a:rPr lang="nl-NL" dirty="0" err="1"/>
              <a:t>added</a:t>
            </a:r>
            <a:endParaRPr lang="nl-NL" dirty="0"/>
          </a:p>
        </p:txBody>
      </p:sp>
    </p:spTree>
    <p:extLst>
      <p:ext uri="{BB962C8B-B14F-4D97-AF65-F5344CB8AC3E}">
        <p14:creationId xmlns:p14="http://schemas.microsoft.com/office/powerpoint/2010/main" val="1253596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13</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a:t>
            </a:r>
            <a:r>
              <a:rPr lang="nl-NL" dirty="0" err="1"/>
              <a:t>Config</a:t>
            </a:r>
            <a:r>
              <a:rPr lang="nl-NL" dirty="0"/>
              <a:t> = </a:t>
            </a:r>
            <a:r>
              <a:rPr lang="nl-NL" dirty="0" err="1"/>
              <a:t>Web.Config</a:t>
            </a:r>
            <a:r>
              <a:rPr lang="nl-NL" dirty="0"/>
              <a:t> or </a:t>
            </a:r>
            <a:r>
              <a:rPr lang="nl-NL" dirty="0" err="1"/>
              <a:t>App.Config</a:t>
            </a:r>
            <a:endParaRPr lang="nl-NL" dirty="0"/>
          </a:p>
        </p:txBody>
      </p:sp>
    </p:spTree>
    <p:extLst>
      <p:ext uri="{BB962C8B-B14F-4D97-AF65-F5344CB8AC3E}">
        <p14:creationId xmlns:p14="http://schemas.microsoft.com/office/powerpoint/2010/main" val="2032378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14</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Data </a:t>
            </a:r>
            <a:r>
              <a:rPr lang="nl-NL" dirty="0" err="1"/>
              <a:t>Annotations</a:t>
            </a:r>
            <a:r>
              <a:rPr lang="nl-NL" dirty="0"/>
              <a:t>;          [</a:t>
            </a:r>
            <a:r>
              <a:rPr lang="nl-NL" dirty="0" err="1"/>
              <a:t>Key</a:t>
            </a:r>
            <a:r>
              <a:rPr lang="nl-NL" dirty="0"/>
              <a:t>] = </a:t>
            </a:r>
            <a:r>
              <a:rPr lang="nl-NL" dirty="0" err="1"/>
              <a:t>Specify</a:t>
            </a:r>
            <a:r>
              <a:rPr lang="nl-NL" dirty="0"/>
              <a:t> PK; Explicit; ID is PK </a:t>
            </a:r>
            <a:r>
              <a:rPr lang="nl-NL" dirty="0" err="1"/>
              <a:t>by</a:t>
            </a:r>
            <a:r>
              <a:rPr lang="nl-NL" dirty="0"/>
              <a:t> default</a:t>
            </a:r>
          </a:p>
        </p:txBody>
      </p:sp>
    </p:spTree>
    <p:extLst>
      <p:ext uri="{BB962C8B-B14F-4D97-AF65-F5344CB8AC3E}">
        <p14:creationId xmlns:p14="http://schemas.microsoft.com/office/powerpoint/2010/main" val="718813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15</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Data </a:t>
            </a:r>
            <a:r>
              <a:rPr lang="nl-NL" dirty="0" err="1"/>
              <a:t>Annotations</a:t>
            </a:r>
            <a:r>
              <a:rPr lang="nl-NL" dirty="0"/>
              <a:t>;          [</a:t>
            </a:r>
            <a:r>
              <a:rPr lang="nl-NL" dirty="0" err="1"/>
              <a:t>Key</a:t>
            </a:r>
            <a:r>
              <a:rPr lang="nl-NL" dirty="0"/>
              <a:t>] = </a:t>
            </a:r>
            <a:r>
              <a:rPr lang="nl-NL" dirty="0" err="1"/>
              <a:t>Specify</a:t>
            </a:r>
            <a:r>
              <a:rPr lang="nl-NL" dirty="0"/>
              <a:t> PK; Explicit; ID is PK </a:t>
            </a:r>
            <a:r>
              <a:rPr lang="nl-NL" dirty="0" err="1"/>
              <a:t>by</a:t>
            </a:r>
            <a:r>
              <a:rPr lang="nl-NL" dirty="0"/>
              <a:t> default</a:t>
            </a:r>
          </a:p>
        </p:txBody>
      </p:sp>
    </p:spTree>
    <p:extLst>
      <p:ext uri="{BB962C8B-B14F-4D97-AF65-F5344CB8AC3E}">
        <p14:creationId xmlns:p14="http://schemas.microsoft.com/office/powerpoint/2010/main" val="828288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16</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err="1"/>
              <a:t>DbSet</a:t>
            </a:r>
            <a:r>
              <a:rPr lang="nl-NL" dirty="0"/>
              <a:t> is </a:t>
            </a:r>
            <a:r>
              <a:rPr lang="nl-NL" dirty="0" err="1"/>
              <a:t>comparable</a:t>
            </a:r>
            <a:r>
              <a:rPr lang="nl-NL" dirty="0"/>
              <a:t> </a:t>
            </a:r>
            <a:r>
              <a:rPr lang="nl-NL" dirty="0" err="1"/>
              <a:t>with</a:t>
            </a:r>
            <a:r>
              <a:rPr lang="nl-NL" dirty="0"/>
              <a:t> a List, but is </a:t>
            </a:r>
            <a:r>
              <a:rPr lang="nl-NL" dirty="0" err="1"/>
              <a:t>Entity</a:t>
            </a:r>
            <a:r>
              <a:rPr lang="nl-NL" dirty="0"/>
              <a:t>-Framework </a:t>
            </a:r>
            <a:r>
              <a:rPr lang="nl-NL" dirty="0" err="1"/>
              <a:t>specific</a:t>
            </a:r>
            <a:r>
              <a:rPr lang="nl-NL" dirty="0"/>
              <a:t>;</a:t>
            </a:r>
          </a:p>
          <a:p>
            <a:r>
              <a:rPr lang="nl-NL" dirty="0"/>
              <a:t>Virtual </a:t>
            </a:r>
            <a:r>
              <a:rPr lang="nl-NL" dirty="0" err="1"/>
              <a:t>keyword</a:t>
            </a:r>
            <a:r>
              <a:rPr lang="nl-NL" dirty="0"/>
              <a:t> </a:t>
            </a:r>
            <a:r>
              <a:rPr lang="nl-NL" dirty="0" err="1"/>
              <a:t>will</a:t>
            </a:r>
            <a:r>
              <a:rPr lang="nl-NL" dirty="0"/>
              <a:t> </a:t>
            </a:r>
            <a:r>
              <a:rPr lang="nl-NL" dirty="0" err="1"/>
              <a:t>be</a:t>
            </a:r>
            <a:r>
              <a:rPr lang="nl-NL" dirty="0"/>
              <a:t> </a:t>
            </a:r>
            <a:r>
              <a:rPr lang="nl-NL" dirty="0" err="1"/>
              <a:t>explained</a:t>
            </a:r>
            <a:r>
              <a:rPr lang="nl-NL" dirty="0"/>
              <a:t> later</a:t>
            </a:r>
          </a:p>
        </p:txBody>
      </p:sp>
    </p:spTree>
    <p:extLst>
      <p:ext uri="{BB962C8B-B14F-4D97-AF65-F5344CB8AC3E}">
        <p14:creationId xmlns:p14="http://schemas.microsoft.com/office/powerpoint/2010/main" val="1428240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17</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020623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18</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err="1"/>
              <a:t>Problem</a:t>
            </a:r>
            <a:r>
              <a:rPr lang="nl-NL" dirty="0"/>
              <a:t> = </a:t>
            </a:r>
            <a:r>
              <a:rPr lang="nl-NL" dirty="0" err="1"/>
              <a:t>If</a:t>
            </a:r>
            <a:r>
              <a:rPr lang="nl-NL" dirty="0"/>
              <a:t> </a:t>
            </a:r>
            <a:r>
              <a:rPr lang="nl-NL" dirty="0" err="1"/>
              <a:t>there</a:t>
            </a:r>
            <a:r>
              <a:rPr lang="nl-NL" dirty="0"/>
              <a:t> is a database </a:t>
            </a:r>
            <a:r>
              <a:rPr lang="nl-NL" dirty="0" err="1"/>
              <a:t>and</a:t>
            </a:r>
            <a:r>
              <a:rPr lang="nl-NL" dirty="0"/>
              <a:t> </a:t>
            </a:r>
            <a:r>
              <a:rPr lang="nl-NL" dirty="0" err="1"/>
              <a:t>you</a:t>
            </a:r>
            <a:r>
              <a:rPr lang="nl-NL" dirty="0"/>
              <a:t> update </a:t>
            </a:r>
            <a:r>
              <a:rPr lang="nl-NL" dirty="0" err="1"/>
              <a:t>your</a:t>
            </a:r>
            <a:r>
              <a:rPr lang="nl-NL" dirty="0"/>
              <a:t> database </a:t>
            </a:r>
            <a:r>
              <a:rPr lang="nl-NL" dirty="0" err="1"/>
              <a:t>scheme</a:t>
            </a:r>
            <a:r>
              <a:rPr lang="nl-NL" dirty="0"/>
              <a:t>, </a:t>
            </a:r>
            <a:r>
              <a:rPr lang="nl-NL" dirty="0" err="1"/>
              <a:t>all</a:t>
            </a:r>
            <a:r>
              <a:rPr lang="nl-NL" dirty="0"/>
              <a:t> data </a:t>
            </a:r>
            <a:r>
              <a:rPr lang="nl-NL" dirty="0" err="1"/>
              <a:t>will</a:t>
            </a:r>
            <a:r>
              <a:rPr lang="nl-NL" dirty="0"/>
              <a:t> </a:t>
            </a:r>
            <a:r>
              <a:rPr lang="nl-NL" dirty="0" err="1"/>
              <a:t>be</a:t>
            </a:r>
            <a:r>
              <a:rPr lang="nl-NL" dirty="0"/>
              <a:t> </a:t>
            </a:r>
            <a:r>
              <a:rPr lang="nl-NL" dirty="0" err="1"/>
              <a:t>removed</a:t>
            </a:r>
            <a:r>
              <a:rPr lang="nl-NL" dirty="0"/>
              <a:t> (</a:t>
            </a:r>
            <a:r>
              <a:rPr lang="nl-NL" dirty="0" err="1"/>
              <a:t>not</a:t>
            </a:r>
            <a:r>
              <a:rPr lang="nl-NL" dirty="0"/>
              <a:t> </a:t>
            </a:r>
            <a:r>
              <a:rPr lang="nl-NL" dirty="0" err="1"/>
              <a:t>suitable</a:t>
            </a:r>
            <a:r>
              <a:rPr lang="nl-NL" dirty="0"/>
              <a:t> </a:t>
            </a:r>
            <a:r>
              <a:rPr lang="nl-NL" dirty="0" err="1"/>
              <a:t>for</a:t>
            </a:r>
            <a:r>
              <a:rPr lang="nl-NL" dirty="0"/>
              <a:t> </a:t>
            </a:r>
            <a:r>
              <a:rPr lang="nl-NL" dirty="0" err="1"/>
              <a:t>production</a:t>
            </a:r>
            <a:r>
              <a:rPr lang="nl-NL" dirty="0"/>
              <a:t>)</a:t>
            </a:r>
          </a:p>
        </p:txBody>
      </p:sp>
    </p:spTree>
    <p:extLst>
      <p:ext uri="{BB962C8B-B14F-4D97-AF65-F5344CB8AC3E}">
        <p14:creationId xmlns:p14="http://schemas.microsoft.com/office/powerpoint/2010/main" val="3539817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19</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423289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2</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2689999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20</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Using = </a:t>
            </a:r>
            <a:r>
              <a:rPr lang="nl-NL" dirty="0" err="1"/>
              <a:t>Makes</a:t>
            </a:r>
            <a:r>
              <a:rPr lang="nl-NL" dirty="0"/>
              <a:t> </a:t>
            </a:r>
            <a:r>
              <a:rPr lang="nl-NL" dirty="0" err="1"/>
              <a:t>sure</a:t>
            </a:r>
            <a:r>
              <a:rPr lang="nl-NL" dirty="0"/>
              <a:t> </a:t>
            </a:r>
            <a:r>
              <a:rPr lang="nl-NL" dirty="0" err="1"/>
              <a:t>the</a:t>
            </a:r>
            <a:r>
              <a:rPr lang="nl-NL" dirty="0"/>
              <a:t> </a:t>
            </a:r>
            <a:r>
              <a:rPr lang="nl-NL" dirty="0" err="1"/>
              <a:t>connection</a:t>
            </a:r>
            <a:r>
              <a:rPr lang="nl-NL" dirty="0"/>
              <a:t> </a:t>
            </a:r>
            <a:r>
              <a:rPr lang="nl-NL" dirty="0" err="1"/>
              <a:t>to</a:t>
            </a:r>
            <a:r>
              <a:rPr lang="nl-NL" dirty="0"/>
              <a:t> </a:t>
            </a:r>
            <a:r>
              <a:rPr lang="nl-NL" dirty="0" err="1"/>
              <a:t>the</a:t>
            </a:r>
            <a:r>
              <a:rPr lang="nl-NL" dirty="0"/>
              <a:t> database is </a:t>
            </a:r>
            <a:r>
              <a:rPr lang="nl-NL" dirty="0" err="1"/>
              <a:t>closed</a:t>
            </a:r>
            <a:r>
              <a:rPr lang="nl-NL" dirty="0"/>
              <a:t> (</a:t>
            </a:r>
            <a:r>
              <a:rPr lang="nl-NL" dirty="0" err="1"/>
              <a:t>destroyed</a:t>
            </a:r>
            <a:r>
              <a:rPr lang="nl-NL" dirty="0"/>
              <a:t>)</a:t>
            </a:r>
          </a:p>
        </p:txBody>
      </p:sp>
    </p:spTree>
    <p:extLst>
      <p:ext uri="{BB962C8B-B14F-4D97-AF65-F5344CB8AC3E}">
        <p14:creationId xmlns:p14="http://schemas.microsoft.com/office/powerpoint/2010/main" val="4131226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21</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err="1"/>
              <a:t>SaveChanges</a:t>
            </a:r>
            <a:r>
              <a:rPr lang="nl-NL" dirty="0"/>
              <a:t> = making </a:t>
            </a:r>
            <a:r>
              <a:rPr lang="nl-NL" dirty="0" err="1"/>
              <a:t>sure</a:t>
            </a:r>
            <a:r>
              <a:rPr lang="nl-NL" dirty="0"/>
              <a:t> </a:t>
            </a:r>
            <a:r>
              <a:rPr lang="nl-NL" dirty="0" err="1"/>
              <a:t>that</a:t>
            </a:r>
            <a:r>
              <a:rPr lang="nl-NL" dirty="0"/>
              <a:t> </a:t>
            </a:r>
            <a:r>
              <a:rPr lang="nl-NL" dirty="0" err="1"/>
              <a:t>the</a:t>
            </a:r>
            <a:r>
              <a:rPr lang="nl-NL" dirty="0"/>
              <a:t> in-memory database is up-to-date </a:t>
            </a:r>
            <a:r>
              <a:rPr lang="nl-NL" dirty="0" err="1"/>
              <a:t>with</a:t>
            </a:r>
            <a:r>
              <a:rPr lang="nl-NL" dirty="0"/>
              <a:t> </a:t>
            </a:r>
            <a:r>
              <a:rPr lang="nl-NL" dirty="0" err="1"/>
              <a:t>the</a:t>
            </a:r>
            <a:r>
              <a:rPr lang="nl-NL" dirty="0"/>
              <a:t> </a:t>
            </a:r>
            <a:r>
              <a:rPr lang="nl-NL" dirty="0" err="1"/>
              <a:t>physical</a:t>
            </a:r>
            <a:r>
              <a:rPr lang="nl-NL" dirty="0"/>
              <a:t> database.</a:t>
            </a:r>
          </a:p>
        </p:txBody>
      </p:sp>
    </p:spTree>
    <p:extLst>
      <p:ext uri="{BB962C8B-B14F-4D97-AF65-F5344CB8AC3E}">
        <p14:creationId xmlns:p14="http://schemas.microsoft.com/office/powerpoint/2010/main" val="3826878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22</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Using = </a:t>
            </a:r>
            <a:r>
              <a:rPr lang="nl-NL" dirty="0" err="1"/>
              <a:t>Makes</a:t>
            </a:r>
            <a:r>
              <a:rPr lang="nl-NL" dirty="0"/>
              <a:t> </a:t>
            </a:r>
            <a:r>
              <a:rPr lang="nl-NL" dirty="0" err="1"/>
              <a:t>sure</a:t>
            </a:r>
            <a:r>
              <a:rPr lang="nl-NL" dirty="0"/>
              <a:t> </a:t>
            </a:r>
            <a:r>
              <a:rPr lang="nl-NL" dirty="0" err="1"/>
              <a:t>the</a:t>
            </a:r>
            <a:r>
              <a:rPr lang="nl-NL" dirty="0"/>
              <a:t> </a:t>
            </a:r>
            <a:r>
              <a:rPr lang="nl-NL" dirty="0" err="1"/>
              <a:t>connection</a:t>
            </a:r>
            <a:r>
              <a:rPr lang="nl-NL" dirty="0"/>
              <a:t> </a:t>
            </a:r>
            <a:r>
              <a:rPr lang="nl-NL" dirty="0" err="1"/>
              <a:t>to</a:t>
            </a:r>
            <a:r>
              <a:rPr lang="nl-NL" dirty="0"/>
              <a:t> </a:t>
            </a:r>
            <a:r>
              <a:rPr lang="nl-NL" dirty="0" err="1"/>
              <a:t>the</a:t>
            </a:r>
            <a:r>
              <a:rPr lang="nl-NL" dirty="0"/>
              <a:t> database is </a:t>
            </a:r>
            <a:r>
              <a:rPr lang="nl-NL" dirty="0" err="1"/>
              <a:t>closed</a:t>
            </a:r>
            <a:r>
              <a:rPr lang="nl-NL" dirty="0"/>
              <a:t> (</a:t>
            </a:r>
            <a:r>
              <a:rPr lang="nl-NL" dirty="0" err="1"/>
              <a:t>destroyed</a:t>
            </a:r>
            <a:r>
              <a:rPr lang="nl-NL" dirty="0"/>
              <a:t>)</a:t>
            </a:r>
          </a:p>
        </p:txBody>
      </p:sp>
    </p:spTree>
    <p:extLst>
      <p:ext uri="{BB962C8B-B14F-4D97-AF65-F5344CB8AC3E}">
        <p14:creationId xmlns:p14="http://schemas.microsoft.com/office/powerpoint/2010/main" val="2086957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23</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Disadvantage = </a:t>
            </a:r>
            <a:r>
              <a:rPr lang="nl-NL" dirty="0" err="1"/>
              <a:t>Two</a:t>
            </a:r>
            <a:r>
              <a:rPr lang="nl-NL" dirty="0"/>
              <a:t> </a:t>
            </a:r>
            <a:r>
              <a:rPr lang="nl-NL" dirty="0" err="1"/>
              <a:t>queries</a:t>
            </a:r>
            <a:r>
              <a:rPr lang="nl-NL" dirty="0"/>
              <a:t>; </a:t>
            </a:r>
            <a:r>
              <a:rPr lang="nl-NL" dirty="0" err="1"/>
              <a:t>Solve</a:t>
            </a:r>
            <a:r>
              <a:rPr lang="nl-NL" dirty="0"/>
              <a:t> = next slide</a:t>
            </a:r>
          </a:p>
        </p:txBody>
      </p:sp>
    </p:spTree>
    <p:extLst>
      <p:ext uri="{BB962C8B-B14F-4D97-AF65-F5344CB8AC3E}">
        <p14:creationId xmlns:p14="http://schemas.microsoft.com/office/powerpoint/2010/main" val="2100410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24</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Disadvantage = </a:t>
            </a:r>
            <a:r>
              <a:rPr lang="nl-NL" dirty="0" err="1"/>
              <a:t>Two</a:t>
            </a:r>
            <a:r>
              <a:rPr lang="nl-NL" dirty="0"/>
              <a:t> </a:t>
            </a:r>
            <a:r>
              <a:rPr lang="nl-NL" dirty="0" err="1"/>
              <a:t>queries</a:t>
            </a:r>
            <a:r>
              <a:rPr lang="nl-NL" dirty="0"/>
              <a:t>; </a:t>
            </a:r>
            <a:r>
              <a:rPr lang="nl-NL" dirty="0" err="1"/>
              <a:t>Solve</a:t>
            </a:r>
            <a:r>
              <a:rPr lang="nl-NL" dirty="0"/>
              <a:t> = next slide</a:t>
            </a:r>
          </a:p>
        </p:txBody>
      </p:sp>
    </p:spTree>
    <p:extLst>
      <p:ext uri="{BB962C8B-B14F-4D97-AF65-F5344CB8AC3E}">
        <p14:creationId xmlns:p14="http://schemas.microsoft.com/office/powerpoint/2010/main" val="2403936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25</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3575224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26</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SELECT * FROM </a:t>
            </a:r>
            <a:r>
              <a:rPr lang="nl-NL" dirty="0" err="1"/>
              <a:t>Humans</a:t>
            </a:r>
            <a:r>
              <a:rPr lang="nl-NL" dirty="0"/>
              <a:t> WHERE Name LIKE ‘%Martin%’ AND Age &lt; 18 ORDER BY Age DESC</a:t>
            </a:r>
          </a:p>
        </p:txBody>
      </p:sp>
    </p:spTree>
    <p:extLst>
      <p:ext uri="{BB962C8B-B14F-4D97-AF65-F5344CB8AC3E}">
        <p14:creationId xmlns:p14="http://schemas.microsoft.com/office/powerpoint/2010/main" val="3549873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27</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err="1"/>
              <a:t>There</a:t>
            </a:r>
            <a:r>
              <a:rPr lang="nl-NL" dirty="0"/>
              <a:t> is no </a:t>
            </a:r>
            <a:r>
              <a:rPr lang="nl-NL" dirty="0" err="1"/>
              <a:t>good</a:t>
            </a:r>
            <a:r>
              <a:rPr lang="nl-NL" dirty="0"/>
              <a:t> </a:t>
            </a:r>
            <a:r>
              <a:rPr lang="nl-NL" dirty="0" err="1"/>
              <a:t>answer</a:t>
            </a:r>
            <a:r>
              <a:rPr lang="nl-NL" dirty="0"/>
              <a:t>, </a:t>
            </a:r>
            <a:r>
              <a:rPr lang="nl-NL" dirty="0" err="1"/>
              <a:t>you</a:t>
            </a:r>
            <a:r>
              <a:rPr lang="nl-NL" dirty="0"/>
              <a:t> have </a:t>
            </a:r>
            <a:r>
              <a:rPr lang="nl-NL" dirty="0" err="1"/>
              <a:t>to</a:t>
            </a:r>
            <a:r>
              <a:rPr lang="nl-NL" dirty="0"/>
              <a:t> </a:t>
            </a:r>
            <a:r>
              <a:rPr lang="nl-NL" dirty="0" err="1"/>
              <a:t>explicitly</a:t>
            </a:r>
            <a:r>
              <a:rPr lang="nl-NL" dirty="0"/>
              <a:t> </a:t>
            </a:r>
            <a:r>
              <a:rPr lang="nl-NL" dirty="0" err="1"/>
              <a:t>tell</a:t>
            </a:r>
            <a:r>
              <a:rPr lang="nl-NL" dirty="0"/>
              <a:t> EF </a:t>
            </a:r>
            <a:r>
              <a:rPr lang="nl-NL" dirty="0" err="1"/>
              <a:t>by</a:t>
            </a:r>
            <a:r>
              <a:rPr lang="nl-NL" dirty="0"/>
              <a:t> </a:t>
            </a:r>
            <a:r>
              <a:rPr lang="nl-NL" dirty="0" err="1"/>
              <a:t>choosing</a:t>
            </a:r>
            <a:r>
              <a:rPr lang="nl-NL" dirty="0"/>
              <a:t> a </a:t>
            </a:r>
            <a:r>
              <a:rPr lang="nl-NL" dirty="0" err="1"/>
              <a:t>Inheritance</a:t>
            </a:r>
            <a:r>
              <a:rPr lang="nl-NL" dirty="0"/>
              <a:t> </a:t>
            </a:r>
            <a:r>
              <a:rPr lang="nl-NL" dirty="0" err="1"/>
              <a:t>Strategy</a:t>
            </a:r>
            <a:r>
              <a:rPr lang="nl-NL" dirty="0"/>
              <a:t>;</a:t>
            </a:r>
          </a:p>
        </p:txBody>
      </p:sp>
    </p:spTree>
    <p:extLst>
      <p:ext uri="{BB962C8B-B14F-4D97-AF65-F5344CB8AC3E}">
        <p14:creationId xmlns:p14="http://schemas.microsoft.com/office/powerpoint/2010/main" val="2891051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28</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333039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29</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Pros = </a:t>
            </a:r>
            <a:r>
              <a:rPr lang="nl-NL" dirty="0" err="1"/>
              <a:t>fast</a:t>
            </a:r>
            <a:r>
              <a:rPr lang="nl-NL" dirty="0"/>
              <a:t> (no </a:t>
            </a:r>
            <a:r>
              <a:rPr lang="nl-NL" dirty="0" err="1"/>
              <a:t>joins</a:t>
            </a:r>
            <a:r>
              <a:rPr lang="nl-NL" dirty="0"/>
              <a:t>); </a:t>
            </a:r>
            <a:r>
              <a:rPr lang="nl-NL" dirty="0" err="1"/>
              <a:t>Cons</a:t>
            </a:r>
            <a:r>
              <a:rPr lang="nl-NL" dirty="0"/>
              <a:t> = Lots of columns </a:t>
            </a:r>
            <a:r>
              <a:rPr lang="nl-NL" dirty="0" err="1"/>
              <a:t>not</a:t>
            </a:r>
            <a:r>
              <a:rPr lang="nl-NL" dirty="0"/>
              <a:t> </a:t>
            </a:r>
            <a:r>
              <a:rPr lang="nl-NL" dirty="0" err="1"/>
              <a:t>used</a:t>
            </a:r>
            <a:r>
              <a:rPr lang="nl-NL" dirty="0"/>
              <a:t> (disk </a:t>
            </a:r>
            <a:r>
              <a:rPr lang="nl-NL" dirty="0" err="1"/>
              <a:t>space</a:t>
            </a:r>
            <a:r>
              <a:rPr lang="nl-NL" dirty="0"/>
              <a:t>); </a:t>
            </a:r>
            <a:r>
              <a:rPr lang="nl-NL" dirty="0" err="1"/>
              <a:t>Should</a:t>
            </a:r>
            <a:r>
              <a:rPr lang="nl-NL" dirty="0"/>
              <a:t> </a:t>
            </a:r>
            <a:r>
              <a:rPr lang="nl-NL" dirty="0" err="1"/>
              <a:t>be</a:t>
            </a:r>
            <a:r>
              <a:rPr lang="nl-NL" dirty="0"/>
              <a:t> </a:t>
            </a:r>
            <a:r>
              <a:rPr lang="nl-NL" dirty="0" err="1"/>
              <a:t>all</a:t>
            </a:r>
            <a:r>
              <a:rPr lang="nl-NL" dirty="0"/>
              <a:t> </a:t>
            </a:r>
            <a:r>
              <a:rPr lang="nl-NL" dirty="0" err="1"/>
              <a:t>nullable</a:t>
            </a:r>
            <a:r>
              <a:rPr lang="nl-NL" dirty="0"/>
              <a:t> </a:t>
            </a:r>
            <a:r>
              <a:rPr lang="nl-NL" dirty="0" err="1"/>
              <a:t>values</a:t>
            </a:r>
            <a:endParaRPr lang="nl-NL" dirty="0"/>
          </a:p>
        </p:txBody>
      </p:sp>
    </p:spTree>
    <p:extLst>
      <p:ext uri="{BB962C8B-B14F-4D97-AF65-F5344CB8AC3E}">
        <p14:creationId xmlns:p14="http://schemas.microsoft.com/office/powerpoint/2010/main" val="2486210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3</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971256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30</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9234788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31</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Slow (</a:t>
            </a:r>
            <a:r>
              <a:rPr lang="nl-NL" dirty="0" err="1"/>
              <a:t>joins</a:t>
            </a:r>
            <a:r>
              <a:rPr lang="nl-NL" dirty="0"/>
              <a:t>); </a:t>
            </a:r>
            <a:r>
              <a:rPr lang="nl-NL" dirty="0" err="1"/>
              <a:t>Easily</a:t>
            </a:r>
            <a:r>
              <a:rPr lang="nl-NL" dirty="0"/>
              <a:t> </a:t>
            </a:r>
            <a:r>
              <a:rPr lang="nl-NL" dirty="0" err="1"/>
              <a:t>readable</a:t>
            </a:r>
            <a:r>
              <a:rPr lang="nl-NL" dirty="0"/>
              <a:t> (</a:t>
            </a:r>
            <a:r>
              <a:rPr lang="nl-NL" dirty="0" err="1"/>
              <a:t>not</a:t>
            </a:r>
            <a:r>
              <a:rPr lang="nl-NL" dirty="0"/>
              <a:t> </a:t>
            </a:r>
            <a:r>
              <a:rPr lang="nl-NL" dirty="0" err="1"/>
              <a:t>an</a:t>
            </a:r>
            <a:r>
              <a:rPr lang="nl-NL" dirty="0"/>
              <a:t> argument </a:t>
            </a:r>
            <a:r>
              <a:rPr lang="nl-NL" dirty="0" err="1"/>
              <a:t>because</a:t>
            </a:r>
            <a:r>
              <a:rPr lang="nl-NL" dirty="0"/>
              <a:t> EF is a </a:t>
            </a:r>
            <a:r>
              <a:rPr lang="nl-NL" dirty="0" err="1"/>
              <a:t>wrapper</a:t>
            </a:r>
            <a:r>
              <a:rPr lang="nl-NL" dirty="0"/>
              <a:t>)</a:t>
            </a:r>
          </a:p>
        </p:txBody>
      </p:sp>
    </p:spTree>
    <p:extLst>
      <p:ext uri="{BB962C8B-B14F-4D97-AF65-F5344CB8AC3E}">
        <p14:creationId xmlns:p14="http://schemas.microsoft.com/office/powerpoint/2010/main" val="2739492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32</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Slow (</a:t>
            </a:r>
            <a:r>
              <a:rPr lang="nl-NL" dirty="0" err="1"/>
              <a:t>joins</a:t>
            </a:r>
            <a:r>
              <a:rPr lang="nl-NL" dirty="0"/>
              <a:t>); </a:t>
            </a:r>
            <a:r>
              <a:rPr lang="nl-NL" dirty="0" err="1"/>
              <a:t>Easily</a:t>
            </a:r>
            <a:r>
              <a:rPr lang="nl-NL" dirty="0"/>
              <a:t> </a:t>
            </a:r>
            <a:r>
              <a:rPr lang="nl-NL" dirty="0" err="1"/>
              <a:t>readable</a:t>
            </a:r>
            <a:r>
              <a:rPr lang="nl-NL" dirty="0"/>
              <a:t> (</a:t>
            </a:r>
            <a:r>
              <a:rPr lang="nl-NL" dirty="0" err="1"/>
              <a:t>not</a:t>
            </a:r>
            <a:r>
              <a:rPr lang="nl-NL" dirty="0"/>
              <a:t> </a:t>
            </a:r>
            <a:r>
              <a:rPr lang="nl-NL" dirty="0" err="1"/>
              <a:t>an</a:t>
            </a:r>
            <a:r>
              <a:rPr lang="nl-NL" dirty="0"/>
              <a:t> argument </a:t>
            </a:r>
            <a:r>
              <a:rPr lang="nl-NL" dirty="0" err="1"/>
              <a:t>because</a:t>
            </a:r>
            <a:r>
              <a:rPr lang="nl-NL" dirty="0"/>
              <a:t> EF is a </a:t>
            </a:r>
            <a:r>
              <a:rPr lang="nl-NL" dirty="0" err="1"/>
              <a:t>wrapper</a:t>
            </a:r>
            <a:r>
              <a:rPr lang="nl-NL" dirty="0"/>
              <a:t>)</a:t>
            </a:r>
          </a:p>
        </p:txBody>
      </p:sp>
    </p:spTree>
    <p:extLst>
      <p:ext uri="{BB962C8B-B14F-4D97-AF65-F5344CB8AC3E}">
        <p14:creationId xmlns:p14="http://schemas.microsoft.com/office/powerpoint/2010/main" val="25802870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33</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403089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34</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282048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35</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Is part of C#, </a:t>
            </a:r>
            <a:r>
              <a:rPr lang="nl-NL" dirty="0" err="1"/>
              <a:t>not</a:t>
            </a:r>
            <a:r>
              <a:rPr lang="nl-NL" dirty="0"/>
              <a:t> part of </a:t>
            </a:r>
            <a:r>
              <a:rPr lang="nl-NL" dirty="0" err="1"/>
              <a:t>Entity</a:t>
            </a:r>
            <a:r>
              <a:rPr lang="nl-NL" dirty="0"/>
              <a:t> Framework, but EF </a:t>
            </a:r>
            <a:r>
              <a:rPr lang="nl-NL" dirty="0" err="1"/>
              <a:t>uses</a:t>
            </a:r>
            <a:r>
              <a:rPr lang="nl-NL" dirty="0"/>
              <a:t> </a:t>
            </a:r>
            <a:r>
              <a:rPr lang="nl-NL" dirty="0" err="1"/>
              <a:t>it</a:t>
            </a:r>
            <a:endParaRPr lang="nl-NL" dirty="0"/>
          </a:p>
        </p:txBody>
      </p:sp>
    </p:spTree>
    <p:extLst>
      <p:ext uri="{BB962C8B-B14F-4D97-AF65-F5344CB8AC3E}">
        <p14:creationId xmlns:p14="http://schemas.microsoft.com/office/powerpoint/2010/main" val="3946773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36</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Is part of C#, </a:t>
            </a:r>
            <a:r>
              <a:rPr lang="nl-NL" dirty="0" err="1"/>
              <a:t>not</a:t>
            </a:r>
            <a:r>
              <a:rPr lang="nl-NL" dirty="0"/>
              <a:t> part of </a:t>
            </a:r>
            <a:r>
              <a:rPr lang="nl-NL" dirty="0" err="1"/>
              <a:t>Entity</a:t>
            </a:r>
            <a:r>
              <a:rPr lang="nl-NL" dirty="0"/>
              <a:t> Framework, but EF </a:t>
            </a:r>
            <a:r>
              <a:rPr lang="nl-NL" dirty="0" err="1"/>
              <a:t>uses</a:t>
            </a:r>
            <a:r>
              <a:rPr lang="nl-NL" dirty="0"/>
              <a:t> </a:t>
            </a:r>
            <a:r>
              <a:rPr lang="nl-NL" dirty="0" err="1"/>
              <a:t>it</a:t>
            </a:r>
            <a:endParaRPr lang="nl-NL" dirty="0"/>
          </a:p>
        </p:txBody>
      </p:sp>
    </p:spTree>
    <p:extLst>
      <p:ext uri="{BB962C8B-B14F-4D97-AF65-F5344CB8AC3E}">
        <p14:creationId xmlns:p14="http://schemas.microsoft.com/office/powerpoint/2010/main" val="9695913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37</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Is a part of </a:t>
            </a:r>
            <a:r>
              <a:rPr lang="nl-NL" dirty="0" err="1"/>
              <a:t>Entity</a:t>
            </a:r>
            <a:r>
              <a:rPr lang="nl-NL" dirty="0"/>
              <a:t> Framework</a:t>
            </a:r>
          </a:p>
        </p:txBody>
      </p:sp>
    </p:spTree>
    <p:extLst>
      <p:ext uri="{BB962C8B-B14F-4D97-AF65-F5344CB8AC3E}">
        <p14:creationId xmlns:p14="http://schemas.microsoft.com/office/powerpoint/2010/main" val="281503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38</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Is a part of </a:t>
            </a:r>
            <a:r>
              <a:rPr lang="nl-NL" dirty="0" err="1"/>
              <a:t>Entity</a:t>
            </a:r>
            <a:r>
              <a:rPr lang="nl-NL" dirty="0"/>
              <a:t> Framework</a:t>
            </a:r>
          </a:p>
        </p:txBody>
      </p:sp>
    </p:spTree>
    <p:extLst>
      <p:ext uri="{BB962C8B-B14F-4D97-AF65-F5344CB8AC3E}">
        <p14:creationId xmlns:p14="http://schemas.microsoft.com/office/powerpoint/2010/main" val="1435277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39</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3469046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4</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CRUD = </a:t>
            </a:r>
            <a:r>
              <a:rPr lang="nl-NL" dirty="0" err="1"/>
              <a:t>Create</a:t>
            </a:r>
            <a:r>
              <a:rPr lang="nl-NL" dirty="0"/>
              <a:t>, Read, Update, Delete</a:t>
            </a:r>
          </a:p>
        </p:txBody>
      </p:sp>
    </p:spTree>
    <p:extLst>
      <p:ext uri="{BB962C8B-B14F-4D97-AF65-F5344CB8AC3E}">
        <p14:creationId xmlns:p14="http://schemas.microsoft.com/office/powerpoint/2010/main" val="5503092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40</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34703304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41</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2331972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42</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39366256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43</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0507202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44</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889285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45</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345434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46</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Parameters are </a:t>
            </a:r>
            <a:r>
              <a:rPr lang="nl-NL" dirty="0" err="1"/>
              <a:t>not</a:t>
            </a:r>
            <a:r>
              <a:rPr lang="nl-NL" dirty="0"/>
              <a:t> </a:t>
            </a:r>
            <a:r>
              <a:rPr lang="nl-NL" dirty="0" err="1"/>
              <a:t>related</a:t>
            </a:r>
            <a:r>
              <a:rPr lang="nl-NL" dirty="0"/>
              <a:t> </a:t>
            </a:r>
            <a:r>
              <a:rPr lang="nl-NL" dirty="0" err="1"/>
              <a:t>to</a:t>
            </a:r>
            <a:r>
              <a:rPr lang="nl-NL" dirty="0"/>
              <a:t> </a:t>
            </a:r>
            <a:r>
              <a:rPr lang="nl-NL" dirty="0" err="1"/>
              <a:t>ExecuteSqlCommand</a:t>
            </a:r>
            <a:r>
              <a:rPr lang="nl-NL" dirty="0"/>
              <a:t> but </a:t>
            </a:r>
            <a:r>
              <a:rPr lang="nl-NL" dirty="0" err="1"/>
              <a:t>the</a:t>
            </a:r>
            <a:r>
              <a:rPr lang="nl-NL" dirty="0"/>
              <a:t> </a:t>
            </a:r>
            <a:r>
              <a:rPr lang="nl-NL" dirty="0" err="1"/>
              <a:t>example</a:t>
            </a:r>
            <a:r>
              <a:rPr lang="nl-NL" dirty="0"/>
              <a:t> </a:t>
            </a:r>
            <a:r>
              <a:rPr lang="nl-NL" dirty="0" err="1"/>
              <a:t>instead</a:t>
            </a:r>
            <a:endParaRPr lang="nl-NL" dirty="0"/>
          </a:p>
        </p:txBody>
      </p:sp>
    </p:spTree>
    <p:extLst>
      <p:ext uri="{BB962C8B-B14F-4D97-AF65-F5344CB8AC3E}">
        <p14:creationId xmlns:p14="http://schemas.microsoft.com/office/powerpoint/2010/main" val="40741769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47</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1043091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48</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3292035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49</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465276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5</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CRUD = </a:t>
            </a:r>
            <a:r>
              <a:rPr lang="nl-NL" dirty="0" err="1"/>
              <a:t>Create</a:t>
            </a:r>
            <a:r>
              <a:rPr lang="nl-NL" dirty="0"/>
              <a:t>, Read, Update, Delete</a:t>
            </a:r>
          </a:p>
        </p:txBody>
      </p:sp>
    </p:spTree>
    <p:extLst>
      <p:ext uri="{BB962C8B-B14F-4D97-AF65-F5344CB8AC3E}">
        <p14:creationId xmlns:p14="http://schemas.microsoft.com/office/powerpoint/2010/main" val="5298001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50</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37538930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51</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4445804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52</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36202625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53</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38065922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54</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0215180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55</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767149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56</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7716758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57</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0194930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58</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32483450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59</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3433657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6</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err="1"/>
              <a:t>Debatable</a:t>
            </a:r>
            <a:r>
              <a:rPr lang="nl-NL" dirty="0"/>
              <a:t> = ORM </a:t>
            </a:r>
            <a:r>
              <a:rPr lang="nl-NL" dirty="0" err="1"/>
              <a:t>can</a:t>
            </a:r>
            <a:r>
              <a:rPr lang="nl-NL" dirty="0"/>
              <a:t> </a:t>
            </a:r>
            <a:r>
              <a:rPr lang="nl-NL" dirty="0" err="1"/>
              <a:t>optimize</a:t>
            </a:r>
            <a:r>
              <a:rPr lang="nl-NL" dirty="0"/>
              <a:t> </a:t>
            </a:r>
            <a:r>
              <a:rPr lang="nl-NL" dirty="0" err="1"/>
              <a:t>things</a:t>
            </a:r>
            <a:r>
              <a:rPr lang="nl-NL" dirty="0"/>
              <a:t> &amp;&amp; </a:t>
            </a:r>
            <a:r>
              <a:rPr lang="nl-NL" dirty="0" err="1"/>
              <a:t>depends</a:t>
            </a:r>
            <a:r>
              <a:rPr lang="nl-NL" dirty="0"/>
              <a:t> on </a:t>
            </a:r>
            <a:r>
              <a:rPr lang="nl-NL" dirty="0" err="1"/>
              <a:t>the</a:t>
            </a:r>
            <a:r>
              <a:rPr lang="nl-NL" dirty="0"/>
              <a:t> </a:t>
            </a:r>
            <a:r>
              <a:rPr lang="nl-NL" dirty="0" err="1"/>
              <a:t>used</a:t>
            </a:r>
            <a:r>
              <a:rPr lang="nl-NL" dirty="0"/>
              <a:t> ORM/</a:t>
            </a:r>
            <a:r>
              <a:rPr lang="nl-NL" dirty="0" err="1"/>
              <a:t>programming</a:t>
            </a:r>
            <a:r>
              <a:rPr lang="nl-NL" dirty="0"/>
              <a:t> </a:t>
            </a:r>
            <a:r>
              <a:rPr lang="nl-NL" dirty="0" err="1"/>
              <a:t>language</a:t>
            </a:r>
            <a:endParaRPr lang="nl-NL" dirty="0"/>
          </a:p>
        </p:txBody>
      </p:sp>
    </p:spTree>
    <p:extLst>
      <p:ext uri="{BB962C8B-B14F-4D97-AF65-F5344CB8AC3E}">
        <p14:creationId xmlns:p14="http://schemas.microsoft.com/office/powerpoint/2010/main" val="24043928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60</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23193486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61</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40394585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62</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Be consistent </a:t>
            </a:r>
            <a:r>
              <a:rPr lang="nl-NL" dirty="0" err="1"/>
              <a:t>and</a:t>
            </a:r>
            <a:r>
              <a:rPr lang="nl-NL" dirty="0"/>
              <a:t> </a:t>
            </a:r>
            <a:r>
              <a:rPr lang="nl-NL" dirty="0" err="1"/>
              <a:t>use</a:t>
            </a:r>
            <a:r>
              <a:rPr lang="nl-NL" dirty="0"/>
              <a:t> </a:t>
            </a:r>
            <a:r>
              <a:rPr lang="nl-NL" dirty="0" err="1"/>
              <a:t>Fluent</a:t>
            </a:r>
            <a:r>
              <a:rPr lang="nl-NL" dirty="0"/>
              <a:t> API</a:t>
            </a:r>
          </a:p>
        </p:txBody>
      </p:sp>
    </p:spTree>
    <p:extLst>
      <p:ext uri="{BB962C8B-B14F-4D97-AF65-F5344CB8AC3E}">
        <p14:creationId xmlns:p14="http://schemas.microsoft.com/office/powerpoint/2010/main" val="9615157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63</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err="1"/>
              <a:t>Determines</a:t>
            </a:r>
            <a:r>
              <a:rPr lang="nl-NL" dirty="0"/>
              <a:t> </a:t>
            </a:r>
            <a:r>
              <a:rPr lang="nl-NL" dirty="0" err="1"/>
              <a:t>who</a:t>
            </a:r>
            <a:r>
              <a:rPr lang="nl-NL" dirty="0"/>
              <a:t> </a:t>
            </a:r>
            <a:r>
              <a:rPr lang="nl-NL" dirty="0" err="1"/>
              <a:t>get’s</a:t>
            </a:r>
            <a:r>
              <a:rPr lang="nl-NL" dirty="0"/>
              <a:t> </a:t>
            </a:r>
            <a:r>
              <a:rPr lang="nl-NL" dirty="0" err="1"/>
              <a:t>the</a:t>
            </a:r>
            <a:r>
              <a:rPr lang="nl-NL" dirty="0"/>
              <a:t> FK;</a:t>
            </a:r>
          </a:p>
          <a:p>
            <a:r>
              <a:rPr lang="nl-NL" dirty="0"/>
              <a:t>In </a:t>
            </a:r>
            <a:r>
              <a:rPr lang="nl-NL" dirty="0" err="1"/>
              <a:t>the</a:t>
            </a:r>
            <a:r>
              <a:rPr lang="nl-NL" dirty="0"/>
              <a:t> context of a human, a </a:t>
            </a:r>
            <a:r>
              <a:rPr lang="nl-NL" dirty="0" err="1"/>
              <a:t>book</a:t>
            </a:r>
            <a:r>
              <a:rPr lang="nl-NL" dirty="0"/>
              <a:t> is </a:t>
            </a:r>
            <a:r>
              <a:rPr lang="nl-NL" dirty="0" err="1"/>
              <a:t>optional</a:t>
            </a:r>
            <a:r>
              <a:rPr lang="nl-NL" dirty="0"/>
              <a:t>.</a:t>
            </a:r>
          </a:p>
          <a:p>
            <a:r>
              <a:rPr lang="nl-NL" dirty="0"/>
              <a:t>In </a:t>
            </a:r>
            <a:r>
              <a:rPr lang="nl-NL" dirty="0" err="1"/>
              <a:t>the</a:t>
            </a:r>
            <a:r>
              <a:rPr lang="nl-NL" dirty="0"/>
              <a:t> context of a </a:t>
            </a:r>
            <a:r>
              <a:rPr lang="nl-NL" dirty="0" err="1"/>
              <a:t>book</a:t>
            </a:r>
            <a:r>
              <a:rPr lang="nl-NL" dirty="0"/>
              <a:t>, a human is </a:t>
            </a:r>
            <a:r>
              <a:rPr lang="nl-NL" dirty="0" err="1"/>
              <a:t>optional</a:t>
            </a:r>
            <a:r>
              <a:rPr lang="nl-NL" dirty="0"/>
              <a:t>.</a:t>
            </a:r>
          </a:p>
        </p:txBody>
      </p:sp>
    </p:spTree>
    <p:extLst>
      <p:ext uri="{BB962C8B-B14F-4D97-AF65-F5344CB8AC3E}">
        <p14:creationId xmlns:p14="http://schemas.microsoft.com/office/powerpoint/2010/main" val="7337160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64</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err="1"/>
              <a:t>Allows</a:t>
            </a:r>
            <a:r>
              <a:rPr lang="nl-NL" dirty="0"/>
              <a:t> or </a:t>
            </a:r>
            <a:r>
              <a:rPr lang="nl-NL" dirty="0" err="1"/>
              <a:t>disallows</a:t>
            </a:r>
            <a:r>
              <a:rPr lang="nl-NL" dirty="0"/>
              <a:t> NULL</a:t>
            </a:r>
          </a:p>
        </p:txBody>
      </p:sp>
    </p:spTree>
    <p:extLst>
      <p:ext uri="{BB962C8B-B14F-4D97-AF65-F5344CB8AC3E}">
        <p14:creationId xmlns:p14="http://schemas.microsoft.com/office/powerpoint/2010/main" val="25265558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65</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err="1"/>
              <a:t>ToTable</a:t>
            </a:r>
            <a:r>
              <a:rPr lang="nl-NL" dirty="0"/>
              <a:t> is </a:t>
            </a:r>
            <a:r>
              <a:rPr lang="nl-NL" dirty="0" err="1"/>
              <a:t>joining</a:t>
            </a:r>
            <a:r>
              <a:rPr lang="nl-NL" dirty="0"/>
              <a:t> (</a:t>
            </a:r>
            <a:r>
              <a:rPr lang="nl-NL" dirty="0" err="1"/>
              <a:t>couple</a:t>
            </a:r>
            <a:r>
              <a:rPr lang="nl-NL" dirty="0"/>
              <a:t>) </a:t>
            </a:r>
            <a:r>
              <a:rPr lang="nl-NL" dirty="0" err="1"/>
              <a:t>table</a:t>
            </a:r>
            <a:r>
              <a:rPr lang="nl-NL" dirty="0"/>
              <a:t> name</a:t>
            </a:r>
          </a:p>
          <a:p>
            <a:pPr marL="0" marR="0" lvl="0" indent="0" algn="l" defTabSz="933450" rtl="0" eaLnBrk="1" fontAlgn="base" latinLnBrk="0" hangingPunct="1">
              <a:lnSpc>
                <a:spcPct val="100000"/>
              </a:lnSpc>
              <a:spcBef>
                <a:spcPct val="30000"/>
              </a:spcBef>
              <a:spcAft>
                <a:spcPct val="0"/>
              </a:spcAft>
              <a:buClrTx/>
              <a:buSzTx/>
              <a:buFontTx/>
              <a:buNone/>
              <a:tabLst/>
              <a:defRPr/>
            </a:pPr>
            <a:r>
              <a:rPr lang="nl-NL" dirty="0" err="1"/>
              <a:t>LeftKey</a:t>
            </a:r>
            <a:r>
              <a:rPr lang="nl-NL" dirty="0"/>
              <a:t> = eerste FK</a:t>
            </a:r>
          </a:p>
          <a:p>
            <a:pPr marL="0" marR="0" lvl="0" indent="0" algn="l" defTabSz="933450" rtl="0" eaLnBrk="1" fontAlgn="base" latinLnBrk="0" hangingPunct="1">
              <a:lnSpc>
                <a:spcPct val="100000"/>
              </a:lnSpc>
              <a:spcBef>
                <a:spcPct val="30000"/>
              </a:spcBef>
              <a:spcAft>
                <a:spcPct val="0"/>
              </a:spcAft>
              <a:buClrTx/>
              <a:buSzTx/>
              <a:buFontTx/>
              <a:buNone/>
              <a:tabLst/>
              <a:defRPr/>
            </a:pPr>
            <a:r>
              <a:rPr lang="nl-NL" dirty="0" err="1"/>
              <a:t>RightKey</a:t>
            </a:r>
            <a:r>
              <a:rPr lang="nl-NL" dirty="0"/>
              <a:t> = tweede FK</a:t>
            </a:r>
          </a:p>
        </p:txBody>
      </p:sp>
    </p:spTree>
    <p:extLst>
      <p:ext uri="{BB962C8B-B14F-4D97-AF65-F5344CB8AC3E}">
        <p14:creationId xmlns:p14="http://schemas.microsoft.com/office/powerpoint/2010/main" val="8650382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66</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We </a:t>
            </a:r>
            <a:r>
              <a:rPr lang="nl-NL" dirty="0" err="1"/>
              <a:t>need</a:t>
            </a:r>
            <a:r>
              <a:rPr lang="nl-NL" dirty="0"/>
              <a:t> </a:t>
            </a:r>
            <a:r>
              <a:rPr lang="nl-NL" dirty="0" err="1"/>
              <a:t>to</a:t>
            </a:r>
            <a:r>
              <a:rPr lang="nl-NL" dirty="0"/>
              <a:t> have control over </a:t>
            </a:r>
            <a:r>
              <a:rPr lang="nl-NL" dirty="0" err="1"/>
              <a:t>the</a:t>
            </a:r>
            <a:r>
              <a:rPr lang="nl-NL" dirty="0"/>
              <a:t> </a:t>
            </a:r>
            <a:r>
              <a:rPr lang="nl-NL" dirty="0" err="1"/>
              <a:t>linked</a:t>
            </a:r>
            <a:r>
              <a:rPr lang="nl-NL" dirty="0"/>
              <a:t> </a:t>
            </a:r>
            <a:r>
              <a:rPr lang="nl-NL" dirty="0" err="1"/>
              <a:t>table</a:t>
            </a:r>
            <a:r>
              <a:rPr lang="nl-NL" dirty="0"/>
              <a:t> as </a:t>
            </a:r>
            <a:r>
              <a:rPr lang="nl-NL" dirty="0" err="1"/>
              <a:t>an</a:t>
            </a:r>
            <a:r>
              <a:rPr lang="nl-NL" dirty="0"/>
              <a:t> </a:t>
            </a:r>
            <a:r>
              <a:rPr lang="nl-NL" dirty="0" err="1"/>
              <a:t>entity</a:t>
            </a:r>
            <a:r>
              <a:rPr lang="nl-NL" dirty="0"/>
              <a:t>;</a:t>
            </a:r>
          </a:p>
          <a:p>
            <a:r>
              <a:rPr lang="nl-NL" dirty="0" err="1"/>
              <a:t>Create</a:t>
            </a:r>
            <a:r>
              <a:rPr lang="nl-NL" dirty="0"/>
              <a:t> </a:t>
            </a:r>
            <a:r>
              <a:rPr lang="nl-NL" dirty="0" err="1"/>
              <a:t>two</a:t>
            </a:r>
            <a:r>
              <a:rPr lang="nl-NL" dirty="0"/>
              <a:t> 1:M </a:t>
            </a:r>
            <a:r>
              <a:rPr lang="nl-NL" dirty="0" err="1"/>
              <a:t>relationships</a:t>
            </a:r>
            <a:r>
              <a:rPr lang="nl-NL" dirty="0"/>
              <a:t> </a:t>
            </a:r>
            <a:r>
              <a:rPr lang="nl-NL" dirty="0" err="1"/>
              <a:t>from</a:t>
            </a:r>
            <a:r>
              <a:rPr lang="nl-NL" dirty="0"/>
              <a:t> Human =&gt; </a:t>
            </a:r>
            <a:r>
              <a:rPr lang="nl-NL" dirty="0" err="1"/>
              <a:t>LinkedTable</a:t>
            </a:r>
            <a:r>
              <a:rPr lang="nl-NL" dirty="0"/>
              <a:t> </a:t>
            </a:r>
            <a:r>
              <a:rPr lang="nl-NL" dirty="0" err="1"/>
              <a:t>and</a:t>
            </a:r>
            <a:r>
              <a:rPr lang="nl-NL" dirty="0"/>
              <a:t> </a:t>
            </a:r>
            <a:r>
              <a:rPr lang="nl-NL" dirty="0" err="1"/>
              <a:t>Book</a:t>
            </a:r>
            <a:r>
              <a:rPr lang="nl-NL" dirty="0"/>
              <a:t> =&gt; </a:t>
            </a:r>
            <a:r>
              <a:rPr lang="nl-NL" dirty="0" err="1"/>
              <a:t>LinkedTable</a:t>
            </a:r>
            <a:endParaRPr lang="nl-NL" dirty="0"/>
          </a:p>
        </p:txBody>
      </p:sp>
    </p:spTree>
    <p:extLst>
      <p:ext uri="{BB962C8B-B14F-4D97-AF65-F5344CB8AC3E}">
        <p14:creationId xmlns:p14="http://schemas.microsoft.com/office/powerpoint/2010/main" val="29130349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67</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err="1"/>
              <a:t>HumanBook</a:t>
            </a:r>
            <a:r>
              <a:rPr lang="nl-NL" dirty="0"/>
              <a:t> </a:t>
            </a:r>
            <a:r>
              <a:rPr lang="nl-NL" dirty="0" err="1"/>
              <a:t>will</a:t>
            </a:r>
            <a:r>
              <a:rPr lang="nl-NL" dirty="0"/>
              <a:t> </a:t>
            </a:r>
            <a:r>
              <a:rPr lang="nl-NL" dirty="0" err="1"/>
              <a:t>be</a:t>
            </a:r>
            <a:r>
              <a:rPr lang="nl-NL" dirty="0"/>
              <a:t> </a:t>
            </a:r>
            <a:r>
              <a:rPr lang="nl-NL" dirty="0" err="1"/>
              <a:t>the</a:t>
            </a:r>
            <a:r>
              <a:rPr lang="nl-NL" dirty="0"/>
              <a:t> </a:t>
            </a:r>
            <a:r>
              <a:rPr lang="nl-NL" dirty="0" err="1"/>
              <a:t>linked</a:t>
            </a:r>
            <a:r>
              <a:rPr lang="nl-NL" dirty="0"/>
              <a:t> </a:t>
            </a:r>
            <a:r>
              <a:rPr lang="nl-NL" dirty="0" err="1"/>
              <a:t>table</a:t>
            </a:r>
            <a:endParaRPr lang="nl-NL" dirty="0"/>
          </a:p>
        </p:txBody>
      </p:sp>
    </p:spTree>
    <p:extLst>
      <p:ext uri="{BB962C8B-B14F-4D97-AF65-F5344CB8AC3E}">
        <p14:creationId xmlns:p14="http://schemas.microsoft.com/office/powerpoint/2010/main" val="3598685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68</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nl-NL" dirty="0"/>
              <a:t>Takes a bit </a:t>
            </a:r>
            <a:r>
              <a:rPr lang="nl-NL" dirty="0" err="1"/>
              <a:t>longer</a:t>
            </a:r>
            <a:r>
              <a:rPr lang="nl-NL" dirty="0"/>
              <a:t> </a:t>
            </a:r>
            <a:r>
              <a:rPr lang="nl-NL" dirty="0" err="1"/>
              <a:t>to</a:t>
            </a:r>
            <a:r>
              <a:rPr lang="nl-NL" dirty="0"/>
              <a:t> </a:t>
            </a:r>
            <a:r>
              <a:rPr lang="nl-NL" dirty="0" err="1"/>
              <a:t>create</a:t>
            </a:r>
            <a:r>
              <a:rPr lang="nl-NL" dirty="0"/>
              <a:t> </a:t>
            </a:r>
            <a:r>
              <a:rPr lang="nl-NL" dirty="0" err="1"/>
              <a:t>the</a:t>
            </a:r>
            <a:r>
              <a:rPr lang="nl-NL" dirty="0"/>
              <a:t> design, but more </a:t>
            </a:r>
            <a:r>
              <a:rPr lang="nl-NL" dirty="0" err="1"/>
              <a:t>importantly</a:t>
            </a:r>
            <a:r>
              <a:rPr lang="nl-NL" dirty="0"/>
              <a:t>;</a:t>
            </a:r>
          </a:p>
          <a:p>
            <a:r>
              <a:rPr lang="nl-NL" dirty="0"/>
              <a:t>It is more </a:t>
            </a:r>
            <a:r>
              <a:rPr lang="nl-NL" dirty="0" err="1"/>
              <a:t>complicated</a:t>
            </a:r>
            <a:r>
              <a:rPr lang="nl-NL" dirty="0"/>
              <a:t> </a:t>
            </a:r>
            <a:r>
              <a:rPr lang="nl-NL" dirty="0" err="1"/>
              <a:t>and</a:t>
            </a:r>
            <a:r>
              <a:rPr lang="nl-NL" dirty="0"/>
              <a:t> </a:t>
            </a:r>
            <a:r>
              <a:rPr lang="nl-NL" dirty="0" err="1"/>
              <a:t>costs</a:t>
            </a:r>
            <a:r>
              <a:rPr lang="nl-NL" dirty="0"/>
              <a:t> more time </a:t>
            </a:r>
            <a:r>
              <a:rPr lang="nl-NL" dirty="0" err="1"/>
              <a:t>to</a:t>
            </a:r>
            <a:r>
              <a:rPr lang="nl-NL" dirty="0"/>
              <a:t>: </a:t>
            </a:r>
            <a:r>
              <a:rPr lang="nl-NL" dirty="0" err="1"/>
              <a:t>add</a:t>
            </a:r>
            <a:r>
              <a:rPr lang="nl-NL" dirty="0"/>
              <a:t>/get </a:t>
            </a:r>
            <a:r>
              <a:rPr lang="nl-NL" dirty="0" err="1"/>
              <a:t>entities</a:t>
            </a:r>
            <a:r>
              <a:rPr lang="nl-NL" dirty="0"/>
              <a:t>/</a:t>
            </a:r>
            <a:r>
              <a:rPr lang="nl-NL" dirty="0" err="1"/>
              <a:t>relationships</a:t>
            </a:r>
            <a:r>
              <a:rPr lang="nl-NL" dirty="0"/>
              <a:t>.</a:t>
            </a:r>
          </a:p>
          <a:p>
            <a:r>
              <a:rPr lang="nl-NL" dirty="0" err="1"/>
              <a:t>You</a:t>
            </a:r>
            <a:r>
              <a:rPr lang="nl-NL" dirty="0"/>
              <a:t> do CRUD-operations </a:t>
            </a:r>
            <a:r>
              <a:rPr lang="nl-NL" dirty="0" err="1"/>
              <a:t>all</a:t>
            </a:r>
            <a:r>
              <a:rPr lang="nl-NL" dirty="0"/>
              <a:t> </a:t>
            </a:r>
            <a:r>
              <a:rPr lang="nl-NL" dirty="0" err="1"/>
              <a:t>the</a:t>
            </a:r>
            <a:r>
              <a:rPr lang="nl-NL" dirty="0"/>
              <a:t> time; </a:t>
            </a:r>
            <a:r>
              <a:rPr lang="nl-NL" dirty="0" err="1"/>
              <a:t>designing</a:t>
            </a:r>
            <a:r>
              <a:rPr lang="nl-NL" dirty="0"/>
              <a:t> is </a:t>
            </a:r>
            <a:r>
              <a:rPr lang="nl-NL" dirty="0" err="1"/>
              <a:t>only</a:t>
            </a:r>
            <a:r>
              <a:rPr lang="nl-NL" dirty="0"/>
              <a:t> </a:t>
            </a:r>
            <a:r>
              <a:rPr lang="nl-NL" dirty="0" err="1"/>
              <a:t>done</a:t>
            </a:r>
            <a:r>
              <a:rPr lang="nl-NL" dirty="0"/>
              <a:t> </a:t>
            </a:r>
            <a:r>
              <a:rPr lang="nl-NL" dirty="0" err="1"/>
              <a:t>once</a:t>
            </a:r>
            <a:endParaRPr lang="nl-NL" dirty="0"/>
          </a:p>
        </p:txBody>
      </p:sp>
    </p:spTree>
    <p:extLst>
      <p:ext uri="{BB962C8B-B14F-4D97-AF65-F5344CB8AC3E}">
        <p14:creationId xmlns:p14="http://schemas.microsoft.com/office/powerpoint/2010/main" val="21152565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69</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387378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7</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920290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8</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219301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B572A-21D9-43B9-B92F-91E1A2E8A7DE}" type="slidenum">
              <a:rPr lang="nl-BE"/>
              <a:pPr/>
              <a:t>9</a:t>
            </a:fld>
            <a:endParaRPr lang="nl-BE"/>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301314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28650" y="1268760"/>
            <a:ext cx="7045758" cy="23876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628650" y="3748435"/>
            <a:ext cx="7045758"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628650" y="6356351"/>
            <a:ext cx="1216458" cy="365125"/>
          </a:xfrm>
          <a:prstGeom prst="rect">
            <a:avLst/>
          </a:prstGeom>
        </p:spPr>
        <p:txBody>
          <a:bodyPr/>
          <a:lstStyle/>
          <a:p>
            <a:endParaRPr lang="nl-NL"/>
          </a:p>
        </p:txBody>
      </p:sp>
      <p:sp>
        <p:nvSpPr>
          <p:cNvPr id="5" name="Footer Placeholder 4"/>
          <p:cNvSpPr>
            <a:spLocks noGrp="1"/>
          </p:cNvSpPr>
          <p:nvPr>
            <p:ph type="ftr" sz="quarter" idx="11"/>
          </p:nvPr>
        </p:nvSpPr>
        <p:spPr>
          <a:xfrm>
            <a:off x="2249742" y="6356351"/>
            <a:ext cx="3834426"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6356351"/>
            <a:ext cx="1216458" cy="365125"/>
          </a:xfrm>
          <a:prstGeom prst="rect">
            <a:avLst/>
          </a:prstGeom>
        </p:spPr>
        <p:txBody>
          <a:bodyPr/>
          <a:lstStyle/>
          <a:p>
            <a:fld id="{BB127912-BA83-4407-AA7F-A208FEEC9953}" type="slidenum">
              <a:rPr lang="nl-NL" smtClean="0"/>
              <a:pPr/>
              <a:t>‹nr.›</a:t>
            </a:fld>
            <a:endParaRPr lang="nl-NL"/>
          </a:p>
        </p:txBody>
      </p:sp>
    </p:spTree>
    <p:extLst>
      <p:ext uri="{BB962C8B-B14F-4D97-AF65-F5344CB8AC3E}">
        <p14:creationId xmlns:p14="http://schemas.microsoft.com/office/powerpoint/2010/main" val="24745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6356351"/>
            <a:ext cx="1216458" cy="365125"/>
          </a:xfrm>
          <a:prstGeom prst="rect">
            <a:avLst/>
          </a:prstGeom>
        </p:spPr>
        <p:txBody>
          <a:bodyPr/>
          <a:lstStyle/>
          <a:p>
            <a:endParaRPr lang="nl-NL"/>
          </a:p>
        </p:txBody>
      </p:sp>
      <p:sp>
        <p:nvSpPr>
          <p:cNvPr id="5" name="Footer Placeholder 4"/>
          <p:cNvSpPr>
            <a:spLocks noGrp="1"/>
          </p:cNvSpPr>
          <p:nvPr>
            <p:ph type="ftr" sz="quarter" idx="11"/>
          </p:nvPr>
        </p:nvSpPr>
        <p:spPr>
          <a:xfrm>
            <a:off x="2249742" y="6356351"/>
            <a:ext cx="3834426"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6356351"/>
            <a:ext cx="1216458" cy="365125"/>
          </a:xfrm>
          <a:prstGeom prst="rect">
            <a:avLst/>
          </a:prstGeom>
        </p:spPr>
        <p:txBody>
          <a:bodyPr/>
          <a:lstStyle/>
          <a:p>
            <a:fld id="{CB0A4D5A-4BEB-4D12-84C7-741CE3C20B5D}" type="slidenum">
              <a:rPr lang="nl-NL" smtClean="0"/>
              <a:pPr/>
              <a:t>‹nr.›</a:t>
            </a:fld>
            <a:endParaRPr lang="nl-NL"/>
          </a:p>
        </p:txBody>
      </p:sp>
    </p:spTree>
    <p:extLst>
      <p:ext uri="{BB962C8B-B14F-4D97-AF65-F5344CB8AC3E}">
        <p14:creationId xmlns:p14="http://schemas.microsoft.com/office/powerpoint/2010/main" val="352469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65125"/>
            <a:ext cx="1216458"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28650" y="365125"/>
            <a:ext cx="5455518"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6356351"/>
            <a:ext cx="1216458" cy="365125"/>
          </a:xfrm>
          <a:prstGeom prst="rect">
            <a:avLst/>
          </a:prstGeom>
        </p:spPr>
        <p:txBody>
          <a:bodyPr/>
          <a:lstStyle/>
          <a:p>
            <a:endParaRPr lang="nl-NL"/>
          </a:p>
        </p:txBody>
      </p:sp>
      <p:sp>
        <p:nvSpPr>
          <p:cNvPr id="5" name="Footer Placeholder 4"/>
          <p:cNvSpPr>
            <a:spLocks noGrp="1"/>
          </p:cNvSpPr>
          <p:nvPr>
            <p:ph type="ftr" sz="quarter" idx="11"/>
          </p:nvPr>
        </p:nvSpPr>
        <p:spPr>
          <a:xfrm>
            <a:off x="2249742" y="6356351"/>
            <a:ext cx="3834426"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6356351"/>
            <a:ext cx="1216458" cy="365125"/>
          </a:xfrm>
          <a:prstGeom prst="rect">
            <a:avLst/>
          </a:prstGeom>
        </p:spPr>
        <p:txBody>
          <a:bodyPr/>
          <a:lstStyle/>
          <a:p>
            <a:fld id="{1EA0EA68-9A4E-46AF-9D86-A9B892B74B9D}" type="slidenum">
              <a:rPr lang="nl-NL" smtClean="0"/>
              <a:pPr/>
              <a:t>‹nr.›</a:t>
            </a:fld>
            <a:endParaRPr lang="nl-NL"/>
          </a:p>
        </p:txBody>
      </p:sp>
    </p:spTree>
    <p:extLst>
      <p:ext uri="{BB962C8B-B14F-4D97-AF65-F5344CB8AC3E}">
        <p14:creationId xmlns:p14="http://schemas.microsoft.com/office/powerpoint/2010/main" val="19434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28650" y="1268760"/>
            <a:ext cx="7045758" cy="23876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628650" y="3748435"/>
            <a:ext cx="7045758"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5" name="Footer Placeholder 4"/>
          <p:cNvSpPr>
            <a:spLocks noGrp="1"/>
          </p:cNvSpPr>
          <p:nvPr>
            <p:ph type="ftr" sz="quarter" idx="11"/>
          </p:nvPr>
        </p:nvSpPr>
        <p:spPr>
          <a:xfrm>
            <a:off x="2249742" y="6356351"/>
            <a:ext cx="3834426"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377930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5" name="Footer Placeholder 4"/>
          <p:cNvSpPr>
            <a:spLocks noGrp="1"/>
          </p:cNvSpPr>
          <p:nvPr>
            <p:ph type="ftr" sz="quarter" idx="11"/>
          </p:nvPr>
        </p:nvSpPr>
        <p:spPr>
          <a:xfrm>
            <a:off x="2249742" y="6356351"/>
            <a:ext cx="3834426"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3760916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9"/>
            <a:ext cx="7050521" cy="2852737"/>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623887" y="4589464"/>
            <a:ext cx="7050521"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5" name="Footer Placeholder 4"/>
          <p:cNvSpPr>
            <a:spLocks noGrp="1"/>
          </p:cNvSpPr>
          <p:nvPr>
            <p:ph type="ftr" sz="quarter" idx="11"/>
          </p:nvPr>
        </p:nvSpPr>
        <p:spPr>
          <a:xfrm>
            <a:off x="2249742" y="6356351"/>
            <a:ext cx="3834426"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3749006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28650" y="1825625"/>
            <a:ext cx="3457296"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217112" y="1825625"/>
            <a:ext cx="3457296"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6" name="Footer Placeholder 5"/>
          <p:cNvSpPr>
            <a:spLocks noGrp="1"/>
          </p:cNvSpPr>
          <p:nvPr>
            <p:ph type="ftr" sz="quarter" idx="11"/>
          </p:nvPr>
        </p:nvSpPr>
        <p:spPr>
          <a:xfrm>
            <a:off x="2249742" y="6356351"/>
            <a:ext cx="3834426"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367633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074507"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629842" y="1681163"/>
            <a:ext cx="351011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629842" y="2505075"/>
            <a:ext cx="3510110"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247964" y="1681163"/>
            <a:ext cx="3456384"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4247964" y="2505075"/>
            <a:ext cx="3456384"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8" name="Footer Placeholder 7"/>
          <p:cNvSpPr>
            <a:spLocks noGrp="1"/>
          </p:cNvSpPr>
          <p:nvPr>
            <p:ph type="ftr" sz="quarter" idx="11"/>
          </p:nvPr>
        </p:nvSpPr>
        <p:spPr>
          <a:xfrm>
            <a:off x="2249742" y="6356351"/>
            <a:ext cx="3834426"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2293664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4" name="Footer Placeholder 3"/>
          <p:cNvSpPr>
            <a:spLocks noGrp="1"/>
          </p:cNvSpPr>
          <p:nvPr>
            <p:ph type="ftr" sz="quarter" idx="11"/>
          </p:nvPr>
        </p:nvSpPr>
        <p:spPr>
          <a:xfrm>
            <a:off x="2249742" y="6356351"/>
            <a:ext cx="3834426"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1390386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3" name="Footer Placeholder 2"/>
          <p:cNvSpPr>
            <a:spLocks noGrp="1"/>
          </p:cNvSpPr>
          <p:nvPr>
            <p:ph type="ftr" sz="quarter" idx="11"/>
          </p:nvPr>
        </p:nvSpPr>
        <p:spPr>
          <a:xfrm>
            <a:off x="2249742" y="6356351"/>
            <a:ext cx="3834426"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554888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538003" cy="160020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3437874" y="987426"/>
            <a:ext cx="4236534"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9842" y="2057400"/>
            <a:ext cx="2538003"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6" name="Footer Placeholder 5"/>
          <p:cNvSpPr>
            <a:spLocks noGrp="1"/>
          </p:cNvSpPr>
          <p:nvPr>
            <p:ph type="ftr" sz="quarter" idx="11"/>
          </p:nvPr>
        </p:nvSpPr>
        <p:spPr>
          <a:xfrm>
            <a:off x="2249742" y="6356351"/>
            <a:ext cx="3834426"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699702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6356351"/>
            <a:ext cx="1216458" cy="365125"/>
          </a:xfrm>
          <a:prstGeom prst="rect">
            <a:avLst/>
          </a:prstGeom>
        </p:spPr>
        <p:txBody>
          <a:bodyPr/>
          <a:lstStyle/>
          <a:p>
            <a:endParaRPr lang="nl-NL"/>
          </a:p>
        </p:txBody>
      </p:sp>
      <p:sp>
        <p:nvSpPr>
          <p:cNvPr id="5" name="Footer Placeholder 4"/>
          <p:cNvSpPr>
            <a:spLocks noGrp="1"/>
          </p:cNvSpPr>
          <p:nvPr>
            <p:ph type="ftr" sz="quarter" idx="11"/>
          </p:nvPr>
        </p:nvSpPr>
        <p:spPr>
          <a:xfrm>
            <a:off x="2249742" y="6356351"/>
            <a:ext cx="3834426"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6356351"/>
            <a:ext cx="1216458" cy="365125"/>
          </a:xfrm>
          <a:prstGeom prst="rect">
            <a:avLst/>
          </a:prstGeom>
        </p:spPr>
        <p:txBody>
          <a:bodyPr/>
          <a:lstStyle/>
          <a:p>
            <a:fld id="{951EA540-CF97-4898-92B8-65775A96599D}" type="slidenum">
              <a:rPr lang="nl-NL" smtClean="0"/>
              <a:pPr/>
              <a:t>‹nr.›</a:t>
            </a:fld>
            <a:endParaRPr lang="nl-NL"/>
          </a:p>
        </p:txBody>
      </p:sp>
    </p:spTree>
    <p:extLst>
      <p:ext uri="{BB962C8B-B14F-4D97-AF65-F5344CB8AC3E}">
        <p14:creationId xmlns:p14="http://schemas.microsoft.com/office/powerpoint/2010/main" val="2206375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321979" cy="160020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3167844" y="987426"/>
            <a:ext cx="4506564"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29842" y="2057400"/>
            <a:ext cx="2321979"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6" name="Footer Placeholder 5"/>
          <p:cNvSpPr>
            <a:spLocks noGrp="1"/>
          </p:cNvSpPr>
          <p:nvPr>
            <p:ph type="ftr" sz="quarter" idx="11"/>
          </p:nvPr>
        </p:nvSpPr>
        <p:spPr>
          <a:xfrm>
            <a:off x="2249742" y="6356351"/>
            <a:ext cx="3834426"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4802018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5" name="Footer Placeholder 4"/>
          <p:cNvSpPr>
            <a:spLocks noGrp="1"/>
          </p:cNvSpPr>
          <p:nvPr>
            <p:ph type="ftr" sz="quarter" idx="11"/>
          </p:nvPr>
        </p:nvSpPr>
        <p:spPr>
          <a:xfrm>
            <a:off x="2249742" y="6356351"/>
            <a:ext cx="3834426"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2157212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65125"/>
            <a:ext cx="1216458"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28650" y="365125"/>
            <a:ext cx="5455518"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5" name="Footer Placeholder 4"/>
          <p:cNvSpPr>
            <a:spLocks noGrp="1"/>
          </p:cNvSpPr>
          <p:nvPr>
            <p:ph type="ftr" sz="quarter" idx="11"/>
          </p:nvPr>
        </p:nvSpPr>
        <p:spPr>
          <a:xfrm>
            <a:off x="2249742" y="6356351"/>
            <a:ext cx="3834426"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40905409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28650" y="1268760"/>
            <a:ext cx="7045758" cy="23876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628650" y="3748435"/>
            <a:ext cx="7045758"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5" name="Footer Placeholder 4"/>
          <p:cNvSpPr>
            <a:spLocks noGrp="1"/>
          </p:cNvSpPr>
          <p:nvPr>
            <p:ph type="ftr" sz="quarter" idx="11"/>
          </p:nvPr>
        </p:nvSpPr>
        <p:spPr>
          <a:xfrm>
            <a:off x="2249742" y="6356351"/>
            <a:ext cx="3834426"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11186006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5" name="Footer Placeholder 4"/>
          <p:cNvSpPr>
            <a:spLocks noGrp="1"/>
          </p:cNvSpPr>
          <p:nvPr>
            <p:ph type="ftr" sz="quarter" idx="11"/>
          </p:nvPr>
        </p:nvSpPr>
        <p:spPr>
          <a:xfrm>
            <a:off x="2249742" y="6356351"/>
            <a:ext cx="3834426"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3326458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9"/>
            <a:ext cx="7050521" cy="2852737"/>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623887" y="4589464"/>
            <a:ext cx="7050521"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5" name="Footer Placeholder 4"/>
          <p:cNvSpPr>
            <a:spLocks noGrp="1"/>
          </p:cNvSpPr>
          <p:nvPr>
            <p:ph type="ftr" sz="quarter" idx="11"/>
          </p:nvPr>
        </p:nvSpPr>
        <p:spPr>
          <a:xfrm>
            <a:off x="2249742" y="6356351"/>
            <a:ext cx="3834426"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21714667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28650" y="1825625"/>
            <a:ext cx="3457296"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217112" y="1825625"/>
            <a:ext cx="3457296"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6" name="Footer Placeholder 5"/>
          <p:cNvSpPr>
            <a:spLocks noGrp="1"/>
          </p:cNvSpPr>
          <p:nvPr>
            <p:ph type="ftr" sz="quarter" idx="11"/>
          </p:nvPr>
        </p:nvSpPr>
        <p:spPr>
          <a:xfrm>
            <a:off x="2249742" y="6356351"/>
            <a:ext cx="3834426"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1238925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074507"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629842" y="1681163"/>
            <a:ext cx="351011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629842" y="2505075"/>
            <a:ext cx="3510110"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247964" y="1681163"/>
            <a:ext cx="3456384"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4247964" y="2505075"/>
            <a:ext cx="3456384"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8" name="Footer Placeholder 7"/>
          <p:cNvSpPr>
            <a:spLocks noGrp="1"/>
          </p:cNvSpPr>
          <p:nvPr>
            <p:ph type="ftr" sz="quarter" idx="11"/>
          </p:nvPr>
        </p:nvSpPr>
        <p:spPr>
          <a:xfrm>
            <a:off x="2249742" y="6356351"/>
            <a:ext cx="3834426"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3524891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4" name="Footer Placeholder 3"/>
          <p:cNvSpPr>
            <a:spLocks noGrp="1"/>
          </p:cNvSpPr>
          <p:nvPr>
            <p:ph type="ftr" sz="quarter" idx="11"/>
          </p:nvPr>
        </p:nvSpPr>
        <p:spPr>
          <a:xfrm>
            <a:off x="2249742" y="6356351"/>
            <a:ext cx="3834426"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37813674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3" name="Footer Placeholder 2"/>
          <p:cNvSpPr>
            <a:spLocks noGrp="1"/>
          </p:cNvSpPr>
          <p:nvPr>
            <p:ph type="ftr" sz="quarter" idx="11"/>
          </p:nvPr>
        </p:nvSpPr>
        <p:spPr>
          <a:xfrm>
            <a:off x="2249742" y="6356351"/>
            <a:ext cx="3834426"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3266923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9"/>
            <a:ext cx="7050521" cy="2852737"/>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623887" y="4589464"/>
            <a:ext cx="7050521"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628650" y="6356351"/>
            <a:ext cx="1216458" cy="365125"/>
          </a:xfrm>
          <a:prstGeom prst="rect">
            <a:avLst/>
          </a:prstGeom>
        </p:spPr>
        <p:txBody>
          <a:bodyPr/>
          <a:lstStyle/>
          <a:p>
            <a:endParaRPr lang="nl-NL"/>
          </a:p>
        </p:txBody>
      </p:sp>
      <p:sp>
        <p:nvSpPr>
          <p:cNvPr id="5" name="Footer Placeholder 4"/>
          <p:cNvSpPr>
            <a:spLocks noGrp="1"/>
          </p:cNvSpPr>
          <p:nvPr>
            <p:ph type="ftr" sz="quarter" idx="11"/>
          </p:nvPr>
        </p:nvSpPr>
        <p:spPr>
          <a:xfrm>
            <a:off x="2249742" y="6356351"/>
            <a:ext cx="3834426"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6356351"/>
            <a:ext cx="1216458" cy="365125"/>
          </a:xfrm>
          <a:prstGeom prst="rect">
            <a:avLst/>
          </a:prstGeom>
        </p:spPr>
        <p:txBody>
          <a:bodyPr/>
          <a:lstStyle/>
          <a:p>
            <a:fld id="{207CE26A-F239-4132-A511-8F6E26E32934}" type="slidenum">
              <a:rPr lang="nl-NL" smtClean="0"/>
              <a:pPr/>
              <a:t>‹nr.›</a:t>
            </a:fld>
            <a:endParaRPr lang="nl-NL"/>
          </a:p>
        </p:txBody>
      </p:sp>
    </p:spTree>
    <p:extLst>
      <p:ext uri="{BB962C8B-B14F-4D97-AF65-F5344CB8AC3E}">
        <p14:creationId xmlns:p14="http://schemas.microsoft.com/office/powerpoint/2010/main" val="15284182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538003" cy="160020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3437874" y="987426"/>
            <a:ext cx="4236534"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9842" y="2057400"/>
            <a:ext cx="2538003"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6" name="Footer Placeholder 5"/>
          <p:cNvSpPr>
            <a:spLocks noGrp="1"/>
          </p:cNvSpPr>
          <p:nvPr>
            <p:ph type="ftr" sz="quarter" idx="11"/>
          </p:nvPr>
        </p:nvSpPr>
        <p:spPr>
          <a:xfrm>
            <a:off x="2249742" y="6356351"/>
            <a:ext cx="3834426"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32945700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321979" cy="160020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3167844" y="987426"/>
            <a:ext cx="4506564"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29842" y="2057400"/>
            <a:ext cx="2321979"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6" name="Footer Placeholder 5"/>
          <p:cNvSpPr>
            <a:spLocks noGrp="1"/>
          </p:cNvSpPr>
          <p:nvPr>
            <p:ph type="ftr" sz="quarter" idx="11"/>
          </p:nvPr>
        </p:nvSpPr>
        <p:spPr>
          <a:xfrm>
            <a:off x="2249742" y="6356351"/>
            <a:ext cx="3834426"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21362416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5" name="Footer Placeholder 4"/>
          <p:cNvSpPr>
            <a:spLocks noGrp="1"/>
          </p:cNvSpPr>
          <p:nvPr>
            <p:ph type="ftr" sz="quarter" idx="11"/>
          </p:nvPr>
        </p:nvSpPr>
        <p:spPr>
          <a:xfrm>
            <a:off x="2249742" y="6356351"/>
            <a:ext cx="3834426"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28337601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65125"/>
            <a:ext cx="1216458"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28650" y="365125"/>
            <a:ext cx="5455518"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6356351"/>
            <a:ext cx="1216458" cy="365125"/>
          </a:xfrm>
          <a:prstGeom prst="rect">
            <a:avLst/>
          </a:prstGeom>
        </p:spPr>
        <p:txBody>
          <a:bodyPr/>
          <a:lstStyle/>
          <a:p>
            <a:fld id="{0588D52E-4494-40E9-8215-D83BAD3F2285}" type="datetimeFigureOut">
              <a:rPr lang="nl-NL" smtClean="0"/>
              <a:t>6-1-2019</a:t>
            </a:fld>
            <a:endParaRPr lang="nl-NL"/>
          </a:p>
        </p:txBody>
      </p:sp>
      <p:sp>
        <p:nvSpPr>
          <p:cNvPr id="5" name="Footer Placeholder 4"/>
          <p:cNvSpPr>
            <a:spLocks noGrp="1"/>
          </p:cNvSpPr>
          <p:nvPr>
            <p:ph type="ftr" sz="quarter" idx="11"/>
          </p:nvPr>
        </p:nvSpPr>
        <p:spPr>
          <a:xfrm>
            <a:off x="2249742" y="6356351"/>
            <a:ext cx="3834426"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6356351"/>
            <a:ext cx="1216458" cy="365125"/>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4837992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143000" y="1122363"/>
            <a:ext cx="6858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41302470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8321034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623888" y="1709739"/>
            <a:ext cx="78867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41134641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6-1-2019</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39951224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143000" y="1122363"/>
            <a:ext cx="6858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10213530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2500840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28650" y="1825625"/>
            <a:ext cx="3457296"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217112" y="1825625"/>
            <a:ext cx="3457296"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628650" y="6356351"/>
            <a:ext cx="1216458" cy="365125"/>
          </a:xfrm>
          <a:prstGeom prst="rect">
            <a:avLst/>
          </a:prstGeom>
        </p:spPr>
        <p:txBody>
          <a:bodyPr/>
          <a:lstStyle/>
          <a:p>
            <a:endParaRPr lang="nl-NL"/>
          </a:p>
        </p:txBody>
      </p:sp>
      <p:sp>
        <p:nvSpPr>
          <p:cNvPr id="6" name="Footer Placeholder 5"/>
          <p:cNvSpPr>
            <a:spLocks noGrp="1"/>
          </p:cNvSpPr>
          <p:nvPr>
            <p:ph type="ftr" sz="quarter" idx="11"/>
          </p:nvPr>
        </p:nvSpPr>
        <p:spPr>
          <a:xfrm>
            <a:off x="2249742" y="6356351"/>
            <a:ext cx="3834426"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6356351"/>
            <a:ext cx="1216458" cy="365125"/>
          </a:xfrm>
          <a:prstGeom prst="rect">
            <a:avLst/>
          </a:prstGeom>
        </p:spPr>
        <p:txBody>
          <a:bodyPr/>
          <a:lstStyle/>
          <a:p>
            <a:fld id="{300B1557-6843-4302-9EBB-FDF5D3AC8581}" type="slidenum">
              <a:rPr lang="nl-NL" smtClean="0"/>
              <a:pPr/>
              <a:t>‹nr.›</a:t>
            </a:fld>
            <a:endParaRPr lang="nl-NL"/>
          </a:p>
        </p:txBody>
      </p:sp>
    </p:spTree>
    <p:extLst>
      <p:ext uri="{BB962C8B-B14F-4D97-AF65-F5344CB8AC3E}">
        <p14:creationId xmlns:p14="http://schemas.microsoft.com/office/powerpoint/2010/main" val="28794484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623888" y="1709739"/>
            <a:ext cx="78867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29173889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6-1-2019</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37074565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143000" y="1122363"/>
            <a:ext cx="6858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14402402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11950992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623888" y="1709739"/>
            <a:ext cx="78867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30635845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6-1-2019</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28194356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143000" y="1122363"/>
            <a:ext cx="6858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9001263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623888" y="1709739"/>
            <a:ext cx="78867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12911089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6-1-2019</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21490555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143000" y="1122363"/>
            <a:ext cx="6858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85929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074507"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629842" y="1681163"/>
            <a:ext cx="351011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629842" y="2505075"/>
            <a:ext cx="3510110"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247964" y="1681163"/>
            <a:ext cx="3456384"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4247964" y="2505075"/>
            <a:ext cx="3456384"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628650" y="6356351"/>
            <a:ext cx="1216458" cy="365125"/>
          </a:xfrm>
          <a:prstGeom prst="rect">
            <a:avLst/>
          </a:prstGeom>
        </p:spPr>
        <p:txBody>
          <a:bodyPr/>
          <a:lstStyle/>
          <a:p>
            <a:endParaRPr lang="nl-NL"/>
          </a:p>
        </p:txBody>
      </p:sp>
      <p:sp>
        <p:nvSpPr>
          <p:cNvPr id="8" name="Footer Placeholder 7"/>
          <p:cNvSpPr>
            <a:spLocks noGrp="1"/>
          </p:cNvSpPr>
          <p:nvPr>
            <p:ph type="ftr" sz="quarter" idx="11"/>
          </p:nvPr>
        </p:nvSpPr>
        <p:spPr>
          <a:xfrm>
            <a:off x="2249742" y="6356351"/>
            <a:ext cx="3834426"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6457950" y="6356351"/>
            <a:ext cx="1216458" cy="365125"/>
          </a:xfrm>
          <a:prstGeom prst="rect">
            <a:avLst/>
          </a:prstGeom>
        </p:spPr>
        <p:txBody>
          <a:bodyPr/>
          <a:lstStyle/>
          <a:p>
            <a:fld id="{F295E1D5-BE16-487D-BBB8-B42D6361F21E}" type="slidenum">
              <a:rPr lang="nl-NL" smtClean="0"/>
              <a:pPr/>
              <a:t>‹nr.›</a:t>
            </a:fld>
            <a:endParaRPr lang="nl-NL"/>
          </a:p>
        </p:txBody>
      </p:sp>
    </p:spTree>
    <p:extLst>
      <p:ext uri="{BB962C8B-B14F-4D97-AF65-F5344CB8AC3E}">
        <p14:creationId xmlns:p14="http://schemas.microsoft.com/office/powerpoint/2010/main" val="29057480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623888" y="1709739"/>
            <a:ext cx="78867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204670301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6-1-2019</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23920817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143000" y="1122363"/>
            <a:ext cx="6858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7443400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623888" y="1709739"/>
            <a:ext cx="78867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11338314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6-1-2019</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3839227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628650" y="6356351"/>
            <a:ext cx="1216458" cy="365125"/>
          </a:xfrm>
          <a:prstGeom prst="rect">
            <a:avLst/>
          </a:prstGeom>
        </p:spPr>
        <p:txBody>
          <a:bodyPr/>
          <a:lstStyle/>
          <a:p>
            <a:endParaRPr lang="nl-NL"/>
          </a:p>
        </p:txBody>
      </p:sp>
      <p:sp>
        <p:nvSpPr>
          <p:cNvPr id="4" name="Footer Placeholder 3"/>
          <p:cNvSpPr>
            <a:spLocks noGrp="1"/>
          </p:cNvSpPr>
          <p:nvPr>
            <p:ph type="ftr" sz="quarter" idx="11"/>
          </p:nvPr>
        </p:nvSpPr>
        <p:spPr>
          <a:xfrm>
            <a:off x="2249742" y="6356351"/>
            <a:ext cx="3834426"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6457950" y="6356351"/>
            <a:ext cx="1216458" cy="365125"/>
          </a:xfrm>
          <a:prstGeom prst="rect">
            <a:avLst/>
          </a:prstGeom>
        </p:spPr>
        <p:txBody>
          <a:bodyPr/>
          <a:lstStyle/>
          <a:p>
            <a:fld id="{0EE98C09-7F9B-408D-BDF9-85E03CE5DF47}" type="slidenum">
              <a:rPr lang="nl-NL" smtClean="0"/>
              <a:pPr/>
              <a:t>‹nr.›</a:t>
            </a:fld>
            <a:endParaRPr lang="nl-NL"/>
          </a:p>
        </p:txBody>
      </p:sp>
    </p:spTree>
    <p:extLst>
      <p:ext uri="{BB962C8B-B14F-4D97-AF65-F5344CB8AC3E}">
        <p14:creationId xmlns:p14="http://schemas.microsoft.com/office/powerpoint/2010/main" val="310956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1216458" cy="365125"/>
          </a:xfrm>
          <a:prstGeom prst="rect">
            <a:avLst/>
          </a:prstGeom>
        </p:spPr>
        <p:txBody>
          <a:bodyPr/>
          <a:lstStyle/>
          <a:p>
            <a:endParaRPr lang="nl-NL"/>
          </a:p>
        </p:txBody>
      </p:sp>
      <p:sp>
        <p:nvSpPr>
          <p:cNvPr id="3" name="Footer Placeholder 2"/>
          <p:cNvSpPr>
            <a:spLocks noGrp="1"/>
          </p:cNvSpPr>
          <p:nvPr>
            <p:ph type="ftr" sz="quarter" idx="11"/>
          </p:nvPr>
        </p:nvSpPr>
        <p:spPr>
          <a:xfrm>
            <a:off x="2249742" y="6356351"/>
            <a:ext cx="3834426"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6457950" y="6356351"/>
            <a:ext cx="1216458" cy="365125"/>
          </a:xfrm>
          <a:prstGeom prst="rect">
            <a:avLst/>
          </a:prstGeom>
        </p:spPr>
        <p:txBody>
          <a:bodyPr/>
          <a:lstStyle/>
          <a:p>
            <a:fld id="{69A841E9-F196-48D3-AFDB-CB829F18BAB9}" type="slidenum">
              <a:rPr lang="nl-NL" smtClean="0"/>
              <a:pPr/>
              <a:t>‹nr.›</a:t>
            </a:fld>
            <a:endParaRPr lang="nl-NL"/>
          </a:p>
        </p:txBody>
      </p:sp>
    </p:spTree>
    <p:extLst>
      <p:ext uri="{BB962C8B-B14F-4D97-AF65-F5344CB8AC3E}">
        <p14:creationId xmlns:p14="http://schemas.microsoft.com/office/powerpoint/2010/main" val="81737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538003" cy="160020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3437874" y="987426"/>
            <a:ext cx="4236534"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9842" y="2057400"/>
            <a:ext cx="2538003"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6356351"/>
            <a:ext cx="1216458" cy="365125"/>
          </a:xfrm>
          <a:prstGeom prst="rect">
            <a:avLst/>
          </a:prstGeom>
        </p:spPr>
        <p:txBody>
          <a:bodyPr/>
          <a:lstStyle/>
          <a:p>
            <a:endParaRPr lang="nl-NL"/>
          </a:p>
        </p:txBody>
      </p:sp>
      <p:sp>
        <p:nvSpPr>
          <p:cNvPr id="6" name="Footer Placeholder 5"/>
          <p:cNvSpPr>
            <a:spLocks noGrp="1"/>
          </p:cNvSpPr>
          <p:nvPr>
            <p:ph type="ftr" sz="quarter" idx="11"/>
          </p:nvPr>
        </p:nvSpPr>
        <p:spPr>
          <a:xfrm>
            <a:off x="2249742" y="6356351"/>
            <a:ext cx="3834426"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6356351"/>
            <a:ext cx="1216458" cy="365125"/>
          </a:xfrm>
          <a:prstGeom prst="rect">
            <a:avLst/>
          </a:prstGeom>
        </p:spPr>
        <p:txBody>
          <a:bodyPr/>
          <a:lstStyle/>
          <a:p>
            <a:fld id="{96360802-D992-416B-A8E1-E78C8CF4BEA7}" type="slidenum">
              <a:rPr lang="nl-NL" smtClean="0"/>
              <a:pPr/>
              <a:t>‹nr.›</a:t>
            </a:fld>
            <a:endParaRPr lang="nl-NL"/>
          </a:p>
        </p:txBody>
      </p:sp>
    </p:spTree>
    <p:extLst>
      <p:ext uri="{BB962C8B-B14F-4D97-AF65-F5344CB8AC3E}">
        <p14:creationId xmlns:p14="http://schemas.microsoft.com/office/powerpoint/2010/main" val="4131980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321979" cy="160020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3167844" y="987426"/>
            <a:ext cx="4506564"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29842" y="2057400"/>
            <a:ext cx="2321979"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6356351"/>
            <a:ext cx="1216458" cy="365125"/>
          </a:xfrm>
          <a:prstGeom prst="rect">
            <a:avLst/>
          </a:prstGeom>
        </p:spPr>
        <p:txBody>
          <a:bodyPr/>
          <a:lstStyle/>
          <a:p>
            <a:endParaRPr lang="nl-NL"/>
          </a:p>
        </p:txBody>
      </p:sp>
      <p:sp>
        <p:nvSpPr>
          <p:cNvPr id="6" name="Footer Placeholder 5"/>
          <p:cNvSpPr>
            <a:spLocks noGrp="1"/>
          </p:cNvSpPr>
          <p:nvPr>
            <p:ph type="ftr" sz="quarter" idx="11"/>
          </p:nvPr>
        </p:nvSpPr>
        <p:spPr>
          <a:xfrm>
            <a:off x="2249742" y="6356351"/>
            <a:ext cx="3834426"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6356351"/>
            <a:ext cx="1216458" cy="365125"/>
          </a:xfrm>
          <a:prstGeom prst="rect">
            <a:avLst/>
          </a:prstGeom>
        </p:spPr>
        <p:txBody>
          <a:bodyPr/>
          <a:lstStyle/>
          <a:p>
            <a:fld id="{702464B3-ED86-4658-A9F1-E9F62CBA9140}" type="slidenum">
              <a:rPr lang="nl-NL" smtClean="0"/>
              <a:pPr/>
              <a:t>‹nr.›</a:t>
            </a:fld>
            <a:endParaRPr lang="nl-NL"/>
          </a:p>
        </p:txBody>
      </p:sp>
    </p:spTree>
    <p:extLst>
      <p:ext uri="{BB962C8B-B14F-4D97-AF65-F5344CB8AC3E}">
        <p14:creationId xmlns:p14="http://schemas.microsoft.com/office/powerpoint/2010/main" val="1601468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image" Target="../media/image2.png"/><Relationship Id="rId5" Type="http://schemas.openxmlformats.org/officeDocument/2006/relationships/theme" Target="../theme/theme4.xml"/><Relationship Id="rId4"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image" Target="../media/image2.png"/><Relationship Id="rId5" Type="http://schemas.openxmlformats.org/officeDocument/2006/relationships/theme" Target="../theme/theme5.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image" Target="../media/image2.png"/><Relationship Id="rId5" Type="http://schemas.openxmlformats.org/officeDocument/2006/relationships/theme" Target="../theme/theme6.xml"/><Relationship Id="rId4" Type="http://schemas.openxmlformats.org/officeDocument/2006/relationships/slideLayout" Target="../slideLayouts/slideLayout4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slideLayout" Target="../slideLayouts/slideLayout47.xml"/><Relationship Id="rId1" Type="http://schemas.openxmlformats.org/officeDocument/2006/relationships/slideLayout" Target="../slideLayouts/slideLayout46.xml"/><Relationship Id="rId5" Type="http://schemas.openxmlformats.org/officeDocument/2006/relationships/image" Target="../media/image2.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5" Type="http://schemas.openxmlformats.org/officeDocument/2006/relationships/image" Target="../media/image2.pn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5" Type="http://schemas.openxmlformats.org/officeDocument/2006/relationships/image" Target="../media/image2.pn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045758"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628650" y="1825625"/>
            <a:ext cx="7045758" cy="478299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7776881" y="0"/>
            <a:ext cx="1367117" cy="6858000"/>
          </a:xfrm>
          <a:prstGeom prst="rect">
            <a:avLst/>
          </a:prstGeom>
          <a:solidFill>
            <a:schemeClr val="accent1"/>
          </a:solidFill>
          <a:ln>
            <a:solidFill>
              <a:srgbClr val="009B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39214" y="365126"/>
            <a:ext cx="1042451" cy="1211229"/>
          </a:xfrm>
          <a:prstGeom prst="rect">
            <a:avLst/>
          </a:prstGeom>
        </p:spPr>
      </p:pic>
    </p:spTree>
    <p:extLst>
      <p:ext uri="{BB962C8B-B14F-4D97-AF65-F5344CB8AC3E}">
        <p14:creationId xmlns:p14="http://schemas.microsoft.com/office/powerpoint/2010/main" val="105886424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l" defTabSz="685800" rtl="0" eaLnBrk="1" latinLnBrk="0" hangingPunct="1">
        <a:lnSpc>
          <a:spcPct val="90000"/>
        </a:lnSpc>
        <a:spcBef>
          <a:spcPct val="0"/>
        </a:spcBef>
        <a:buNone/>
        <a:defRPr lang="nl-NL" sz="2400" b="1" kern="1200" dirty="0" smtClean="0">
          <a:solidFill>
            <a:srgbClr val="009BAA"/>
          </a:solidFill>
          <a:latin typeface="+mn-lt"/>
          <a:ea typeface="+mn-ea"/>
          <a:cs typeface="+mn-cs"/>
        </a:defRPr>
      </a:lvl1pPr>
    </p:titleStyle>
    <p:bodyStyle>
      <a:lvl1pPr marL="257175" indent="-257175" algn="l" defTabSz="685800" rtl="0" eaLnBrk="1" latinLnBrk="0" hangingPunct="1">
        <a:lnSpc>
          <a:spcPct val="90000"/>
        </a:lnSpc>
        <a:spcBef>
          <a:spcPts val="750"/>
        </a:spcBef>
        <a:buClr>
          <a:schemeClr val="accent1"/>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chemeClr val="accent1"/>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045758"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628650" y="1825625"/>
            <a:ext cx="7045758" cy="478299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7776881" y="0"/>
            <a:ext cx="1367117" cy="6858000"/>
          </a:xfrm>
          <a:prstGeom prst="rect">
            <a:avLst/>
          </a:prstGeom>
          <a:solidFill>
            <a:srgbClr val="E62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39214" y="365126"/>
            <a:ext cx="1042451" cy="1211229"/>
          </a:xfrm>
          <a:prstGeom prst="rect">
            <a:avLst/>
          </a:prstGeom>
        </p:spPr>
      </p:pic>
    </p:spTree>
    <p:extLst>
      <p:ext uri="{BB962C8B-B14F-4D97-AF65-F5344CB8AC3E}">
        <p14:creationId xmlns:p14="http://schemas.microsoft.com/office/powerpoint/2010/main" val="242322265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685800" rtl="0" eaLnBrk="1" latinLnBrk="0" hangingPunct="1">
        <a:lnSpc>
          <a:spcPct val="90000"/>
        </a:lnSpc>
        <a:spcBef>
          <a:spcPct val="0"/>
        </a:spcBef>
        <a:buNone/>
        <a:defRPr lang="nl-NL" sz="2400" b="1" kern="1200" dirty="0" smtClean="0">
          <a:solidFill>
            <a:srgbClr val="E62328"/>
          </a:solidFill>
          <a:latin typeface="+mn-lt"/>
          <a:ea typeface="+mn-ea"/>
          <a:cs typeface="+mn-cs"/>
        </a:defRPr>
      </a:lvl1pPr>
    </p:titleStyle>
    <p:bodyStyle>
      <a:lvl1pPr marL="257175" indent="-257175" algn="l" defTabSz="685800" rtl="0" eaLnBrk="1" latinLnBrk="0" hangingPunct="1">
        <a:lnSpc>
          <a:spcPct val="90000"/>
        </a:lnSpc>
        <a:spcBef>
          <a:spcPts val="750"/>
        </a:spcBef>
        <a:buClr>
          <a:srgbClr val="E62328"/>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E62328"/>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rgbClr val="E62328"/>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E62328"/>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rgbClr val="E62328"/>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045758"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628650" y="1825625"/>
            <a:ext cx="7045758" cy="478299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7776881" y="0"/>
            <a:ext cx="1367117" cy="6858000"/>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39214" y="365126"/>
            <a:ext cx="1042451" cy="1211229"/>
          </a:xfrm>
          <a:prstGeom prst="rect">
            <a:avLst/>
          </a:prstGeom>
        </p:spPr>
      </p:pic>
    </p:spTree>
    <p:extLst>
      <p:ext uri="{BB962C8B-B14F-4D97-AF65-F5344CB8AC3E}">
        <p14:creationId xmlns:p14="http://schemas.microsoft.com/office/powerpoint/2010/main" val="333893411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685800" rtl="0" eaLnBrk="1" latinLnBrk="0" hangingPunct="1">
        <a:lnSpc>
          <a:spcPct val="90000"/>
        </a:lnSpc>
        <a:spcBef>
          <a:spcPct val="0"/>
        </a:spcBef>
        <a:buNone/>
        <a:defRPr lang="nl-NL" sz="2400" b="1" kern="1200" dirty="0" smtClean="0">
          <a:solidFill>
            <a:srgbClr val="005AAA"/>
          </a:solidFill>
          <a:latin typeface="+mn-lt"/>
          <a:ea typeface="+mn-ea"/>
          <a:cs typeface="+mn-cs"/>
        </a:defRPr>
      </a:lvl1pPr>
    </p:titleStyle>
    <p:bodyStyle>
      <a:lvl1pPr marL="257175" indent="-257175" algn="l" defTabSz="685800" rtl="0" eaLnBrk="1" latinLnBrk="0" hangingPunct="1">
        <a:lnSpc>
          <a:spcPct val="90000"/>
        </a:lnSpc>
        <a:spcBef>
          <a:spcPts val="750"/>
        </a:spcBef>
        <a:buClr>
          <a:schemeClr val="accent1"/>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chemeClr val="accent1"/>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5205046"/>
            <a:ext cx="9144000" cy="1652954"/>
          </a:xfrm>
          <a:prstGeom prst="rect">
            <a:avLst/>
          </a:prstGeom>
          <a:solidFill>
            <a:srgbClr val="009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‹nr.›</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7554" y="5486624"/>
            <a:ext cx="1044155" cy="1213209"/>
          </a:xfrm>
          <a:prstGeom prst="rect">
            <a:avLst/>
          </a:prstGeom>
        </p:spPr>
      </p:pic>
    </p:spTree>
    <p:extLst>
      <p:ext uri="{BB962C8B-B14F-4D97-AF65-F5344CB8AC3E}">
        <p14:creationId xmlns:p14="http://schemas.microsoft.com/office/powerpoint/2010/main" val="418870651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Lst>
  <p:txStyles>
    <p:titleStyle>
      <a:lvl1pPr algn="l" defTabSz="685800" rtl="0" eaLnBrk="1" latinLnBrk="0" hangingPunct="1">
        <a:lnSpc>
          <a:spcPct val="90000"/>
        </a:lnSpc>
        <a:spcBef>
          <a:spcPct val="0"/>
        </a:spcBef>
        <a:buNone/>
        <a:defRPr sz="3300" kern="1200">
          <a:solidFill>
            <a:srgbClr val="009BAA"/>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5205046"/>
            <a:ext cx="9144000" cy="1652954"/>
          </a:xfrm>
          <a:prstGeom prst="rect">
            <a:avLst/>
          </a:prstGeom>
          <a:solidFill>
            <a:srgbClr val="E62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‹nr.›</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7554" y="5486624"/>
            <a:ext cx="1044155" cy="1213209"/>
          </a:xfrm>
          <a:prstGeom prst="rect">
            <a:avLst/>
          </a:prstGeom>
        </p:spPr>
      </p:pic>
    </p:spTree>
    <p:extLst>
      <p:ext uri="{BB962C8B-B14F-4D97-AF65-F5344CB8AC3E}">
        <p14:creationId xmlns:p14="http://schemas.microsoft.com/office/powerpoint/2010/main" val="222824533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685800" rtl="0" eaLnBrk="1" latinLnBrk="0" hangingPunct="1">
        <a:lnSpc>
          <a:spcPct val="90000"/>
        </a:lnSpc>
        <a:spcBef>
          <a:spcPct val="0"/>
        </a:spcBef>
        <a:buNone/>
        <a:defRPr sz="3300" kern="1200">
          <a:solidFill>
            <a:srgbClr val="E62328"/>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Clr>
          <a:srgbClr val="E62328"/>
        </a:buClr>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Clr>
          <a:srgbClr val="E62328"/>
        </a:buClr>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Clr>
          <a:srgbClr val="E62328"/>
        </a:buClr>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Clr>
          <a:srgbClr val="E62328"/>
        </a:buClr>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Clr>
          <a:srgbClr val="E62328"/>
        </a:buClr>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5205046"/>
            <a:ext cx="9144000" cy="1652954"/>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‹nr.›</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7554" y="5486624"/>
            <a:ext cx="1044155" cy="1213209"/>
          </a:xfrm>
          <a:prstGeom prst="rect">
            <a:avLst/>
          </a:prstGeom>
        </p:spPr>
      </p:pic>
    </p:spTree>
    <p:extLst>
      <p:ext uri="{BB962C8B-B14F-4D97-AF65-F5344CB8AC3E}">
        <p14:creationId xmlns:p14="http://schemas.microsoft.com/office/powerpoint/2010/main" val="359904966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Lst>
  <p:txStyles>
    <p:titleStyle>
      <a:lvl1pPr algn="l" defTabSz="685800" rtl="0" eaLnBrk="1" latinLnBrk="0" hangingPunct="1">
        <a:lnSpc>
          <a:spcPct val="90000"/>
        </a:lnSpc>
        <a:spcBef>
          <a:spcPct val="0"/>
        </a:spcBef>
        <a:buNone/>
        <a:defRPr sz="3300" kern="1200">
          <a:solidFill>
            <a:srgbClr val="005AAA"/>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Clr>
          <a:srgbClr val="005AAA"/>
        </a:buClr>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Clr>
          <a:srgbClr val="005AAA"/>
        </a:buClr>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Clr>
          <a:srgbClr val="005AAA"/>
        </a:buClr>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Clr>
          <a:srgbClr val="005AAA"/>
        </a:buClr>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Clr>
          <a:srgbClr val="005AAA"/>
        </a:buClr>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09BAA"/>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‹nr.›</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7554" y="5486624"/>
            <a:ext cx="1044155" cy="1213209"/>
          </a:xfrm>
          <a:prstGeom prst="rect">
            <a:avLst/>
          </a:prstGeom>
        </p:spPr>
      </p:pic>
    </p:spTree>
    <p:extLst>
      <p:ext uri="{BB962C8B-B14F-4D97-AF65-F5344CB8AC3E}">
        <p14:creationId xmlns:p14="http://schemas.microsoft.com/office/powerpoint/2010/main" val="78253203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E62328"/>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‹nr.›</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7554" y="5486624"/>
            <a:ext cx="1044155" cy="1213209"/>
          </a:xfrm>
          <a:prstGeom prst="rect">
            <a:avLst/>
          </a:prstGeom>
        </p:spPr>
      </p:pic>
    </p:spTree>
    <p:extLst>
      <p:ext uri="{BB962C8B-B14F-4D97-AF65-F5344CB8AC3E}">
        <p14:creationId xmlns:p14="http://schemas.microsoft.com/office/powerpoint/2010/main" val="251861059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005AAA"/>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6-1-2019</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‹nr.›</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7554" y="5486624"/>
            <a:ext cx="1044155" cy="1213209"/>
          </a:xfrm>
          <a:prstGeom prst="rect">
            <a:avLst/>
          </a:prstGeom>
        </p:spPr>
      </p:pic>
    </p:spTree>
    <p:extLst>
      <p:ext uri="{BB962C8B-B14F-4D97-AF65-F5344CB8AC3E}">
        <p14:creationId xmlns:p14="http://schemas.microsoft.com/office/powerpoint/2010/main" val="357678501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990600" y="3200400"/>
            <a:ext cx="7848600" cy="677108"/>
          </a:xfrm>
        </p:spPr>
        <p:txBody>
          <a:bodyPr>
            <a:normAutofit fontScale="90000"/>
          </a:bodyPr>
          <a:lstStyle/>
          <a:p>
            <a:r>
              <a:rPr lang="nl-NL" sz="4400" dirty="0"/>
              <a:t>Databases 2</a:t>
            </a:r>
          </a:p>
        </p:txBody>
      </p:sp>
      <p:sp>
        <p:nvSpPr>
          <p:cNvPr id="4099" name="Rectangle 3"/>
          <p:cNvSpPr>
            <a:spLocks noGrp="1" noChangeArrowheads="1"/>
          </p:cNvSpPr>
          <p:nvPr>
            <p:ph type="subTitle" idx="1"/>
          </p:nvPr>
        </p:nvSpPr>
        <p:spPr>
          <a:xfrm>
            <a:off x="990600" y="5105400"/>
            <a:ext cx="7848600" cy="462307"/>
          </a:xfrm>
          <a:noFill/>
          <a:ln/>
        </p:spPr>
        <p:txBody>
          <a:bodyPr lIns="92075" tIns="46038" rIns="92075" bIns="46038"/>
          <a:lstStyle/>
          <a:p>
            <a:r>
              <a:rPr lang="nl-NL" sz="2400" b="1" dirty="0" err="1"/>
              <a:t>Entity</a:t>
            </a:r>
            <a:r>
              <a:rPr lang="nl-NL" sz="2400" b="1" dirty="0"/>
              <a:t> Framework</a:t>
            </a:r>
            <a:endParaRPr lang="nl-BE" dirty="0"/>
          </a:p>
        </p:txBody>
      </p:sp>
      <p:sp>
        <p:nvSpPr>
          <p:cNvPr id="4" name="Rectangle 18"/>
          <p:cNvSpPr>
            <a:spLocks noGrp="1" noChangeArrowheads="1"/>
          </p:cNvSpPr>
          <p:nvPr>
            <p:ph type="sldNum" sz="quarter" idx="12"/>
          </p:nvPr>
        </p:nvSpPr>
        <p:spPr/>
        <p:txBody>
          <a:bodyPr/>
          <a:lstStyle/>
          <a:p>
            <a:fld id="{ADD91172-DE49-40BF-8074-9D4DB517401D}" type="slidenum">
              <a:rPr lang="nl-NL"/>
              <a:pPr/>
              <a:t>1</a:t>
            </a:fld>
            <a:endParaRPr lang="nl-NL"/>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EF – Model Creation Workflow</a:t>
            </a:r>
            <a:br>
              <a:rPr lang="en-US" dirty="0"/>
            </a:br>
            <a:endParaRPr lang="nl-NL" dirty="0"/>
          </a:p>
        </p:txBody>
      </p:sp>
      <p:sp>
        <p:nvSpPr>
          <p:cNvPr id="286724" name="Rectangle 4"/>
          <p:cNvSpPr>
            <a:spLocks noGrp="1" noChangeArrowheads="1"/>
          </p:cNvSpPr>
          <p:nvPr>
            <p:ph idx="1"/>
          </p:nvPr>
        </p:nvSpPr>
        <p:spPr>
          <a:xfrm>
            <a:off x="387152" y="1988840"/>
            <a:ext cx="8153400" cy="4464322"/>
          </a:xfrm>
        </p:spPr>
        <p:txBody>
          <a:bodyPr/>
          <a:lstStyle/>
          <a:p>
            <a:pPr>
              <a:lnSpc>
                <a:spcPct val="90000"/>
              </a:lnSpc>
            </a:pPr>
            <a:r>
              <a:rPr lang="en-US" sz="2800" dirty="0"/>
              <a:t>Database-first</a:t>
            </a:r>
          </a:p>
          <a:p>
            <a:pPr lvl="1">
              <a:lnSpc>
                <a:spcPct val="90000"/>
              </a:lnSpc>
            </a:pPr>
            <a:r>
              <a:rPr lang="en-US" sz="2800" dirty="0">
                <a:solidFill>
                  <a:schemeClr val="tx2">
                    <a:lumMod val="60000"/>
                    <a:lumOff val="40000"/>
                  </a:schemeClr>
                </a:solidFill>
              </a:rPr>
              <a:t>Creates a .</a:t>
            </a:r>
            <a:r>
              <a:rPr lang="en-US" sz="2800" dirty="0" err="1">
                <a:solidFill>
                  <a:schemeClr val="tx2">
                    <a:lumMod val="60000"/>
                    <a:lumOff val="40000"/>
                  </a:schemeClr>
                </a:solidFill>
              </a:rPr>
              <a:t>edmx</a:t>
            </a:r>
            <a:r>
              <a:rPr lang="en-US" sz="2800" dirty="0">
                <a:solidFill>
                  <a:schemeClr val="tx2">
                    <a:lumMod val="60000"/>
                    <a:lumOff val="40000"/>
                  </a:schemeClr>
                </a:solidFill>
              </a:rPr>
              <a:t>/.xml file that represents the database layout</a:t>
            </a:r>
          </a:p>
          <a:p>
            <a:pPr lvl="1">
              <a:lnSpc>
                <a:spcPct val="90000"/>
              </a:lnSpc>
            </a:pPr>
            <a:r>
              <a:rPr lang="en-US" sz="2800" dirty="0">
                <a:solidFill>
                  <a:schemeClr val="tx2">
                    <a:lumMod val="60000"/>
                    <a:lumOff val="40000"/>
                  </a:schemeClr>
                </a:solidFill>
              </a:rPr>
              <a:t>Creates entities based on the current database</a:t>
            </a:r>
          </a:p>
          <a:p>
            <a:pPr>
              <a:lnSpc>
                <a:spcPct val="90000"/>
              </a:lnSpc>
            </a:pPr>
            <a:r>
              <a:rPr lang="en-US" sz="2800" dirty="0"/>
              <a:t>Model-first</a:t>
            </a:r>
          </a:p>
          <a:p>
            <a:pPr lvl="1">
              <a:lnSpc>
                <a:spcPct val="90000"/>
              </a:lnSpc>
            </a:pPr>
            <a:r>
              <a:rPr lang="en-US" sz="2800" dirty="0">
                <a:solidFill>
                  <a:schemeClr val="tx2">
                    <a:lumMod val="60000"/>
                    <a:lumOff val="40000"/>
                  </a:schemeClr>
                </a:solidFill>
              </a:rPr>
              <a:t>Designing a database with a visual tool</a:t>
            </a:r>
          </a:p>
          <a:p>
            <a:pPr lvl="1">
              <a:lnSpc>
                <a:spcPct val="90000"/>
              </a:lnSpc>
            </a:pPr>
            <a:r>
              <a:rPr lang="en-US" sz="2800" dirty="0" err="1">
                <a:solidFill>
                  <a:schemeClr val="tx2">
                    <a:lumMod val="60000"/>
                    <a:lumOff val="40000"/>
                  </a:schemeClr>
                </a:solidFill>
              </a:rPr>
              <a:t>CreateDatabaseFromModel</a:t>
            </a:r>
            <a:r>
              <a:rPr lang="en-US" sz="2800" dirty="0">
                <a:solidFill>
                  <a:schemeClr val="tx2">
                    <a:lumMod val="60000"/>
                    <a:lumOff val="40000"/>
                  </a:schemeClr>
                </a:solidFill>
              </a:rPr>
              <a:t>() creates database based on the visual model</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10</a:t>
            </a:fld>
            <a:endParaRPr lang="nl-NL"/>
          </a:p>
        </p:txBody>
      </p:sp>
    </p:spTree>
    <p:extLst>
      <p:ext uri="{BB962C8B-B14F-4D97-AF65-F5344CB8AC3E}">
        <p14:creationId xmlns:p14="http://schemas.microsoft.com/office/powerpoint/2010/main" val="3493326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EF – Model Creation Workflow</a:t>
            </a:r>
            <a:br>
              <a:rPr lang="en-US" dirty="0"/>
            </a:br>
            <a:endParaRPr lang="nl-NL" dirty="0"/>
          </a:p>
        </p:txBody>
      </p:sp>
      <p:sp>
        <p:nvSpPr>
          <p:cNvPr id="286724" name="Rectangle 4"/>
          <p:cNvSpPr>
            <a:spLocks noGrp="1" noChangeArrowheads="1"/>
          </p:cNvSpPr>
          <p:nvPr>
            <p:ph idx="1"/>
          </p:nvPr>
        </p:nvSpPr>
        <p:spPr>
          <a:xfrm>
            <a:off x="539552" y="1892029"/>
            <a:ext cx="6768752" cy="4464322"/>
          </a:xfrm>
        </p:spPr>
        <p:txBody>
          <a:bodyPr/>
          <a:lstStyle/>
          <a:p>
            <a:pPr>
              <a:lnSpc>
                <a:spcPct val="90000"/>
              </a:lnSpc>
            </a:pPr>
            <a:r>
              <a:rPr lang="en-US" sz="2800" dirty="0"/>
              <a:t>Code-first</a:t>
            </a:r>
          </a:p>
          <a:p>
            <a:pPr lvl="1">
              <a:lnSpc>
                <a:spcPct val="90000"/>
              </a:lnSpc>
            </a:pPr>
            <a:r>
              <a:rPr lang="en-US" sz="2800" dirty="0">
                <a:solidFill>
                  <a:schemeClr val="tx2">
                    <a:lumMod val="60000"/>
                    <a:lumOff val="40000"/>
                  </a:schemeClr>
                </a:solidFill>
              </a:rPr>
              <a:t>Database represented by code</a:t>
            </a:r>
          </a:p>
          <a:p>
            <a:pPr lvl="1">
              <a:lnSpc>
                <a:spcPct val="90000"/>
              </a:lnSpc>
            </a:pPr>
            <a:r>
              <a:rPr lang="en-US" sz="2800" dirty="0">
                <a:solidFill>
                  <a:schemeClr val="tx2">
                    <a:lumMod val="60000"/>
                    <a:lumOff val="40000"/>
                  </a:schemeClr>
                </a:solidFill>
              </a:rPr>
              <a:t>Database created on-the-fly, based on entities and configuration</a:t>
            </a:r>
          </a:p>
          <a:p>
            <a:pPr lvl="1">
              <a:lnSpc>
                <a:spcPct val="90000"/>
              </a:lnSpc>
            </a:pPr>
            <a:r>
              <a:rPr lang="en-US" sz="2800" dirty="0">
                <a:solidFill>
                  <a:schemeClr val="tx2">
                    <a:lumMod val="60000"/>
                    <a:lumOff val="40000"/>
                  </a:schemeClr>
                </a:solidFill>
              </a:rPr>
              <a:t>Domain Driven Design</a:t>
            </a:r>
          </a:p>
          <a:p>
            <a:pPr lvl="2">
              <a:lnSpc>
                <a:spcPct val="90000"/>
              </a:lnSpc>
            </a:pPr>
            <a:r>
              <a:rPr lang="en-US" sz="2400" dirty="0">
                <a:solidFill>
                  <a:schemeClr val="tx2">
                    <a:lumMod val="60000"/>
                    <a:lumOff val="40000"/>
                  </a:schemeClr>
                </a:solidFill>
              </a:rPr>
              <a:t>Code = master, database = slave</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11</a:t>
            </a:fld>
            <a:endParaRPr lang="nl-NL"/>
          </a:p>
        </p:txBody>
      </p:sp>
    </p:spTree>
    <p:extLst>
      <p:ext uri="{BB962C8B-B14F-4D97-AF65-F5344CB8AC3E}">
        <p14:creationId xmlns:p14="http://schemas.microsoft.com/office/powerpoint/2010/main" val="68351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EF – </a:t>
            </a:r>
            <a:r>
              <a:rPr lang="en-US" dirty="0" err="1"/>
              <a:t>DatabaseContext</a:t>
            </a:r>
            <a:br>
              <a:rPr lang="en-US" dirty="0"/>
            </a:br>
            <a:endParaRPr lang="nl-NL" dirty="0"/>
          </a:p>
        </p:txBody>
      </p:sp>
      <p:sp>
        <p:nvSpPr>
          <p:cNvPr id="286724" name="Rectangle 4"/>
          <p:cNvSpPr>
            <a:spLocks noGrp="1" noChangeArrowheads="1"/>
          </p:cNvSpPr>
          <p:nvPr>
            <p:ph idx="1"/>
          </p:nvPr>
        </p:nvSpPr>
        <p:spPr>
          <a:xfrm>
            <a:off x="990600" y="2205038"/>
            <a:ext cx="8153400" cy="935930"/>
          </a:xfrm>
        </p:spPr>
        <p:txBody>
          <a:bodyPr>
            <a:normAutofit lnSpcReduction="10000"/>
          </a:bodyPr>
          <a:lstStyle/>
          <a:p>
            <a:pPr>
              <a:lnSpc>
                <a:spcPct val="90000"/>
              </a:lnSpc>
            </a:pPr>
            <a:r>
              <a:rPr lang="en-US" sz="2800" dirty="0"/>
              <a:t>Creates the connection with the database</a:t>
            </a:r>
          </a:p>
          <a:p>
            <a:pPr>
              <a:lnSpc>
                <a:spcPct val="90000"/>
              </a:lnSpc>
            </a:pPr>
            <a:r>
              <a:rPr lang="en-US" sz="2800" dirty="0"/>
              <a:t>Contains lists of all entities (in memory, tables)</a:t>
            </a:r>
            <a:endParaRPr lang="en-US" dirty="0">
              <a:solidFill>
                <a:schemeClr val="tx2">
                  <a:lumMod val="60000"/>
                  <a:lumOff val="40000"/>
                </a:schemeClr>
              </a:solidFill>
            </a:endParaRPr>
          </a:p>
          <a:p>
            <a:pPr lvl="1">
              <a:lnSpc>
                <a:spcPct val="90000"/>
              </a:lnSpc>
            </a:pPr>
            <a:endParaRPr lang="en-US" dirty="0">
              <a:solidFill>
                <a:schemeClr val="tx2">
                  <a:lumMod val="60000"/>
                  <a:lumOff val="40000"/>
                </a:schemeClr>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12</a:t>
            </a:fld>
            <a:endParaRPr lang="nl-NL"/>
          </a:p>
        </p:txBody>
      </p:sp>
      <p:sp>
        <p:nvSpPr>
          <p:cNvPr id="2" name="Rechthoek 1">
            <a:extLst>
              <a:ext uri="{FF2B5EF4-FFF2-40B4-BE49-F238E27FC236}">
                <a16:creationId xmlns:a16="http://schemas.microsoft.com/office/drawing/2014/main" id="{899CF83E-41B5-4FD3-B494-3374232C105F}"/>
              </a:ext>
            </a:extLst>
          </p:cNvPr>
          <p:cNvSpPr/>
          <p:nvPr/>
        </p:nvSpPr>
        <p:spPr>
          <a:xfrm>
            <a:off x="1010769" y="3447638"/>
            <a:ext cx="6840758" cy="2031325"/>
          </a:xfrm>
          <a:prstGeom prst="rect">
            <a:avLst/>
          </a:prstGeom>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err="1">
                <a:solidFill>
                  <a:srgbClr val="2B91AF"/>
                </a:solidFill>
                <a:latin typeface="Consolas" panose="020B0609020204030204" pitchFamily="49" charset="0"/>
              </a:rPr>
              <a:t>DatabaseContext</a:t>
            </a:r>
            <a:r>
              <a:rPr lang="nl-NL" dirty="0">
                <a:solidFill>
                  <a:srgbClr val="000000"/>
                </a:solidFill>
                <a:latin typeface="Consolas" panose="020B0609020204030204" pitchFamily="49" charset="0"/>
              </a:rPr>
              <a:t> : </a:t>
            </a:r>
            <a:r>
              <a:rPr lang="nl-NL" dirty="0" err="1">
                <a:solidFill>
                  <a:srgbClr val="2B91AF"/>
                </a:solidFill>
                <a:latin typeface="Consolas" panose="020B0609020204030204" pitchFamily="49" charset="0"/>
              </a:rPr>
              <a:t>DbContext</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DatabaseContext</a:t>
            </a:r>
            <a:r>
              <a:rPr lang="nl-NL" dirty="0">
                <a:solidFill>
                  <a:srgbClr val="000000"/>
                </a:solidFill>
                <a:latin typeface="Consolas" panose="020B0609020204030204" pitchFamily="49" charset="0"/>
              </a:rPr>
              <a:t>() : </a:t>
            </a:r>
            <a:r>
              <a:rPr lang="nl-NL" dirty="0">
                <a:solidFill>
                  <a:srgbClr val="0000FF"/>
                </a:solidFill>
                <a:latin typeface="Consolas" panose="020B0609020204030204" pitchFamily="49" charset="0"/>
              </a:rPr>
              <a:t>base</a:t>
            </a:r>
            <a:r>
              <a:rPr lang="nl-NL" dirty="0">
                <a:solidFill>
                  <a:srgbClr val="000000"/>
                </a:solidFill>
                <a:latin typeface="Consolas" panose="020B0609020204030204" pitchFamily="49" charset="0"/>
              </a:rPr>
              <a:t>(</a:t>
            </a:r>
            <a:r>
              <a:rPr lang="nl-NL" dirty="0">
                <a:solidFill>
                  <a:srgbClr val="A31515"/>
                </a:solidFill>
                <a:latin typeface="Consolas" panose="020B0609020204030204" pitchFamily="49" charset="0"/>
              </a:rPr>
              <a:t>"</a:t>
            </a:r>
            <a:r>
              <a:rPr lang="nl-NL" dirty="0" err="1">
                <a:solidFill>
                  <a:srgbClr val="A31515"/>
                </a:solidFill>
                <a:latin typeface="Consolas" panose="020B0609020204030204" pitchFamily="49" charset="0"/>
              </a:rPr>
              <a:t>ConnectionName</a:t>
            </a:r>
            <a:r>
              <a:rPr lang="nl-NL" dirty="0">
                <a:solidFill>
                  <a:srgbClr val="A31515"/>
                </a:solidFill>
                <a:latin typeface="Consolas" panose="020B0609020204030204" pitchFamily="49" charset="0"/>
              </a:rPr>
              <a:t>"</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p>
          <a:p>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cxnSp>
        <p:nvCxnSpPr>
          <p:cNvPr id="8" name="Rechte verbindingslijn met pijl 7">
            <a:extLst>
              <a:ext uri="{FF2B5EF4-FFF2-40B4-BE49-F238E27FC236}">
                <a16:creationId xmlns:a16="http://schemas.microsoft.com/office/drawing/2014/main" id="{6FEDC343-9512-4F6F-8713-059AE2F7AF24}"/>
              </a:ext>
            </a:extLst>
          </p:cNvPr>
          <p:cNvCxnSpPr>
            <a:cxnSpLocks/>
          </p:cNvCxnSpPr>
          <p:nvPr/>
        </p:nvCxnSpPr>
        <p:spPr bwMode="auto">
          <a:xfrm flipV="1">
            <a:off x="6627393" y="4409251"/>
            <a:ext cx="0" cy="792086"/>
          </a:xfrm>
          <a:prstGeom prst="straightConnector1">
            <a:avLst/>
          </a:prstGeom>
          <a:solidFill>
            <a:schemeClr val="bg1"/>
          </a:solidFill>
          <a:ln w="76200" cap="flat" cmpd="sng" algn="ctr">
            <a:solidFill>
              <a:srgbClr val="008000"/>
            </a:solidFill>
            <a:prstDash val="solid"/>
            <a:round/>
            <a:headEnd type="none" w="med" len="med"/>
            <a:tailEnd type="triangle"/>
          </a:ln>
          <a:effectLst/>
        </p:spPr>
      </p:cxnSp>
      <p:cxnSp>
        <p:nvCxnSpPr>
          <p:cNvPr id="16" name="Rechte verbindingslijn met pijl 15">
            <a:extLst>
              <a:ext uri="{FF2B5EF4-FFF2-40B4-BE49-F238E27FC236}">
                <a16:creationId xmlns:a16="http://schemas.microsoft.com/office/drawing/2014/main" id="{B7917432-B99D-4224-8ABD-2554E6B302E0}"/>
              </a:ext>
            </a:extLst>
          </p:cNvPr>
          <p:cNvCxnSpPr>
            <a:cxnSpLocks/>
          </p:cNvCxnSpPr>
          <p:nvPr/>
        </p:nvCxnSpPr>
        <p:spPr bwMode="auto">
          <a:xfrm flipH="1">
            <a:off x="6249606" y="3617163"/>
            <a:ext cx="872480" cy="0"/>
          </a:xfrm>
          <a:prstGeom prst="straightConnector1">
            <a:avLst/>
          </a:prstGeom>
          <a:solidFill>
            <a:schemeClr val="bg1"/>
          </a:solidFill>
          <a:ln w="76200" cap="flat" cmpd="sng" algn="ctr">
            <a:solidFill>
              <a:srgbClr val="008000"/>
            </a:solidFill>
            <a:prstDash val="solid"/>
            <a:round/>
            <a:headEnd type="none" w="med" len="med"/>
            <a:tailEnd type="triangle"/>
          </a:ln>
          <a:effectLst/>
        </p:spPr>
      </p:cxnSp>
      <p:sp>
        <p:nvSpPr>
          <p:cNvPr id="19" name="Rectangle 4">
            <a:extLst>
              <a:ext uri="{FF2B5EF4-FFF2-40B4-BE49-F238E27FC236}">
                <a16:creationId xmlns:a16="http://schemas.microsoft.com/office/drawing/2014/main" id="{A89ECAED-8E17-491E-A7B9-1AAA6A284CD1}"/>
              </a:ext>
            </a:extLst>
          </p:cNvPr>
          <p:cNvSpPr txBox="1">
            <a:spLocks noChangeArrowheads="1"/>
          </p:cNvSpPr>
          <p:nvPr/>
        </p:nvSpPr>
        <p:spPr bwMode="auto">
          <a:xfrm>
            <a:off x="990600" y="5697339"/>
            <a:ext cx="8153400" cy="93593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5263" indent="-195263" algn="l" rtl="0" eaLnBrk="1" fontAlgn="base" hangingPunct="1">
              <a:spcBef>
                <a:spcPct val="20000"/>
              </a:spcBef>
              <a:spcAft>
                <a:spcPct val="0"/>
              </a:spcAft>
              <a:buChar char="›"/>
              <a:defRPr sz="2400">
                <a:solidFill>
                  <a:schemeClr val="tx1"/>
                </a:solidFill>
                <a:latin typeface="+mn-lt"/>
                <a:ea typeface="+mn-ea"/>
                <a:cs typeface="+mn-cs"/>
              </a:defRPr>
            </a:lvl1pPr>
            <a:lvl2pPr marL="576263" indent="-190500" algn="l" rtl="0" eaLnBrk="1" fontAlgn="base" hangingPunct="1">
              <a:spcBef>
                <a:spcPct val="20000"/>
              </a:spcBef>
              <a:spcAft>
                <a:spcPct val="0"/>
              </a:spcAft>
              <a:buFont typeface="Times" pitchFamily="-96" charset="0"/>
              <a:buChar char="›"/>
              <a:defRPr sz="2400">
                <a:solidFill>
                  <a:schemeClr val="tx1"/>
                </a:solidFill>
                <a:latin typeface="+mn-lt"/>
                <a:ea typeface="+mn-ea"/>
              </a:defRPr>
            </a:lvl2pPr>
            <a:lvl3pPr marL="957263" indent="-190500" algn="l" rtl="0" eaLnBrk="1" fontAlgn="base" hangingPunct="1">
              <a:spcBef>
                <a:spcPct val="20000"/>
              </a:spcBef>
              <a:spcAft>
                <a:spcPct val="0"/>
              </a:spcAft>
              <a:buChar char="›"/>
              <a:defRPr sz="2000">
                <a:solidFill>
                  <a:schemeClr val="tx1"/>
                </a:solidFill>
                <a:latin typeface="+mn-lt"/>
                <a:ea typeface="+mn-ea"/>
              </a:defRPr>
            </a:lvl3pPr>
            <a:lvl4pPr marL="1338263" indent="-190500" algn="l" rtl="0" eaLnBrk="1" fontAlgn="base" hangingPunct="1">
              <a:spcBef>
                <a:spcPct val="20000"/>
              </a:spcBef>
              <a:spcAft>
                <a:spcPct val="0"/>
              </a:spcAft>
              <a:buFont typeface="Times" pitchFamily="-96" charset="0"/>
              <a:buChar char="›"/>
              <a:defRPr sz="2000">
                <a:solidFill>
                  <a:schemeClr val="tx1"/>
                </a:solidFill>
                <a:latin typeface="+mn-lt"/>
                <a:ea typeface="+mn-ea"/>
              </a:defRPr>
            </a:lvl4pPr>
            <a:lvl5pPr marL="17192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5pPr>
            <a:lvl6pPr marL="21764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6pPr>
            <a:lvl7pPr marL="26336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7pPr>
            <a:lvl8pPr marL="30908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8pPr>
            <a:lvl9pPr marL="35480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9pPr>
          </a:lstStyle>
          <a:p>
            <a:pPr>
              <a:lnSpc>
                <a:spcPct val="90000"/>
              </a:lnSpc>
            </a:pPr>
            <a:r>
              <a:rPr lang="en-US" sz="2800" kern="0" dirty="0"/>
              <a:t>What are the requirements for this to work?</a:t>
            </a:r>
          </a:p>
        </p:txBody>
      </p:sp>
    </p:spTree>
    <p:extLst>
      <p:ext uri="{BB962C8B-B14F-4D97-AF65-F5344CB8AC3E}">
        <p14:creationId xmlns:p14="http://schemas.microsoft.com/office/powerpoint/2010/main" val="1905473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EF – </a:t>
            </a:r>
            <a:r>
              <a:rPr lang="en-US" dirty="0" err="1"/>
              <a:t>ConnectionString</a:t>
            </a:r>
            <a:br>
              <a:rPr lang="en-US" dirty="0"/>
            </a:br>
            <a:endParaRPr lang="nl-NL" dirty="0"/>
          </a:p>
        </p:txBody>
      </p:sp>
      <p:sp>
        <p:nvSpPr>
          <p:cNvPr id="286724" name="Rectangle 4"/>
          <p:cNvSpPr>
            <a:spLocks noGrp="1" noChangeArrowheads="1"/>
          </p:cNvSpPr>
          <p:nvPr>
            <p:ph idx="1"/>
          </p:nvPr>
        </p:nvSpPr>
        <p:spPr>
          <a:xfrm>
            <a:off x="990600" y="1635101"/>
            <a:ext cx="8153400" cy="2088058"/>
          </a:xfrm>
        </p:spPr>
        <p:txBody>
          <a:bodyPr>
            <a:normAutofit lnSpcReduction="10000"/>
          </a:bodyPr>
          <a:lstStyle/>
          <a:p>
            <a:pPr>
              <a:lnSpc>
                <a:spcPct val="90000"/>
              </a:lnSpc>
            </a:pPr>
            <a:r>
              <a:rPr lang="en-US" sz="2800" dirty="0"/>
              <a:t>Create a connection string with the name “</a:t>
            </a:r>
            <a:r>
              <a:rPr lang="en-US" sz="2800" dirty="0" err="1"/>
              <a:t>ConnectionName</a:t>
            </a:r>
            <a:r>
              <a:rPr lang="en-US" sz="2800" dirty="0"/>
              <a:t>” in the *.Config file</a:t>
            </a:r>
          </a:p>
          <a:p>
            <a:pPr>
              <a:lnSpc>
                <a:spcPct val="90000"/>
              </a:lnSpc>
            </a:pPr>
            <a:endParaRPr lang="en-US" sz="2800" dirty="0">
              <a:solidFill>
                <a:schemeClr val="tx2">
                  <a:lumMod val="60000"/>
                  <a:lumOff val="40000"/>
                </a:schemeClr>
              </a:solidFill>
            </a:endParaRPr>
          </a:p>
          <a:p>
            <a:pPr>
              <a:lnSpc>
                <a:spcPct val="90000"/>
              </a:lnSpc>
            </a:pPr>
            <a:r>
              <a:rPr lang="en-US" sz="2800" dirty="0"/>
              <a:t>Make sure it is inside the configuration tag, being the last specified tag</a:t>
            </a:r>
            <a:endParaRPr lang="en-US" dirty="0">
              <a:solidFill>
                <a:schemeClr val="tx2">
                  <a:lumMod val="60000"/>
                  <a:lumOff val="40000"/>
                </a:schemeClr>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13</a:t>
            </a:fld>
            <a:endParaRPr lang="nl-NL"/>
          </a:p>
        </p:txBody>
      </p:sp>
      <p:sp>
        <p:nvSpPr>
          <p:cNvPr id="5" name="Rechthoek 4">
            <a:extLst>
              <a:ext uri="{FF2B5EF4-FFF2-40B4-BE49-F238E27FC236}">
                <a16:creationId xmlns:a16="http://schemas.microsoft.com/office/drawing/2014/main" id="{7A33655A-6218-4300-A666-9F981B076194}"/>
              </a:ext>
            </a:extLst>
          </p:cNvPr>
          <p:cNvSpPr/>
          <p:nvPr/>
        </p:nvSpPr>
        <p:spPr>
          <a:xfrm>
            <a:off x="683568" y="4026040"/>
            <a:ext cx="8153400" cy="2246769"/>
          </a:xfrm>
          <a:prstGeom prst="rect">
            <a:avLst/>
          </a:prstGeom>
        </p:spPr>
        <p:txBody>
          <a:bodyPr wrap="square">
            <a:spAutoFit/>
          </a:bodyPr>
          <a:lstStyle/>
          <a:p>
            <a:r>
              <a:rPr lang="nl-NL" sz="1400" dirty="0">
                <a:solidFill>
                  <a:srgbClr val="0000FF"/>
                </a:solidFill>
                <a:latin typeface="Consolas" panose="020B0609020204030204" pitchFamily="49" charset="0"/>
              </a:rPr>
              <a:t>&lt;</a:t>
            </a:r>
            <a:r>
              <a:rPr lang="nl-NL" sz="1400" dirty="0" err="1">
                <a:solidFill>
                  <a:srgbClr val="A31515"/>
                </a:solidFill>
                <a:latin typeface="Consolas" panose="020B0609020204030204" pitchFamily="49" charset="0"/>
              </a:rPr>
              <a:t>configuration</a:t>
            </a:r>
            <a:r>
              <a:rPr lang="nl-NL" sz="1400" dirty="0">
                <a:solidFill>
                  <a:srgbClr val="0000FF"/>
                </a:solidFill>
                <a:latin typeface="Consolas" panose="020B0609020204030204" pitchFamily="49" charset="0"/>
              </a:rPr>
              <a:t>&gt;</a:t>
            </a:r>
          </a:p>
          <a:p>
            <a:r>
              <a:rPr lang="nl-NL" sz="1400" dirty="0">
                <a:solidFill>
                  <a:srgbClr val="0000FF"/>
                </a:solidFill>
                <a:latin typeface="Consolas" panose="020B0609020204030204" pitchFamily="49" charset="0"/>
              </a:rPr>
              <a:t>...</a:t>
            </a:r>
          </a:p>
          <a:p>
            <a:r>
              <a:rPr lang="nl-NL" sz="1400" dirty="0">
                <a:solidFill>
                  <a:srgbClr val="0000FF"/>
                </a:solidFill>
                <a:latin typeface="Consolas" panose="020B0609020204030204" pitchFamily="49" charset="0"/>
              </a:rPr>
              <a:t>...</a:t>
            </a:r>
          </a:p>
          <a:p>
            <a:r>
              <a:rPr lang="nl-NL" sz="1400" b="1" dirty="0">
                <a:solidFill>
                  <a:srgbClr val="0000FF"/>
                </a:solidFill>
                <a:latin typeface="Consolas" panose="020B0609020204030204" pitchFamily="49" charset="0"/>
              </a:rPr>
              <a:t>  &lt;</a:t>
            </a:r>
            <a:r>
              <a:rPr lang="nl-NL" sz="1400" b="1" dirty="0" err="1">
                <a:solidFill>
                  <a:srgbClr val="A31515"/>
                </a:solidFill>
                <a:latin typeface="Consolas" panose="020B0609020204030204" pitchFamily="49" charset="0"/>
              </a:rPr>
              <a:t>connectionStrings</a:t>
            </a:r>
            <a:r>
              <a:rPr lang="nl-NL" sz="1400" b="1" dirty="0">
                <a:solidFill>
                  <a:srgbClr val="0000FF"/>
                </a:solidFill>
                <a:latin typeface="Consolas" panose="020B0609020204030204" pitchFamily="49" charset="0"/>
              </a:rPr>
              <a:t>&gt;</a:t>
            </a:r>
            <a:endParaRPr lang="nl-NL" sz="1400" b="1" dirty="0">
              <a:solidFill>
                <a:srgbClr val="000000"/>
              </a:solidFill>
              <a:latin typeface="Consolas" panose="020B0609020204030204" pitchFamily="49" charset="0"/>
            </a:endParaRPr>
          </a:p>
          <a:p>
            <a:r>
              <a:rPr lang="nl-NL" sz="1400" b="1" dirty="0">
                <a:solidFill>
                  <a:srgbClr val="0000FF"/>
                </a:solidFill>
                <a:latin typeface="Consolas" panose="020B0609020204030204" pitchFamily="49" charset="0"/>
              </a:rPr>
              <a:t>    &lt;</a:t>
            </a:r>
            <a:r>
              <a:rPr lang="nl-NL" sz="1400" b="1" dirty="0" err="1">
                <a:solidFill>
                  <a:srgbClr val="A31515"/>
                </a:solidFill>
                <a:latin typeface="Consolas" panose="020B0609020204030204" pitchFamily="49" charset="0"/>
              </a:rPr>
              <a:t>add</a:t>
            </a:r>
            <a:r>
              <a:rPr lang="nl-NL" sz="1400" b="1" dirty="0">
                <a:solidFill>
                  <a:srgbClr val="0000FF"/>
                </a:solidFill>
                <a:latin typeface="Consolas" panose="020B0609020204030204" pitchFamily="49" charset="0"/>
              </a:rPr>
              <a:t> </a:t>
            </a:r>
            <a:r>
              <a:rPr lang="nl-NL" sz="1400" b="1" dirty="0">
                <a:solidFill>
                  <a:srgbClr val="FF0000"/>
                </a:solidFill>
                <a:latin typeface="Consolas" panose="020B0609020204030204" pitchFamily="49" charset="0"/>
              </a:rPr>
              <a:t>name</a:t>
            </a:r>
            <a:r>
              <a:rPr lang="nl-NL" sz="1400" b="1" dirty="0">
                <a:solidFill>
                  <a:srgbClr val="0000FF"/>
                </a:solidFill>
                <a:latin typeface="Consolas" panose="020B0609020204030204" pitchFamily="49" charset="0"/>
              </a:rPr>
              <a:t>=</a:t>
            </a:r>
            <a:r>
              <a:rPr lang="nl-NL" sz="1400" b="1" dirty="0">
                <a:solidFill>
                  <a:srgbClr val="000000"/>
                </a:solidFill>
                <a:latin typeface="Consolas" panose="020B0609020204030204" pitchFamily="49" charset="0"/>
              </a:rPr>
              <a:t>"</a:t>
            </a:r>
            <a:r>
              <a:rPr lang="nl-NL" sz="1400" b="1" dirty="0" err="1">
                <a:solidFill>
                  <a:srgbClr val="0000FF"/>
                </a:solidFill>
                <a:latin typeface="Consolas" panose="020B0609020204030204" pitchFamily="49" charset="0"/>
              </a:rPr>
              <a:t>ConnectionName</a:t>
            </a:r>
            <a:r>
              <a:rPr lang="nl-NL" sz="1400" b="1" dirty="0">
                <a:solidFill>
                  <a:srgbClr val="000000"/>
                </a:solidFill>
                <a:latin typeface="Consolas" panose="020B0609020204030204" pitchFamily="49" charset="0"/>
              </a:rPr>
              <a:t>"</a:t>
            </a:r>
          </a:p>
          <a:p>
            <a:r>
              <a:rPr lang="nl-NL" sz="1400" b="1" dirty="0">
                <a:solidFill>
                  <a:srgbClr val="0000FF"/>
                </a:solidFill>
                <a:latin typeface="Consolas" panose="020B0609020204030204" pitchFamily="49" charset="0"/>
              </a:rPr>
              <a:t>    </a:t>
            </a:r>
            <a:r>
              <a:rPr lang="nl-NL" sz="1400" b="1" dirty="0" err="1">
                <a:solidFill>
                  <a:srgbClr val="FF0000"/>
                </a:solidFill>
                <a:latin typeface="Consolas" panose="020B0609020204030204" pitchFamily="49" charset="0"/>
              </a:rPr>
              <a:t>providerName</a:t>
            </a:r>
            <a:r>
              <a:rPr lang="nl-NL" sz="1400" b="1" dirty="0">
                <a:solidFill>
                  <a:srgbClr val="0000FF"/>
                </a:solidFill>
                <a:latin typeface="Consolas" panose="020B0609020204030204" pitchFamily="49" charset="0"/>
              </a:rPr>
              <a:t>=</a:t>
            </a:r>
            <a:r>
              <a:rPr lang="nl-NL" sz="1400" b="1" dirty="0">
                <a:solidFill>
                  <a:srgbClr val="000000"/>
                </a:solidFill>
                <a:latin typeface="Consolas" panose="020B0609020204030204" pitchFamily="49" charset="0"/>
              </a:rPr>
              <a:t>"</a:t>
            </a:r>
            <a:r>
              <a:rPr lang="nl-NL" sz="1400" b="1" dirty="0" err="1">
                <a:solidFill>
                  <a:srgbClr val="0000FF"/>
                </a:solidFill>
                <a:latin typeface="Consolas" panose="020B0609020204030204" pitchFamily="49" charset="0"/>
              </a:rPr>
              <a:t>System.Data.SqlClient</a:t>
            </a:r>
            <a:r>
              <a:rPr lang="nl-NL" sz="1400" b="1" dirty="0">
                <a:solidFill>
                  <a:srgbClr val="000000"/>
                </a:solidFill>
                <a:latin typeface="Consolas" panose="020B0609020204030204" pitchFamily="49" charset="0"/>
              </a:rPr>
              <a:t>"</a:t>
            </a:r>
          </a:p>
          <a:p>
            <a:r>
              <a:rPr lang="en-US" sz="1400" b="1" dirty="0">
                <a:solidFill>
                  <a:srgbClr val="0000FF"/>
                </a:solidFill>
                <a:latin typeface="Consolas" panose="020B0609020204030204" pitchFamily="49" charset="0"/>
              </a:rPr>
              <a:t>    </a:t>
            </a:r>
            <a:r>
              <a:rPr lang="en-US" sz="1400" b="1" dirty="0" err="1">
                <a:solidFill>
                  <a:srgbClr val="FF0000"/>
                </a:solidFill>
                <a:latin typeface="Consolas" panose="020B0609020204030204" pitchFamily="49" charset="0"/>
              </a:rPr>
              <a:t>connectionString</a:t>
            </a:r>
            <a:r>
              <a:rPr lang="en-US" sz="1400" b="1" dirty="0">
                <a:solidFill>
                  <a:srgbClr val="0000FF"/>
                </a:solidFill>
                <a:latin typeface="Consolas" panose="020B0609020204030204" pitchFamily="49" charset="0"/>
              </a:rPr>
              <a:t>=</a:t>
            </a:r>
            <a:r>
              <a:rPr lang="en-US" sz="1400" b="1" dirty="0">
                <a:solidFill>
                  <a:srgbClr val="000000"/>
                </a:solidFill>
                <a:latin typeface="Consolas" panose="020B0609020204030204" pitchFamily="49" charset="0"/>
              </a:rPr>
              <a:t>"</a:t>
            </a:r>
            <a:r>
              <a:rPr lang="en-US" sz="1400" b="1" dirty="0">
                <a:solidFill>
                  <a:srgbClr val="0000FF"/>
                </a:solidFill>
                <a:latin typeface="Consolas" panose="020B0609020204030204" pitchFamily="49" charset="0"/>
              </a:rPr>
              <a:t>Server=.\</a:t>
            </a:r>
            <a:r>
              <a:rPr lang="en-US" sz="1400" b="1" dirty="0" err="1">
                <a:solidFill>
                  <a:srgbClr val="0000FF"/>
                </a:solidFill>
                <a:latin typeface="Consolas" panose="020B0609020204030204" pitchFamily="49" charset="0"/>
              </a:rPr>
              <a:t>SQLEXPRESS;Database</a:t>
            </a:r>
            <a:r>
              <a:rPr lang="en-US" sz="1400" b="1" dirty="0">
                <a:solidFill>
                  <a:srgbClr val="0000FF"/>
                </a:solidFill>
                <a:latin typeface="Consolas" panose="020B0609020204030204" pitchFamily="49" charset="0"/>
              </a:rPr>
              <a:t>=</a:t>
            </a:r>
            <a:r>
              <a:rPr lang="en-US" sz="1400" b="1" dirty="0" err="1">
                <a:solidFill>
                  <a:srgbClr val="0000FF"/>
                </a:solidFill>
                <a:latin typeface="Consolas" panose="020B0609020204030204" pitchFamily="49" charset="0"/>
              </a:rPr>
              <a:t>DatabaseName;Integrated</a:t>
            </a:r>
            <a:endParaRPr lang="en-US" sz="1400" b="1" dirty="0">
              <a:solidFill>
                <a:srgbClr val="0000FF"/>
              </a:solidFill>
              <a:latin typeface="Consolas" panose="020B0609020204030204" pitchFamily="49" charset="0"/>
            </a:endParaRPr>
          </a:p>
          <a:p>
            <a:r>
              <a:rPr lang="en-US" sz="1400" b="1" dirty="0">
                <a:solidFill>
                  <a:srgbClr val="0000FF"/>
                </a:solidFill>
                <a:latin typeface="Consolas" panose="020B0609020204030204" pitchFamily="49" charset="0"/>
              </a:rPr>
              <a:t>    Security=true</a:t>
            </a:r>
            <a:r>
              <a:rPr lang="en-US" sz="1400" b="1" dirty="0">
                <a:solidFill>
                  <a:srgbClr val="000000"/>
                </a:solidFill>
                <a:latin typeface="Consolas" panose="020B0609020204030204" pitchFamily="49" charset="0"/>
              </a:rPr>
              <a:t>"</a:t>
            </a:r>
            <a:r>
              <a:rPr lang="en-US" sz="1400" b="1" dirty="0">
                <a:solidFill>
                  <a:srgbClr val="0000FF"/>
                </a:solidFill>
                <a:latin typeface="Consolas" panose="020B0609020204030204" pitchFamily="49" charset="0"/>
              </a:rPr>
              <a:t>/&gt;</a:t>
            </a:r>
            <a:endParaRPr lang="en-US" sz="1400" b="1" dirty="0">
              <a:solidFill>
                <a:srgbClr val="000000"/>
              </a:solidFill>
              <a:latin typeface="Consolas" panose="020B0609020204030204" pitchFamily="49" charset="0"/>
            </a:endParaRPr>
          </a:p>
          <a:p>
            <a:r>
              <a:rPr lang="nl-NL" sz="1400" b="1" dirty="0">
                <a:solidFill>
                  <a:srgbClr val="0000FF"/>
                </a:solidFill>
                <a:latin typeface="Consolas" panose="020B0609020204030204" pitchFamily="49" charset="0"/>
              </a:rPr>
              <a:t>  &lt;/</a:t>
            </a:r>
            <a:r>
              <a:rPr lang="nl-NL" sz="1400" b="1" dirty="0" err="1">
                <a:solidFill>
                  <a:srgbClr val="A31515"/>
                </a:solidFill>
                <a:latin typeface="Consolas" panose="020B0609020204030204" pitchFamily="49" charset="0"/>
              </a:rPr>
              <a:t>connectionStrings</a:t>
            </a:r>
            <a:r>
              <a:rPr lang="nl-NL" sz="1400" b="1" dirty="0">
                <a:solidFill>
                  <a:srgbClr val="0000FF"/>
                </a:solidFill>
                <a:latin typeface="Consolas" panose="020B0609020204030204" pitchFamily="49" charset="0"/>
              </a:rPr>
              <a:t>&gt;</a:t>
            </a:r>
            <a:endParaRPr lang="nl-NL" sz="1400" b="1" dirty="0">
              <a:solidFill>
                <a:srgbClr val="000000"/>
              </a:solidFill>
              <a:latin typeface="Consolas" panose="020B0609020204030204" pitchFamily="49" charset="0"/>
            </a:endParaRPr>
          </a:p>
          <a:p>
            <a:r>
              <a:rPr lang="nl-NL" sz="1400" dirty="0">
                <a:solidFill>
                  <a:srgbClr val="0000FF"/>
                </a:solidFill>
                <a:latin typeface="Consolas" panose="020B0609020204030204" pitchFamily="49" charset="0"/>
              </a:rPr>
              <a:t>&lt;/</a:t>
            </a:r>
            <a:r>
              <a:rPr lang="nl-NL" sz="1400" dirty="0" err="1">
                <a:solidFill>
                  <a:srgbClr val="A31515"/>
                </a:solidFill>
                <a:latin typeface="Consolas" panose="020B0609020204030204" pitchFamily="49" charset="0"/>
              </a:rPr>
              <a:t>configuration</a:t>
            </a:r>
            <a:r>
              <a:rPr lang="nl-NL" sz="1400" dirty="0">
                <a:solidFill>
                  <a:srgbClr val="0000FF"/>
                </a:solidFill>
                <a:latin typeface="Consolas" panose="020B0609020204030204" pitchFamily="49" charset="0"/>
              </a:rPr>
              <a:t>&gt;</a:t>
            </a:r>
            <a:endParaRPr lang="nl-NL" sz="1400" dirty="0"/>
          </a:p>
        </p:txBody>
      </p:sp>
    </p:spTree>
    <p:extLst>
      <p:ext uri="{BB962C8B-B14F-4D97-AF65-F5344CB8AC3E}">
        <p14:creationId xmlns:p14="http://schemas.microsoft.com/office/powerpoint/2010/main" val="2202520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EF – Add Entity</a:t>
            </a:r>
            <a:br>
              <a:rPr lang="en-US" dirty="0"/>
            </a:br>
            <a:endParaRPr lang="nl-NL"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14</a:t>
            </a:fld>
            <a:endParaRPr lang="nl-NL"/>
          </a:p>
        </p:txBody>
      </p:sp>
      <p:sp>
        <p:nvSpPr>
          <p:cNvPr id="3" name="Rechthoek 2">
            <a:extLst>
              <a:ext uri="{FF2B5EF4-FFF2-40B4-BE49-F238E27FC236}">
                <a16:creationId xmlns:a16="http://schemas.microsoft.com/office/drawing/2014/main" id="{91A89CA0-31E9-4EA1-AF5B-C654704F6381}"/>
              </a:ext>
            </a:extLst>
          </p:cNvPr>
          <p:cNvSpPr/>
          <p:nvPr/>
        </p:nvSpPr>
        <p:spPr>
          <a:xfrm>
            <a:off x="1547664" y="2132856"/>
            <a:ext cx="6984776" cy="4401205"/>
          </a:xfrm>
          <a:prstGeom prst="rect">
            <a:avLst/>
          </a:prstGeom>
        </p:spPr>
        <p:txBody>
          <a:bodyPr wrap="square">
            <a:spAutoFit/>
          </a:bodyPr>
          <a:lstStyle/>
          <a:p>
            <a:br>
              <a:rPr lang="nl-NL" sz="2000" dirty="0">
                <a:solidFill>
                  <a:srgbClr val="000000"/>
                </a:solidFill>
                <a:latin typeface="Consolas" panose="020B0609020204030204" pitchFamily="49" charset="0"/>
              </a:rPr>
            </a:br>
            <a:r>
              <a:rPr lang="nl-NL" sz="2000" dirty="0">
                <a:solidFill>
                  <a:srgbClr val="0000FF"/>
                </a:solidFill>
                <a:latin typeface="Consolas" panose="020B0609020204030204" pitchFamily="49" charset="0"/>
              </a:rPr>
              <a:t>public</a:t>
            </a:r>
            <a:r>
              <a:rPr lang="nl-NL" sz="2000" dirty="0">
                <a:solidFill>
                  <a:srgbClr val="000000"/>
                </a:solidFill>
                <a:latin typeface="Consolas" panose="020B0609020204030204" pitchFamily="49" charset="0"/>
              </a:rPr>
              <a:t> </a:t>
            </a:r>
            <a:r>
              <a:rPr lang="nl-NL" sz="2000" dirty="0">
                <a:solidFill>
                  <a:srgbClr val="0000FF"/>
                </a:solidFill>
                <a:latin typeface="Consolas" panose="020B0609020204030204" pitchFamily="49" charset="0"/>
              </a:rPr>
              <a:t>class</a:t>
            </a:r>
            <a:r>
              <a:rPr lang="nl-NL" sz="2000" dirty="0">
                <a:solidFill>
                  <a:srgbClr val="000000"/>
                </a:solidFill>
                <a:latin typeface="Consolas" panose="020B0609020204030204" pitchFamily="49" charset="0"/>
              </a:rPr>
              <a:t> </a:t>
            </a:r>
            <a:r>
              <a:rPr lang="nl-NL" sz="2000" dirty="0">
                <a:solidFill>
                  <a:srgbClr val="2B91AF"/>
                </a:solidFill>
                <a:latin typeface="Consolas" panose="020B0609020204030204" pitchFamily="49" charset="0"/>
              </a:rPr>
              <a:t>Human</a:t>
            </a:r>
            <a:endParaRPr lang="nl-NL" sz="2000" dirty="0">
              <a:solidFill>
                <a:srgbClr val="000000"/>
              </a:solidFill>
              <a:latin typeface="Consolas" panose="020B0609020204030204" pitchFamily="49" charset="0"/>
            </a:endParaRPr>
          </a:p>
          <a:p>
            <a:r>
              <a:rPr lang="nl-NL" sz="2000" dirty="0">
                <a:solidFill>
                  <a:srgbClr val="000000"/>
                </a:solidFill>
                <a:latin typeface="Consolas" panose="020B0609020204030204" pitchFamily="49" charset="0"/>
              </a:rPr>
              <a:t>{</a:t>
            </a:r>
            <a:br>
              <a:rPr lang="nl-NL" sz="2000" dirty="0">
                <a:solidFill>
                  <a:srgbClr val="000000"/>
                </a:solidFill>
                <a:latin typeface="Consolas" panose="020B0609020204030204" pitchFamily="49" charset="0"/>
              </a:rPr>
            </a:br>
            <a:endParaRPr lang="nl-NL"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    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ID { </a:t>
            </a:r>
            <a:r>
              <a:rPr lang="en-US" sz="2000" dirty="0">
                <a:solidFill>
                  <a:srgbClr val="0000FF"/>
                </a:solidFill>
                <a:latin typeface="Consolas" panose="020B0609020204030204" pitchFamily="49" charset="0"/>
              </a:rPr>
              <a:t>get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a:t>
            </a:r>
          </a:p>
          <a:p>
            <a:endParaRPr lang="nl-NL" sz="2000" dirty="0">
              <a:solidFill>
                <a:srgbClr val="000000"/>
              </a:solidFill>
              <a:latin typeface="Consolas" panose="020B0609020204030204" pitchFamily="49" charset="0"/>
            </a:endParaRPr>
          </a:p>
          <a:p>
            <a:r>
              <a:rPr lang="nl-NL" sz="2000" dirty="0">
                <a:solidFill>
                  <a:srgbClr val="000000"/>
                </a:solidFill>
                <a:latin typeface="Consolas" panose="020B0609020204030204" pitchFamily="49" charset="0"/>
              </a:rPr>
              <a:t>    [</a:t>
            </a:r>
            <a:r>
              <a:rPr lang="nl-NL" sz="2000" dirty="0" err="1">
                <a:solidFill>
                  <a:srgbClr val="2B91AF"/>
                </a:solidFill>
                <a:latin typeface="Consolas" panose="020B0609020204030204" pitchFamily="49" charset="0"/>
              </a:rPr>
              <a:t>MaxLength</a:t>
            </a:r>
            <a:r>
              <a:rPr lang="nl-NL" sz="2000" dirty="0">
                <a:solidFill>
                  <a:srgbClr val="000000"/>
                </a:solidFill>
                <a:latin typeface="Consolas" panose="020B0609020204030204" pitchFamily="49" charset="0"/>
              </a:rPr>
              <a:t>(50)]</a:t>
            </a:r>
            <a:br>
              <a:rPr lang="nl-NL" sz="2000" dirty="0">
                <a:solidFill>
                  <a:srgbClr val="000000"/>
                </a:solidFill>
                <a:latin typeface="Consolas" panose="020B0609020204030204" pitchFamily="49" charset="0"/>
              </a:rPr>
            </a:br>
            <a:br>
              <a:rPr lang="nl-NL" sz="2000" dirty="0">
                <a:solidFill>
                  <a:srgbClr val="000000"/>
                </a:solidFill>
                <a:latin typeface="Consolas" panose="020B0609020204030204" pitchFamily="49" charset="0"/>
              </a:rPr>
            </a:br>
            <a:r>
              <a:rPr lang="nl-NL"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Name { </a:t>
            </a:r>
            <a:r>
              <a:rPr lang="en-US" sz="2000" dirty="0">
                <a:solidFill>
                  <a:srgbClr val="0000FF"/>
                </a:solidFill>
                <a:latin typeface="Consolas" panose="020B0609020204030204" pitchFamily="49" charset="0"/>
              </a:rPr>
              <a:t>get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a:t>
            </a:r>
          </a:p>
          <a:p>
            <a:endParaRPr lang="nl-NL" sz="2000" dirty="0">
              <a:solidFill>
                <a:srgbClr val="000000"/>
              </a:solidFill>
              <a:latin typeface="Consolas" panose="020B0609020204030204" pitchFamily="49" charset="0"/>
            </a:endParaRPr>
          </a:p>
          <a:p>
            <a:r>
              <a:rPr lang="nl-NL" sz="2000" dirty="0">
                <a:solidFill>
                  <a:srgbClr val="000000"/>
                </a:solidFill>
                <a:latin typeface="Consolas" panose="020B0609020204030204" pitchFamily="49" charset="0"/>
              </a:rPr>
              <a:t>    [</a:t>
            </a:r>
            <a:r>
              <a:rPr lang="nl-NL" sz="2000" dirty="0">
                <a:solidFill>
                  <a:srgbClr val="2B91AF"/>
                </a:solidFill>
                <a:latin typeface="Consolas" panose="020B0609020204030204" pitchFamily="49" charset="0"/>
              </a:rPr>
              <a:t>Range</a:t>
            </a:r>
            <a:r>
              <a:rPr lang="nl-NL" sz="2000" dirty="0">
                <a:solidFill>
                  <a:srgbClr val="000000"/>
                </a:solidFill>
                <a:latin typeface="Consolas" panose="020B0609020204030204" pitchFamily="49" charset="0"/>
              </a:rPr>
              <a:t>(18, 140)]</a:t>
            </a:r>
          </a:p>
          <a:p>
            <a:r>
              <a:rPr lang="nl-NL" sz="2000" dirty="0">
                <a:solidFill>
                  <a:srgbClr val="000000"/>
                </a:solidFill>
                <a:latin typeface="Consolas" panose="020B0609020204030204" pitchFamily="49" charset="0"/>
              </a:rPr>
              <a:t>    [</a:t>
            </a:r>
            <a:r>
              <a:rPr lang="nl-NL" sz="2000" dirty="0" err="1">
                <a:solidFill>
                  <a:srgbClr val="2B91AF"/>
                </a:solidFill>
                <a:latin typeface="Consolas" panose="020B0609020204030204" pitchFamily="49" charset="0"/>
              </a:rPr>
              <a:t>NotMapped</a:t>
            </a:r>
            <a:r>
              <a:rPr lang="nl-NL" sz="2000" dirty="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Age { </a:t>
            </a:r>
            <a:r>
              <a:rPr lang="en-US" sz="2000" dirty="0">
                <a:solidFill>
                  <a:srgbClr val="0000FF"/>
                </a:solidFill>
                <a:latin typeface="Consolas" panose="020B0609020204030204" pitchFamily="49" charset="0"/>
              </a:rPr>
              <a:t>get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a:t>
            </a:r>
          </a:p>
          <a:p>
            <a:r>
              <a:rPr lang="nl-NL" sz="2000" dirty="0">
                <a:solidFill>
                  <a:srgbClr val="000000"/>
                </a:solidFill>
                <a:latin typeface="Consolas" panose="020B0609020204030204" pitchFamily="49" charset="0"/>
              </a:rPr>
              <a:t>}</a:t>
            </a:r>
            <a:endParaRPr lang="nl-NL" sz="2000" dirty="0"/>
          </a:p>
        </p:txBody>
      </p:sp>
    </p:spTree>
    <p:extLst>
      <p:ext uri="{BB962C8B-B14F-4D97-AF65-F5344CB8AC3E}">
        <p14:creationId xmlns:p14="http://schemas.microsoft.com/office/powerpoint/2010/main" val="177778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EF – Add Entity</a:t>
            </a:r>
            <a:br>
              <a:rPr lang="en-US" dirty="0"/>
            </a:br>
            <a:endParaRPr lang="nl-NL"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15</a:t>
            </a:fld>
            <a:endParaRPr lang="nl-NL"/>
          </a:p>
        </p:txBody>
      </p:sp>
      <p:sp>
        <p:nvSpPr>
          <p:cNvPr id="3" name="Rechthoek 2">
            <a:extLst>
              <a:ext uri="{FF2B5EF4-FFF2-40B4-BE49-F238E27FC236}">
                <a16:creationId xmlns:a16="http://schemas.microsoft.com/office/drawing/2014/main" id="{91A89CA0-31E9-4EA1-AF5B-C654704F6381}"/>
              </a:ext>
            </a:extLst>
          </p:cNvPr>
          <p:cNvSpPr/>
          <p:nvPr/>
        </p:nvSpPr>
        <p:spPr>
          <a:xfrm>
            <a:off x="1547664" y="2132856"/>
            <a:ext cx="6984776" cy="4401205"/>
          </a:xfrm>
          <a:prstGeom prst="rect">
            <a:avLst/>
          </a:prstGeom>
        </p:spPr>
        <p:txBody>
          <a:bodyPr wrap="square">
            <a:spAutoFit/>
          </a:bodyPr>
          <a:lstStyle/>
          <a:p>
            <a:r>
              <a:rPr lang="nl-NL" sz="2000" dirty="0">
                <a:solidFill>
                  <a:srgbClr val="000000"/>
                </a:solidFill>
                <a:latin typeface="Consolas" panose="020B0609020204030204" pitchFamily="49" charset="0"/>
              </a:rPr>
              <a:t>[</a:t>
            </a:r>
            <a:r>
              <a:rPr lang="nl-NL" sz="2000" dirty="0" err="1">
                <a:solidFill>
                  <a:srgbClr val="2B91AF"/>
                </a:solidFill>
                <a:latin typeface="Consolas" panose="020B0609020204030204" pitchFamily="49" charset="0"/>
              </a:rPr>
              <a:t>Table</a:t>
            </a:r>
            <a:r>
              <a:rPr lang="nl-NL" sz="2000" dirty="0">
                <a:solidFill>
                  <a:srgbClr val="000000"/>
                </a:solidFill>
                <a:latin typeface="Consolas" panose="020B0609020204030204" pitchFamily="49" charset="0"/>
              </a:rPr>
              <a:t>(</a:t>
            </a:r>
            <a:r>
              <a:rPr lang="nl-NL" sz="2000" dirty="0">
                <a:solidFill>
                  <a:srgbClr val="A31515"/>
                </a:solidFill>
                <a:latin typeface="Consolas" panose="020B0609020204030204" pitchFamily="49" charset="0"/>
              </a:rPr>
              <a:t>"</a:t>
            </a:r>
            <a:r>
              <a:rPr lang="nl-NL" sz="2000" dirty="0" err="1">
                <a:solidFill>
                  <a:srgbClr val="A31515"/>
                </a:solidFill>
                <a:latin typeface="Consolas" panose="020B0609020204030204" pitchFamily="49" charset="0"/>
              </a:rPr>
              <a:t>Humans</a:t>
            </a:r>
            <a:r>
              <a:rPr lang="nl-NL" sz="2000" dirty="0">
                <a:solidFill>
                  <a:srgbClr val="A31515"/>
                </a:solidFill>
                <a:latin typeface="Consolas" panose="020B0609020204030204" pitchFamily="49" charset="0"/>
              </a:rPr>
              <a:t>"</a:t>
            </a:r>
            <a:r>
              <a:rPr lang="nl-NL" sz="2000" dirty="0">
                <a:solidFill>
                  <a:srgbClr val="000000"/>
                </a:solidFill>
                <a:latin typeface="Consolas" panose="020B0609020204030204" pitchFamily="49" charset="0"/>
              </a:rPr>
              <a:t>)]</a:t>
            </a:r>
            <a:endParaRPr lang="nl-NL" sz="2000" dirty="0">
              <a:solidFill>
                <a:srgbClr val="0000FF"/>
              </a:solidFill>
              <a:latin typeface="Consolas" panose="020B0609020204030204" pitchFamily="49" charset="0"/>
            </a:endParaRPr>
          </a:p>
          <a:p>
            <a:r>
              <a:rPr lang="nl-NL" sz="2000" dirty="0">
                <a:solidFill>
                  <a:srgbClr val="0000FF"/>
                </a:solidFill>
                <a:latin typeface="Consolas" panose="020B0609020204030204" pitchFamily="49" charset="0"/>
              </a:rPr>
              <a:t>public</a:t>
            </a:r>
            <a:r>
              <a:rPr lang="nl-NL" sz="2000" dirty="0">
                <a:solidFill>
                  <a:srgbClr val="000000"/>
                </a:solidFill>
                <a:latin typeface="Consolas" panose="020B0609020204030204" pitchFamily="49" charset="0"/>
              </a:rPr>
              <a:t> </a:t>
            </a:r>
            <a:r>
              <a:rPr lang="nl-NL" sz="2000" dirty="0">
                <a:solidFill>
                  <a:srgbClr val="0000FF"/>
                </a:solidFill>
                <a:latin typeface="Consolas" panose="020B0609020204030204" pitchFamily="49" charset="0"/>
              </a:rPr>
              <a:t>class</a:t>
            </a:r>
            <a:r>
              <a:rPr lang="nl-NL" sz="2000" dirty="0">
                <a:solidFill>
                  <a:srgbClr val="000000"/>
                </a:solidFill>
                <a:latin typeface="Consolas" panose="020B0609020204030204" pitchFamily="49" charset="0"/>
              </a:rPr>
              <a:t> </a:t>
            </a:r>
            <a:r>
              <a:rPr lang="nl-NL" sz="2000" dirty="0">
                <a:solidFill>
                  <a:srgbClr val="2B91AF"/>
                </a:solidFill>
                <a:latin typeface="Consolas" panose="020B0609020204030204" pitchFamily="49" charset="0"/>
              </a:rPr>
              <a:t>Human</a:t>
            </a:r>
            <a:endParaRPr lang="nl-NL" sz="2000" dirty="0">
              <a:solidFill>
                <a:srgbClr val="000000"/>
              </a:solidFill>
              <a:latin typeface="Consolas" panose="020B0609020204030204" pitchFamily="49" charset="0"/>
            </a:endParaRPr>
          </a:p>
          <a:p>
            <a:r>
              <a:rPr lang="nl-NL" sz="2000" dirty="0">
                <a:solidFill>
                  <a:srgbClr val="000000"/>
                </a:solidFill>
                <a:latin typeface="Consolas" panose="020B0609020204030204" pitchFamily="49" charset="0"/>
              </a:rPr>
              <a:t>{</a:t>
            </a:r>
          </a:p>
          <a:p>
            <a:r>
              <a:rPr lang="nl-NL" sz="2000" dirty="0">
                <a:solidFill>
                  <a:srgbClr val="000000"/>
                </a:solidFill>
                <a:latin typeface="Consolas" panose="020B0609020204030204" pitchFamily="49" charset="0"/>
              </a:rPr>
              <a:t>    [</a:t>
            </a:r>
            <a:r>
              <a:rPr lang="nl-NL" sz="2000" dirty="0" err="1">
                <a:solidFill>
                  <a:srgbClr val="2B91AF"/>
                </a:solidFill>
                <a:latin typeface="Consolas" panose="020B0609020204030204" pitchFamily="49" charset="0"/>
              </a:rPr>
              <a:t>Key</a:t>
            </a:r>
            <a:r>
              <a:rPr lang="nl-NL"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ID { </a:t>
            </a:r>
            <a:r>
              <a:rPr lang="en-US" sz="2000" dirty="0">
                <a:solidFill>
                  <a:srgbClr val="0000FF"/>
                </a:solidFill>
                <a:latin typeface="Consolas" panose="020B0609020204030204" pitchFamily="49" charset="0"/>
              </a:rPr>
              <a:t>get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a:t>
            </a:r>
          </a:p>
          <a:p>
            <a:endParaRPr lang="nl-NL" sz="2000" dirty="0">
              <a:solidFill>
                <a:srgbClr val="000000"/>
              </a:solidFill>
              <a:latin typeface="Consolas" panose="020B0609020204030204" pitchFamily="49" charset="0"/>
            </a:endParaRPr>
          </a:p>
          <a:p>
            <a:r>
              <a:rPr lang="nl-NL" sz="2000" dirty="0">
                <a:solidFill>
                  <a:srgbClr val="000000"/>
                </a:solidFill>
                <a:latin typeface="Consolas" panose="020B0609020204030204" pitchFamily="49" charset="0"/>
              </a:rPr>
              <a:t>    [</a:t>
            </a:r>
            <a:r>
              <a:rPr lang="nl-NL" sz="2000" dirty="0" err="1">
                <a:solidFill>
                  <a:srgbClr val="2B91AF"/>
                </a:solidFill>
                <a:latin typeface="Consolas" panose="020B0609020204030204" pitchFamily="49" charset="0"/>
              </a:rPr>
              <a:t>MaxLength</a:t>
            </a:r>
            <a:r>
              <a:rPr lang="nl-NL" sz="2000" dirty="0">
                <a:solidFill>
                  <a:srgbClr val="000000"/>
                </a:solidFill>
                <a:latin typeface="Consolas" panose="020B0609020204030204" pitchFamily="49" charset="0"/>
              </a:rPr>
              <a:t>(50)]</a:t>
            </a:r>
            <a:br>
              <a:rPr lang="nl-NL" sz="2000" dirty="0">
                <a:solidFill>
                  <a:srgbClr val="000000"/>
                </a:solidFill>
                <a:latin typeface="Consolas" panose="020B0609020204030204" pitchFamily="49" charset="0"/>
              </a:rPr>
            </a:br>
            <a:r>
              <a:rPr lang="nl-NL" sz="2000" dirty="0">
                <a:solidFill>
                  <a:srgbClr val="000000"/>
                </a:solidFill>
                <a:latin typeface="Consolas" panose="020B0609020204030204" pitchFamily="49" charset="0"/>
              </a:rPr>
              <a:t>    [</a:t>
            </a:r>
            <a:r>
              <a:rPr lang="nl-NL" sz="2000" dirty="0">
                <a:solidFill>
                  <a:srgbClr val="2B91AF"/>
                </a:solidFill>
                <a:latin typeface="Consolas" panose="020B0609020204030204" pitchFamily="49" charset="0"/>
              </a:rPr>
              <a:t>Column</a:t>
            </a:r>
            <a:r>
              <a:rPr lang="nl-NL" sz="2000" dirty="0">
                <a:solidFill>
                  <a:srgbClr val="000000"/>
                </a:solidFill>
                <a:latin typeface="Consolas" panose="020B0609020204030204" pitchFamily="49" charset="0"/>
              </a:rPr>
              <a:t>(</a:t>
            </a:r>
            <a:r>
              <a:rPr lang="nl-NL" sz="2000" dirty="0">
                <a:solidFill>
                  <a:srgbClr val="A31515"/>
                </a:solidFill>
                <a:latin typeface="Consolas" panose="020B0609020204030204" pitchFamily="49" charset="0"/>
              </a:rPr>
              <a:t>“Name"</a:t>
            </a:r>
            <a:r>
              <a:rPr lang="nl-NL"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Name { </a:t>
            </a:r>
            <a:r>
              <a:rPr lang="en-US" sz="2000" dirty="0">
                <a:solidFill>
                  <a:srgbClr val="0000FF"/>
                </a:solidFill>
                <a:latin typeface="Consolas" panose="020B0609020204030204" pitchFamily="49" charset="0"/>
              </a:rPr>
              <a:t>get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a:t>
            </a:r>
          </a:p>
          <a:p>
            <a:endParaRPr lang="nl-NL" sz="2000" dirty="0">
              <a:solidFill>
                <a:srgbClr val="000000"/>
              </a:solidFill>
              <a:latin typeface="Consolas" panose="020B0609020204030204" pitchFamily="49" charset="0"/>
            </a:endParaRPr>
          </a:p>
          <a:p>
            <a:r>
              <a:rPr lang="nl-NL" sz="2000" dirty="0">
                <a:solidFill>
                  <a:srgbClr val="000000"/>
                </a:solidFill>
                <a:latin typeface="Consolas" panose="020B0609020204030204" pitchFamily="49" charset="0"/>
              </a:rPr>
              <a:t>    [</a:t>
            </a:r>
            <a:r>
              <a:rPr lang="nl-NL" sz="2000" dirty="0">
                <a:solidFill>
                  <a:srgbClr val="2B91AF"/>
                </a:solidFill>
                <a:latin typeface="Consolas" panose="020B0609020204030204" pitchFamily="49" charset="0"/>
              </a:rPr>
              <a:t>Range</a:t>
            </a:r>
            <a:r>
              <a:rPr lang="nl-NL" sz="2000" dirty="0">
                <a:solidFill>
                  <a:srgbClr val="000000"/>
                </a:solidFill>
                <a:latin typeface="Consolas" panose="020B0609020204030204" pitchFamily="49" charset="0"/>
              </a:rPr>
              <a:t>(18, 140)]</a:t>
            </a:r>
          </a:p>
          <a:p>
            <a:r>
              <a:rPr lang="nl-NL" sz="2000" dirty="0">
                <a:solidFill>
                  <a:srgbClr val="000000"/>
                </a:solidFill>
                <a:latin typeface="Consolas" panose="020B0609020204030204" pitchFamily="49" charset="0"/>
              </a:rPr>
              <a:t>    [</a:t>
            </a:r>
            <a:r>
              <a:rPr lang="nl-NL" sz="2000" dirty="0" err="1">
                <a:solidFill>
                  <a:srgbClr val="2B91AF"/>
                </a:solidFill>
                <a:latin typeface="Consolas" panose="020B0609020204030204" pitchFamily="49" charset="0"/>
              </a:rPr>
              <a:t>NotMapped</a:t>
            </a:r>
            <a:r>
              <a:rPr lang="nl-NL" sz="2000" dirty="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Age { </a:t>
            </a:r>
            <a:r>
              <a:rPr lang="en-US" sz="2000" dirty="0">
                <a:solidFill>
                  <a:srgbClr val="0000FF"/>
                </a:solidFill>
                <a:latin typeface="Consolas" panose="020B0609020204030204" pitchFamily="49" charset="0"/>
              </a:rPr>
              <a:t>get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a:t>
            </a:r>
          </a:p>
          <a:p>
            <a:r>
              <a:rPr lang="nl-NL" sz="2000" dirty="0">
                <a:solidFill>
                  <a:srgbClr val="000000"/>
                </a:solidFill>
                <a:latin typeface="Consolas" panose="020B0609020204030204" pitchFamily="49" charset="0"/>
              </a:rPr>
              <a:t>}</a:t>
            </a:r>
            <a:endParaRPr lang="nl-NL" sz="2000" dirty="0"/>
          </a:p>
        </p:txBody>
      </p:sp>
    </p:spTree>
    <p:extLst>
      <p:ext uri="{BB962C8B-B14F-4D97-AF65-F5344CB8AC3E}">
        <p14:creationId xmlns:p14="http://schemas.microsoft.com/office/powerpoint/2010/main" val="2963865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EF – Add Entity to context</a:t>
            </a:r>
            <a:br>
              <a:rPr lang="en-US" dirty="0"/>
            </a:br>
            <a:endParaRPr lang="nl-NL"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16</a:t>
            </a:fld>
            <a:endParaRPr lang="nl-NL"/>
          </a:p>
        </p:txBody>
      </p:sp>
      <p:sp>
        <p:nvSpPr>
          <p:cNvPr id="5" name="Rechthoek 4">
            <a:extLst>
              <a:ext uri="{FF2B5EF4-FFF2-40B4-BE49-F238E27FC236}">
                <a16:creationId xmlns:a16="http://schemas.microsoft.com/office/drawing/2014/main" id="{00AA51DF-4BEB-41C4-A6F2-AE26A2A0DF8A}"/>
              </a:ext>
            </a:extLst>
          </p:cNvPr>
          <p:cNvSpPr/>
          <p:nvPr/>
        </p:nvSpPr>
        <p:spPr>
          <a:xfrm>
            <a:off x="683568" y="2564904"/>
            <a:ext cx="8208912" cy="2862322"/>
          </a:xfrm>
          <a:prstGeom prst="rect">
            <a:avLst/>
          </a:prstGeom>
        </p:spPr>
        <p:txBody>
          <a:bodyPr wrap="square">
            <a:spAutoFit/>
          </a:bodyPr>
          <a:lstStyle/>
          <a:p>
            <a:r>
              <a:rPr lang="nl-NL" sz="2000" dirty="0">
                <a:solidFill>
                  <a:srgbClr val="0000FF"/>
                </a:solidFill>
                <a:latin typeface="Consolas" panose="020B0609020204030204" pitchFamily="49" charset="0"/>
              </a:rPr>
              <a:t>public</a:t>
            </a:r>
            <a:r>
              <a:rPr lang="nl-NL" sz="2000" dirty="0">
                <a:solidFill>
                  <a:srgbClr val="000000"/>
                </a:solidFill>
                <a:latin typeface="Consolas" panose="020B0609020204030204" pitchFamily="49" charset="0"/>
              </a:rPr>
              <a:t> </a:t>
            </a:r>
            <a:r>
              <a:rPr lang="nl-NL" sz="2000" dirty="0">
                <a:solidFill>
                  <a:srgbClr val="0000FF"/>
                </a:solidFill>
                <a:latin typeface="Consolas" panose="020B0609020204030204" pitchFamily="49" charset="0"/>
              </a:rPr>
              <a:t>class</a:t>
            </a:r>
            <a:r>
              <a:rPr lang="nl-NL" sz="2000" dirty="0">
                <a:solidFill>
                  <a:srgbClr val="000000"/>
                </a:solidFill>
                <a:latin typeface="Consolas" panose="020B0609020204030204" pitchFamily="49" charset="0"/>
              </a:rPr>
              <a:t> </a:t>
            </a:r>
            <a:r>
              <a:rPr lang="nl-NL" sz="2000" dirty="0" err="1">
                <a:solidFill>
                  <a:srgbClr val="2B91AF"/>
                </a:solidFill>
                <a:latin typeface="Consolas" panose="020B0609020204030204" pitchFamily="49" charset="0"/>
              </a:rPr>
              <a:t>DatabaseContext</a:t>
            </a:r>
            <a:r>
              <a:rPr lang="nl-NL" sz="2000" dirty="0">
                <a:solidFill>
                  <a:srgbClr val="000000"/>
                </a:solidFill>
                <a:latin typeface="Consolas" panose="020B0609020204030204" pitchFamily="49" charset="0"/>
              </a:rPr>
              <a:t> : </a:t>
            </a:r>
            <a:r>
              <a:rPr lang="nl-NL" sz="2000" dirty="0" err="1">
                <a:solidFill>
                  <a:srgbClr val="2B91AF"/>
                </a:solidFill>
                <a:latin typeface="Consolas" panose="020B0609020204030204" pitchFamily="49" charset="0"/>
              </a:rPr>
              <a:t>DbContext</a:t>
            </a:r>
            <a:endParaRPr lang="nl-NL" sz="2000" dirty="0">
              <a:solidFill>
                <a:srgbClr val="000000"/>
              </a:solidFill>
              <a:latin typeface="Consolas" panose="020B0609020204030204" pitchFamily="49" charset="0"/>
            </a:endParaRPr>
          </a:p>
          <a:p>
            <a:r>
              <a:rPr lang="nl-NL"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virtual</a:t>
            </a:r>
            <a:r>
              <a:rPr lang="en-US" sz="2000" dirty="0">
                <a:solidFill>
                  <a:srgbClr val="000000"/>
                </a:solidFill>
                <a:latin typeface="Consolas" panose="020B0609020204030204" pitchFamily="49" charset="0"/>
              </a:rPr>
              <a:t> </a:t>
            </a:r>
            <a:r>
              <a:rPr lang="en-US" sz="2000" dirty="0" err="1">
                <a:solidFill>
                  <a:srgbClr val="2B91AF"/>
                </a:solidFill>
                <a:latin typeface="Consolas" panose="020B0609020204030204" pitchFamily="49" charset="0"/>
              </a:rPr>
              <a:t>DbSet</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Human</a:t>
            </a:r>
            <a:r>
              <a:rPr lang="en-US" sz="2000" dirty="0">
                <a:solidFill>
                  <a:srgbClr val="000000"/>
                </a:solidFill>
                <a:latin typeface="Consolas" panose="020B0609020204030204" pitchFamily="49" charset="0"/>
              </a:rPr>
              <a:t>&gt; Humans { </a:t>
            </a:r>
            <a:r>
              <a:rPr lang="en-US" sz="2000" dirty="0">
                <a:solidFill>
                  <a:srgbClr val="0000FF"/>
                </a:solidFill>
                <a:latin typeface="Consolas" panose="020B0609020204030204" pitchFamily="49" charset="0"/>
              </a:rPr>
              <a:t>get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a:t>
            </a:r>
          </a:p>
          <a:p>
            <a:endParaRPr lang="nl-NL" sz="2000" dirty="0">
              <a:solidFill>
                <a:srgbClr val="000000"/>
              </a:solidFill>
              <a:latin typeface="Consolas" panose="020B0609020204030204" pitchFamily="49" charset="0"/>
            </a:endParaRPr>
          </a:p>
          <a:p>
            <a:r>
              <a:rPr lang="nl-NL" sz="2000" dirty="0">
                <a:solidFill>
                  <a:srgbClr val="000000"/>
                </a:solidFill>
                <a:latin typeface="Consolas" panose="020B0609020204030204" pitchFamily="49" charset="0"/>
              </a:rPr>
              <a:t>    </a:t>
            </a:r>
            <a:r>
              <a:rPr lang="nl-NL" sz="2000" dirty="0">
                <a:solidFill>
                  <a:srgbClr val="0000FF"/>
                </a:solidFill>
                <a:latin typeface="Consolas" panose="020B0609020204030204" pitchFamily="49" charset="0"/>
              </a:rPr>
              <a:t>public</a:t>
            </a:r>
            <a:r>
              <a:rPr lang="nl-NL" sz="2000" dirty="0">
                <a:solidFill>
                  <a:srgbClr val="000000"/>
                </a:solidFill>
                <a:latin typeface="Consolas" panose="020B0609020204030204" pitchFamily="49" charset="0"/>
              </a:rPr>
              <a:t> </a:t>
            </a:r>
            <a:r>
              <a:rPr lang="nl-NL" sz="2000" dirty="0" err="1">
                <a:solidFill>
                  <a:srgbClr val="000000"/>
                </a:solidFill>
                <a:latin typeface="Consolas" panose="020B0609020204030204" pitchFamily="49" charset="0"/>
              </a:rPr>
              <a:t>DatabaseContext</a:t>
            </a:r>
            <a:r>
              <a:rPr lang="nl-NL" sz="2000" dirty="0">
                <a:solidFill>
                  <a:srgbClr val="000000"/>
                </a:solidFill>
                <a:latin typeface="Consolas" panose="020B0609020204030204" pitchFamily="49" charset="0"/>
              </a:rPr>
              <a:t>() : </a:t>
            </a:r>
            <a:r>
              <a:rPr lang="nl-NL" sz="2000" dirty="0">
                <a:solidFill>
                  <a:srgbClr val="0000FF"/>
                </a:solidFill>
                <a:latin typeface="Consolas" panose="020B0609020204030204" pitchFamily="49" charset="0"/>
              </a:rPr>
              <a:t>base</a:t>
            </a:r>
            <a:r>
              <a:rPr lang="nl-NL" sz="2000" dirty="0">
                <a:solidFill>
                  <a:srgbClr val="000000"/>
                </a:solidFill>
                <a:latin typeface="Consolas" panose="020B0609020204030204" pitchFamily="49" charset="0"/>
              </a:rPr>
              <a:t>(</a:t>
            </a:r>
            <a:r>
              <a:rPr lang="nl-NL" sz="2000" dirty="0">
                <a:solidFill>
                  <a:srgbClr val="A31515"/>
                </a:solidFill>
                <a:latin typeface="Consolas" panose="020B0609020204030204" pitchFamily="49" charset="0"/>
              </a:rPr>
              <a:t>"</a:t>
            </a:r>
            <a:r>
              <a:rPr lang="nl-NL" sz="2000" dirty="0" err="1">
                <a:solidFill>
                  <a:srgbClr val="A31515"/>
                </a:solidFill>
                <a:latin typeface="Consolas" panose="020B0609020204030204" pitchFamily="49" charset="0"/>
              </a:rPr>
              <a:t>ConnectionName</a:t>
            </a:r>
            <a:r>
              <a:rPr lang="nl-NL" sz="2000" dirty="0">
                <a:solidFill>
                  <a:srgbClr val="A31515"/>
                </a:solidFill>
                <a:latin typeface="Consolas" panose="020B0609020204030204" pitchFamily="49" charset="0"/>
              </a:rPr>
              <a:t>"</a:t>
            </a:r>
            <a:r>
              <a:rPr lang="nl-NL" sz="2000" dirty="0">
                <a:solidFill>
                  <a:srgbClr val="000000"/>
                </a:solidFill>
                <a:latin typeface="Consolas" panose="020B0609020204030204" pitchFamily="49" charset="0"/>
              </a:rPr>
              <a:t>)</a:t>
            </a:r>
          </a:p>
          <a:p>
            <a:r>
              <a:rPr lang="nl-NL" sz="2000" dirty="0">
                <a:solidFill>
                  <a:srgbClr val="000000"/>
                </a:solidFill>
                <a:latin typeface="Consolas" panose="020B0609020204030204" pitchFamily="49" charset="0"/>
              </a:rPr>
              <a:t>    {</a:t>
            </a:r>
          </a:p>
          <a:p>
            <a:endParaRPr lang="nl-NL" sz="2000" dirty="0">
              <a:solidFill>
                <a:srgbClr val="000000"/>
              </a:solidFill>
              <a:latin typeface="Consolas" panose="020B0609020204030204" pitchFamily="49" charset="0"/>
            </a:endParaRPr>
          </a:p>
          <a:p>
            <a:r>
              <a:rPr lang="nl-NL" sz="2000" dirty="0">
                <a:solidFill>
                  <a:srgbClr val="000000"/>
                </a:solidFill>
                <a:latin typeface="Consolas" panose="020B0609020204030204" pitchFamily="49" charset="0"/>
              </a:rPr>
              <a:t>    }</a:t>
            </a:r>
          </a:p>
          <a:p>
            <a:r>
              <a:rPr lang="nl-NL" sz="2000" dirty="0">
                <a:solidFill>
                  <a:srgbClr val="000000"/>
                </a:solidFill>
                <a:latin typeface="Consolas" panose="020B0609020204030204" pitchFamily="49" charset="0"/>
              </a:rPr>
              <a:t>}</a:t>
            </a:r>
            <a:endParaRPr lang="nl-NL" sz="2000" dirty="0"/>
          </a:p>
        </p:txBody>
      </p:sp>
      <p:sp>
        <p:nvSpPr>
          <p:cNvPr id="6" name="Rechthoek 5">
            <a:extLst>
              <a:ext uri="{FF2B5EF4-FFF2-40B4-BE49-F238E27FC236}">
                <a16:creationId xmlns:a16="http://schemas.microsoft.com/office/drawing/2014/main" id="{7FE8B125-38E5-4B89-A65C-9162D3871143}"/>
              </a:ext>
            </a:extLst>
          </p:cNvPr>
          <p:cNvSpPr/>
          <p:nvPr/>
        </p:nvSpPr>
        <p:spPr bwMode="auto">
          <a:xfrm>
            <a:off x="1187624" y="3228945"/>
            <a:ext cx="6984776" cy="40011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algn="ctr">
              <a:spcBef>
                <a:spcPct val="50000"/>
              </a:spcBef>
            </a:pP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virtual</a:t>
            </a:r>
            <a:r>
              <a:rPr lang="en-US" sz="2000" dirty="0">
                <a:solidFill>
                  <a:srgbClr val="000000"/>
                </a:solidFill>
                <a:latin typeface="Consolas" panose="020B0609020204030204" pitchFamily="49" charset="0"/>
              </a:rPr>
              <a:t> </a:t>
            </a:r>
            <a:r>
              <a:rPr lang="en-US" sz="2000" dirty="0" err="1">
                <a:solidFill>
                  <a:srgbClr val="2B91AF"/>
                </a:solidFill>
                <a:latin typeface="Consolas" panose="020B0609020204030204" pitchFamily="49" charset="0"/>
              </a:rPr>
              <a:t>DbSet</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Human</a:t>
            </a:r>
            <a:r>
              <a:rPr lang="en-US" sz="2000" dirty="0">
                <a:solidFill>
                  <a:srgbClr val="000000"/>
                </a:solidFill>
                <a:latin typeface="Consolas" panose="020B0609020204030204" pitchFamily="49" charset="0"/>
              </a:rPr>
              <a:t>&gt; Humans { </a:t>
            </a:r>
            <a:r>
              <a:rPr lang="en-US" sz="2000" dirty="0">
                <a:solidFill>
                  <a:srgbClr val="0000FF"/>
                </a:solidFill>
                <a:latin typeface="Consolas" panose="020B0609020204030204" pitchFamily="49" charset="0"/>
              </a:rPr>
              <a:t>get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25735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EF – Update database</a:t>
            </a:r>
            <a:br>
              <a:rPr lang="en-US" dirty="0"/>
            </a:br>
            <a:endParaRPr lang="nl-NL" dirty="0"/>
          </a:p>
        </p:txBody>
      </p:sp>
      <p:sp>
        <p:nvSpPr>
          <p:cNvPr id="7" name="Rectangle 4">
            <a:extLst>
              <a:ext uri="{FF2B5EF4-FFF2-40B4-BE49-F238E27FC236}">
                <a16:creationId xmlns:a16="http://schemas.microsoft.com/office/drawing/2014/main" id="{2FEFADE7-AF43-4CC5-A911-0D4DD8AE1CD9}"/>
              </a:ext>
            </a:extLst>
          </p:cNvPr>
          <p:cNvSpPr>
            <a:spLocks noGrp="1" noChangeArrowheads="1"/>
          </p:cNvSpPr>
          <p:nvPr>
            <p:ph idx="1"/>
          </p:nvPr>
        </p:nvSpPr>
        <p:spPr>
          <a:xfrm>
            <a:off x="990600" y="2205038"/>
            <a:ext cx="8153400" cy="3960266"/>
          </a:xfrm>
        </p:spPr>
        <p:txBody>
          <a:bodyPr/>
          <a:lstStyle/>
          <a:p>
            <a:pPr>
              <a:lnSpc>
                <a:spcPct val="90000"/>
              </a:lnSpc>
            </a:pPr>
            <a:r>
              <a:rPr lang="en-US" sz="2800" dirty="0"/>
              <a:t>Run your application to update the database</a:t>
            </a:r>
          </a:p>
          <a:p>
            <a:pPr>
              <a:lnSpc>
                <a:spcPct val="90000"/>
              </a:lnSpc>
            </a:pPr>
            <a:r>
              <a:rPr lang="en-US" sz="2800" dirty="0"/>
              <a:t>Your current code will be compared with the current database scheme</a:t>
            </a:r>
          </a:p>
          <a:p>
            <a:pPr lvl="1">
              <a:lnSpc>
                <a:spcPct val="90000"/>
              </a:lnSpc>
            </a:pPr>
            <a:r>
              <a:rPr lang="en-US" dirty="0">
                <a:solidFill>
                  <a:schemeClr val="tx2">
                    <a:lumMod val="60000"/>
                    <a:lumOff val="40000"/>
                  </a:schemeClr>
                </a:solidFill>
              </a:rPr>
              <a:t>If the database does not exist yet, it will be created</a:t>
            </a:r>
          </a:p>
          <a:p>
            <a:pPr lvl="1">
              <a:lnSpc>
                <a:spcPct val="90000"/>
              </a:lnSpc>
            </a:pPr>
            <a:r>
              <a:rPr lang="en-US" dirty="0">
                <a:solidFill>
                  <a:schemeClr val="tx2">
                    <a:lumMod val="60000"/>
                    <a:lumOff val="40000"/>
                  </a:schemeClr>
                </a:solidFill>
              </a:rPr>
              <a:t>If the database does exist, What should happen?</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17</a:t>
            </a:fld>
            <a:endParaRPr lang="nl-NL"/>
          </a:p>
        </p:txBody>
      </p:sp>
    </p:spTree>
    <p:extLst>
      <p:ext uri="{BB962C8B-B14F-4D97-AF65-F5344CB8AC3E}">
        <p14:creationId xmlns:p14="http://schemas.microsoft.com/office/powerpoint/2010/main" val="204477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EF – Database creation strategies</a:t>
            </a:r>
            <a:br>
              <a:rPr lang="en-US" dirty="0"/>
            </a:br>
            <a:endParaRPr lang="nl-NL" dirty="0"/>
          </a:p>
        </p:txBody>
      </p:sp>
      <p:sp>
        <p:nvSpPr>
          <p:cNvPr id="7" name="Rectangle 4">
            <a:extLst>
              <a:ext uri="{FF2B5EF4-FFF2-40B4-BE49-F238E27FC236}">
                <a16:creationId xmlns:a16="http://schemas.microsoft.com/office/drawing/2014/main" id="{2FEFADE7-AF43-4CC5-A911-0D4DD8AE1CD9}"/>
              </a:ext>
            </a:extLst>
          </p:cNvPr>
          <p:cNvSpPr>
            <a:spLocks noGrp="1" noChangeArrowheads="1"/>
          </p:cNvSpPr>
          <p:nvPr>
            <p:ph idx="1"/>
          </p:nvPr>
        </p:nvSpPr>
        <p:spPr>
          <a:xfrm>
            <a:off x="990600" y="2205038"/>
            <a:ext cx="8153400" cy="1439986"/>
          </a:xfrm>
        </p:spPr>
        <p:txBody>
          <a:bodyPr>
            <a:normAutofit lnSpcReduction="10000"/>
          </a:bodyPr>
          <a:lstStyle/>
          <a:p>
            <a:pPr>
              <a:lnSpc>
                <a:spcPct val="90000"/>
              </a:lnSpc>
            </a:pPr>
            <a:r>
              <a:rPr lang="en-US" sz="2800" dirty="0" err="1"/>
              <a:t>CreateDatabaseIfNotExists</a:t>
            </a:r>
            <a:r>
              <a:rPr lang="en-US" sz="2800" dirty="0"/>
              <a:t> (default)</a:t>
            </a:r>
          </a:p>
          <a:p>
            <a:pPr>
              <a:lnSpc>
                <a:spcPct val="90000"/>
              </a:lnSpc>
            </a:pPr>
            <a:r>
              <a:rPr lang="en-US" sz="2800" dirty="0" err="1"/>
              <a:t>DropCreateDatabaseIfModelChanges</a:t>
            </a:r>
            <a:endParaRPr lang="en-US" sz="2800" dirty="0"/>
          </a:p>
          <a:p>
            <a:pPr>
              <a:lnSpc>
                <a:spcPct val="90000"/>
              </a:lnSpc>
            </a:pPr>
            <a:r>
              <a:rPr lang="en-US" sz="2800" dirty="0" err="1"/>
              <a:t>DropCreateDatabaseAlways</a:t>
            </a:r>
            <a:endParaRPr lang="en-US" dirty="0">
              <a:solidFill>
                <a:schemeClr val="tx2">
                  <a:lumMod val="60000"/>
                  <a:lumOff val="40000"/>
                </a:schemeClr>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18</a:t>
            </a:fld>
            <a:endParaRPr lang="nl-NL"/>
          </a:p>
        </p:txBody>
      </p:sp>
      <p:sp>
        <p:nvSpPr>
          <p:cNvPr id="3" name="Rechthoek 2">
            <a:extLst>
              <a:ext uri="{FF2B5EF4-FFF2-40B4-BE49-F238E27FC236}">
                <a16:creationId xmlns:a16="http://schemas.microsoft.com/office/drawing/2014/main" id="{A0191AA6-518E-436F-AAE5-1E0AE40DAFEF}"/>
              </a:ext>
            </a:extLst>
          </p:cNvPr>
          <p:cNvSpPr/>
          <p:nvPr/>
        </p:nvSpPr>
        <p:spPr>
          <a:xfrm>
            <a:off x="827584" y="3861048"/>
            <a:ext cx="8064896" cy="1754326"/>
          </a:xfrm>
          <a:prstGeom prst="rect">
            <a:avLst/>
          </a:prstGeom>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DatabaseContext</a:t>
            </a:r>
            <a:r>
              <a:rPr lang="nl-NL" dirty="0">
                <a:solidFill>
                  <a:srgbClr val="000000"/>
                </a:solidFill>
                <a:latin typeface="Consolas" panose="020B0609020204030204" pitchFamily="49" charset="0"/>
              </a:rPr>
              <a:t>() : </a:t>
            </a:r>
            <a:r>
              <a:rPr lang="nl-NL" dirty="0">
                <a:solidFill>
                  <a:srgbClr val="0000FF"/>
                </a:solidFill>
                <a:latin typeface="Consolas" panose="020B0609020204030204" pitchFamily="49" charset="0"/>
              </a:rPr>
              <a:t>base</a:t>
            </a:r>
            <a:r>
              <a:rPr lang="nl-NL" dirty="0">
                <a:solidFill>
                  <a:srgbClr val="000000"/>
                </a:solidFill>
                <a:latin typeface="Consolas" panose="020B0609020204030204" pitchFamily="49" charset="0"/>
              </a:rPr>
              <a:t>(</a:t>
            </a:r>
            <a:r>
              <a:rPr lang="nl-NL" dirty="0">
                <a:solidFill>
                  <a:srgbClr val="A31515"/>
                </a:solidFill>
                <a:latin typeface="Consolas" panose="020B0609020204030204" pitchFamily="49" charset="0"/>
              </a:rPr>
              <a:t>"</a:t>
            </a:r>
            <a:r>
              <a:rPr lang="nl-NL" dirty="0" err="1">
                <a:solidFill>
                  <a:srgbClr val="A31515"/>
                </a:solidFill>
                <a:latin typeface="Consolas" panose="020B0609020204030204" pitchFamily="49" charset="0"/>
              </a:rPr>
              <a:t>ConnectionName</a:t>
            </a:r>
            <a:r>
              <a:rPr lang="nl-NL" dirty="0">
                <a:solidFill>
                  <a:srgbClr val="A31515"/>
                </a:solidFill>
                <a:latin typeface="Consolas" panose="020B0609020204030204" pitchFamily="49" charset="0"/>
              </a:rPr>
              <a:t>"</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p>
          <a:p>
            <a:r>
              <a:rPr lang="nl-NL" dirty="0">
                <a:solidFill>
                  <a:srgbClr val="2B91AF"/>
                </a:solidFill>
                <a:latin typeface="Consolas" panose="020B0609020204030204" pitchFamily="49" charset="0"/>
              </a:rPr>
              <a:t>	</a:t>
            </a:r>
            <a:r>
              <a:rPr lang="nl-NL" dirty="0" err="1">
                <a:solidFill>
                  <a:srgbClr val="2B91AF"/>
                </a:solidFill>
                <a:latin typeface="Consolas" panose="020B0609020204030204" pitchFamily="49" charset="0"/>
              </a:rPr>
              <a:t>Database</a:t>
            </a:r>
            <a:r>
              <a:rPr lang="nl-NL" dirty="0" err="1">
                <a:solidFill>
                  <a:srgbClr val="000000"/>
                </a:solidFill>
                <a:latin typeface="Consolas" panose="020B0609020204030204" pitchFamily="49" charset="0"/>
              </a:rPr>
              <a:t>.SetInitializer</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new</a:t>
            </a:r>
            <a:r>
              <a:rPr lang="nl-NL" dirty="0">
                <a:solidFill>
                  <a:srgbClr val="000000"/>
                </a:solidFill>
                <a:latin typeface="Consolas" panose="020B0609020204030204" pitchFamily="49" charset="0"/>
              </a:rPr>
              <a:t> </a:t>
            </a:r>
            <a:r>
              <a:rPr lang="nl-NL" dirty="0" err="1">
                <a:solidFill>
                  <a:srgbClr val="2B91AF"/>
                </a:solidFill>
                <a:latin typeface="Consolas" panose="020B0609020204030204" pitchFamily="49" charset="0"/>
              </a:rPr>
              <a:t>DropCreateDatabaseAlways</a:t>
            </a:r>
            <a:r>
              <a:rPr lang="nl-NL" dirty="0">
                <a:solidFill>
                  <a:srgbClr val="000000"/>
                </a:solidFill>
                <a:latin typeface="Consolas" panose="020B0609020204030204" pitchFamily="49" charset="0"/>
              </a:rPr>
              <a:t>&lt;</a:t>
            </a:r>
            <a:r>
              <a:rPr lang="nl-NL" dirty="0" err="1">
                <a:solidFill>
                  <a:srgbClr val="2B91AF"/>
                </a:solidFill>
                <a:latin typeface="Consolas" panose="020B0609020204030204" pitchFamily="49" charset="0"/>
              </a:rPr>
              <a:t>DatabaseContext</a:t>
            </a:r>
            <a:r>
              <a:rPr lang="nl-NL" dirty="0">
                <a:solidFill>
                  <a:srgbClr val="000000"/>
                </a:solidFill>
                <a:latin typeface="Consolas" panose="020B0609020204030204" pitchFamily="49" charset="0"/>
              </a:rPr>
              <a:t>&gt;()</a:t>
            </a:r>
          </a:p>
          <a:p>
            <a:r>
              <a:rPr lang="nl-NL"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sp>
        <p:nvSpPr>
          <p:cNvPr id="8" name="Rectangle 4">
            <a:extLst>
              <a:ext uri="{FF2B5EF4-FFF2-40B4-BE49-F238E27FC236}">
                <a16:creationId xmlns:a16="http://schemas.microsoft.com/office/drawing/2014/main" id="{B11BB3A7-426D-497D-AAFA-26876C26DAE2}"/>
              </a:ext>
            </a:extLst>
          </p:cNvPr>
          <p:cNvSpPr txBox="1">
            <a:spLocks noChangeArrowheads="1"/>
          </p:cNvSpPr>
          <p:nvPr/>
        </p:nvSpPr>
        <p:spPr bwMode="auto">
          <a:xfrm>
            <a:off x="835477" y="5730147"/>
            <a:ext cx="8153400" cy="4034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5263" indent="-195263" algn="l" rtl="0" eaLnBrk="1" fontAlgn="base" hangingPunct="1">
              <a:spcBef>
                <a:spcPct val="20000"/>
              </a:spcBef>
              <a:spcAft>
                <a:spcPct val="0"/>
              </a:spcAft>
              <a:buChar char="›"/>
              <a:defRPr sz="2400">
                <a:solidFill>
                  <a:schemeClr val="tx1"/>
                </a:solidFill>
                <a:latin typeface="+mn-lt"/>
                <a:ea typeface="+mn-ea"/>
                <a:cs typeface="+mn-cs"/>
              </a:defRPr>
            </a:lvl1pPr>
            <a:lvl2pPr marL="576263" indent="-190500" algn="l" rtl="0" eaLnBrk="1" fontAlgn="base" hangingPunct="1">
              <a:spcBef>
                <a:spcPct val="20000"/>
              </a:spcBef>
              <a:spcAft>
                <a:spcPct val="0"/>
              </a:spcAft>
              <a:buFont typeface="Times" pitchFamily="-96" charset="0"/>
              <a:buChar char="›"/>
              <a:defRPr sz="2400">
                <a:solidFill>
                  <a:schemeClr val="tx1"/>
                </a:solidFill>
                <a:latin typeface="+mn-lt"/>
                <a:ea typeface="+mn-ea"/>
              </a:defRPr>
            </a:lvl2pPr>
            <a:lvl3pPr marL="957263" indent="-190500" algn="l" rtl="0" eaLnBrk="1" fontAlgn="base" hangingPunct="1">
              <a:spcBef>
                <a:spcPct val="20000"/>
              </a:spcBef>
              <a:spcAft>
                <a:spcPct val="0"/>
              </a:spcAft>
              <a:buChar char="›"/>
              <a:defRPr sz="2000">
                <a:solidFill>
                  <a:schemeClr val="tx1"/>
                </a:solidFill>
                <a:latin typeface="+mn-lt"/>
                <a:ea typeface="+mn-ea"/>
              </a:defRPr>
            </a:lvl3pPr>
            <a:lvl4pPr marL="1338263" indent="-190500" algn="l" rtl="0" eaLnBrk="1" fontAlgn="base" hangingPunct="1">
              <a:spcBef>
                <a:spcPct val="20000"/>
              </a:spcBef>
              <a:spcAft>
                <a:spcPct val="0"/>
              </a:spcAft>
              <a:buFont typeface="Times" pitchFamily="-96" charset="0"/>
              <a:buChar char="›"/>
              <a:defRPr sz="2000">
                <a:solidFill>
                  <a:schemeClr val="tx1"/>
                </a:solidFill>
                <a:latin typeface="+mn-lt"/>
                <a:ea typeface="+mn-ea"/>
              </a:defRPr>
            </a:lvl4pPr>
            <a:lvl5pPr marL="17192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5pPr>
            <a:lvl6pPr marL="21764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6pPr>
            <a:lvl7pPr marL="26336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7pPr>
            <a:lvl8pPr marL="30908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8pPr>
            <a:lvl9pPr marL="35480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9pPr>
          </a:lstStyle>
          <a:p>
            <a:pPr>
              <a:lnSpc>
                <a:spcPct val="90000"/>
              </a:lnSpc>
            </a:pPr>
            <a:r>
              <a:rPr lang="en-US" sz="2800" kern="0" dirty="0"/>
              <a:t>What is the problem with the above strategies?</a:t>
            </a:r>
            <a:endParaRPr lang="en-US" kern="0" dirty="0">
              <a:solidFill>
                <a:schemeClr val="tx2">
                  <a:lumMod val="60000"/>
                  <a:lumOff val="40000"/>
                </a:schemeClr>
              </a:solidFill>
            </a:endParaRPr>
          </a:p>
        </p:txBody>
      </p:sp>
    </p:spTree>
    <p:extLst>
      <p:ext uri="{BB962C8B-B14F-4D97-AF65-F5344CB8AC3E}">
        <p14:creationId xmlns:p14="http://schemas.microsoft.com/office/powerpoint/2010/main" val="2041272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EF – Database migrations</a:t>
            </a:r>
            <a:br>
              <a:rPr lang="en-US" dirty="0"/>
            </a:br>
            <a:endParaRPr lang="nl-NL" dirty="0"/>
          </a:p>
        </p:txBody>
      </p:sp>
      <p:sp>
        <p:nvSpPr>
          <p:cNvPr id="7" name="Rectangle 4">
            <a:extLst>
              <a:ext uri="{FF2B5EF4-FFF2-40B4-BE49-F238E27FC236}">
                <a16:creationId xmlns:a16="http://schemas.microsoft.com/office/drawing/2014/main" id="{2FEFADE7-AF43-4CC5-A911-0D4DD8AE1CD9}"/>
              </a:ext>
            </a:extLst>
          </p:cNvPr>
          <p:cNvSpPr>
            <a:spLocks noGrp="1" noChangeArrowheads="1"/>
          </p:cNvSpPr>
          <p:nvPr>
            <p:ph idx="1"/>
          </p:nvPr>
        </p:nvSpPr>
        <p:spPr>
          <a:xfrm>
            <a:off x="534150" y="2204864"/>
            <a:ext cx="7206202" cy="1439986"/>
          </a:xfrm>
        </p:spPr>
        <p:txBody>
          <a:bodyPr>
            <a:normAutofit lnSpcReduction="10000"/>
          </a:bodyPr>
          <a:lstStyle/>
          <a:p>
            <a:pPr>
              <a:lnSpc>
                <a:spcPct val="90000"/>
              </a:lnSpc>
            </a:pPr>
            <a:r>
              <a:rPr lang="en-US" sz="2800" dirty="0"/>
              <a:t>If you change the database scheme, you can update the database while you keep the data using Entity Framework database migrations</a:t>
            </a:r>
          </a:p>
          <a:p>
            <a:pPr lvl="1">
              <a:lnSpc>
                <a:spcPct val="90000"/>
              </a:lnSpc>
            </a:pPr>
            <a:r>
              <a:rPr lang="en-US" dirty="0">
                <a:solidFill>
                  <a:schemeClr val="tx2">
                    <a:lumMod val="60000"/>
                    <a:lumOff val="40000"/>
                  </a:schemeClr>
                </a:solidFill>
              </a:rPr>
              <a:t>Not a part of this course</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19</a:t>
            </a:fld>
            <a:endParaRPr lang="nl-NL"/>
          </a:p>
        </p:txBody>
      </p:sp>
    </p:spTree>
    <p:extLst>
      <p:ext uri="{BB962C8B-B14F-4D97-AF65-F5344CB8AC3E}">
        <p14:creationId xmlns:p14="http://schemas.microsoft.com/office/powerpoint/2010/main" val="106828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nl-NL" dirty="0"/>
              <a:t>Agenda</a:t>
            </a:r>
          </a:p>
        </p:txBody>
      </p:sp>
      <p:sp>
        <p:nvSpPr>
          <p:cNvPr id="286724" name="Rectangle 4"/>
          <p:cNvSpPr>
            <a:spLocks noGrp="1" noChangeArrowheads="1"/>
          </p:cNvSpPr>
          <p:nvPr>
            <p:ph idx="1"/>
          </p:nvPr>
        </p:nvSpPr>
        <p:spPr>
          <a:xfrm>
            <a:off x="990600" y="2205038"/>
            <a:ext cx="7848600" cy="4043362"/>
          </a:xfrm>
        </p:spPr>
        <p:txBody>
          <a:bodyPr/>
          <a:lstStyle/>
          <a:p>
            <a:pPr>
              <a:lnSpc>
                <a:spcPct val="90000"/>
              </a:lnSpc>
            </a:pPr>
            <a:r>
              <a:rPr lang="en-US" sz="2800" dirty="0"/>
              <a:t>What is Entity Framework?</a:t>
            </a:r>
          </a:p>
          <a:p>
            <a:pPr>
              <a:lnSpc>
                <a:spcPct val="90000"/>
              </a:lnSpc>
            </a:pPr>
            <a:r>
              <a:rPr lang="en-US" sz="2800" dirty="0"/>
              <a:t>What is an ORM?</a:t>
            </a:r>
          </a:p>
          <a:p>
            <a:pPr>
              <a:lnSpc>
                <a:spcPct val="90000"/>
              </a:lnSpc>
            </a:pPr>
            <a:r>
              <a:rPr lang="en-US" sz="2800" dirty="0"/>
              <a:t>How does Entity Framework work?</a:t>
            </a:r>
          </a:p>
          <a:p>
            <a:pPr lvl="1">
              <a:lnSpc>
                <a:spcPct val="90000"/>
              </a:lnSpc>
            </a:pPr>
            <a:r>
              <a:rPr lang="en-US" dirty="0">
                <a:solidFill>
                  <a:schemeClr val="tx2">
                    <a:lumMod val="60000"/>
                    <a:lumOff val="40000"/>
                  </a:schemeClr>
                </a:solidFill>
              </a:rPr>
              <a:t>Model creation workflow</a:t>
            </a:r>
          </a:p>
          <a:p>
            <a:pPr lvl="1">
              <a:lnSpc>
                <a:spcPct val="90000"/>
              </a:lnSpc>
            </a:pPr>
            <a:r>
              <a:rPr lang="en-US" dirty="0">
                <a:solidFill>
                  <a:schemeClr val="tx2">
                    <a:lumMod val="60000"/>
                    <a:lumOff val="40000"/>
                  </a:schemeClr>
                </a:solidFill>
              </a:rPr>
              <a:t>Inheritance strategies</a:t>
            </a:r>
          </a:p>
          <a:p>
            <a:pPr lvl="1">
              <a:lnSpc>
                <a:spcPct val="90000"/>
              </a:lnSpc>
            </a:pPr>
            <a:r>
              <a:rPr lang="en-US" dirty="0">
                <a:solidFill>
                  <a:schemeClr val="tx2">
                    <a:lumMod val="60000"/>
                    <a:lumOff val="40000"/>
                  </a:schemeClr>
                </a:solidFill>
              </a:rPr>
              <a:t>Database context</a:t>
            </a:r>
          </a:p>
          <a:p>
            <a:pPr lvl="1">
              <a:lnSpc>
                <a:spcPct val="90000"/>
              </a:lnSpc>
            </a:pPr>
            <a:r>
              <a:rPr lang="en-US" dirty="0">
                <a:solidFill>
                  <a:schemeClr val="tx2">
                    <a:lumMod val="60000"/>
                    <a:lumOff val="40000"/>
                  </a:schemeClr>
                </a:solidFill>
              </a:rPr>
              <a:t>Querying the database</a:t>
            </a:r>
          </a:p>
          <a:p>
            <a:pPr lvl="1">
              <a:lnSpc>
                <a:spcPct val="90000"/>
              </a:lnSpc>
            </a:pPr>
            <a:r>
              <a:rPr lang="en-US" dirty="0">
                <a:solidFill>
                  <a:schemeClr val="tx2">
                    <a:lumMod val="60000"/>
                    <a:lumOff val="40000"/>
                  </a:schemeClr>
                </a:solidFill>
              </a:rPr>
              <a:t>Data Annotations &amp; Fluent API</a:t>
            </a:r>
          </a:p>
          <a:p>
            <a:pPr lvl="1">
              <a:lnSpc>
                <a:spcPct val="90000"/>
              </a:lnSpc>
            </a:pPr>
            <a:r>
              <a:rPr lang="en-US" dirty="0">
                <a:solidFill>
                  <a:schemeClr val="tx2">
                    <a:lumMod val="60000"/>
                    <a:lumOff val="40000"/>
                  </a:schemeClr>
                </a:solidFill>
              </a:rPr>
              <a:t>Loading references &amp; lazy loading</a:t>
            </a:r>
          </a:p>
          <a:p>
            <a:pPr lvl="1">
              <a:lnSpc>
                <a:spcPct val="90000"/>
              </a:lnSpc>
            </a:pPr>
            <a:r>
              <a:rPr lang="en-US" dirty="0">
                <a:solidFill>
                  <a:schemeClr val="tx2">
                    <a:lumMod val="60000"/>
                    <a:lumOff val="40000"/>
                  </a:schemeClr>
                </a:solidFill>
              </a:rPr>
              <a:t>Relationships</a:t>
            </a:r>
          </a:p>
          <a:p>
            <a:pPr lvl="1">
              <a:lnSpc>
                <a:spcPct val="90000"/>
              </a:lnSpc>
            </a:pPr>
            <a:endParaRPr lang="en-US" dirty="0">
              <a:solidFill>
                <a:schemeClr val="tx2">
                  <a:lumMod val="60000"/>
                  <a:lumOff val="40000"/>
                </a:schemeClr>
              </a:solidFill>
            </a:endParaRPr>
          </a:p>
          <a:p>
            <a:pPr lvl="1">
              <a:lnSpc>
                <a:spcPct val="90000"/>
              </a:lnSpc>
            </a:pPr>
            <a:endParaRPr lang="en-US" sz="2800"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2</a:t>
            </a:fld>
            <a:endParaRPr lang="nl-NL"/>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Using the database</a:t>
            </a:r>
            <a:endParaRPr lang="nl-NL" dirty="0"/>
          </a:p>
        </p:txBody>
      </p:sp>
      <p:sp>
        <p:nvSpPr>
          <p:cNvPr id="10" name="Rectangle 4">
            <a:extLst>
              <a:ext uri="{FF2B5EF4-FFF2-40B4-BE49-F238E27FC236}">
                <a16:creationId xmlns:a16="http://schemas.microsoft.com/office/drawing/2014/main" id="{DD1E5173-BA87-4DCF-98DD-96F93243F932}"/>
              </a:ext>
            </a:extLst>
          </p:cNvPr>
          <p:cNvSpPr>
            <a:spLocks noGrp="1" noChangeArrowheads="1"/>
          </p:cNvSpPr>
          <p:nvPr>
            <p:ph idx="1"/>
          </p:nvPr>
        </p:nvSpPr>
        <p:spPr>
          <a:xfrm>
            <a:off x="441040" y="4976008"/>
            <a:ext cx="6965776" cy="432048"/>
          </a:xfrm>
        </p:spPr>
        <p:txBody>
          <a:bodyPr>
            <a:normAutofit fontScale="92500" lnSpcReduction="10000"/>
          </a:bodyPr>
          <a:lstStyle/>
          <a:p>
            <a:pPr>
              <a:lnSpc>
                <a:spcPct val="90000"/>
              </a:lnSpc>
            </a:pPr>
            <a:r>
              <a:rPr lang="en-US" sz="2800" dirty="0"/>
              <a:t>What does the using-statement do?</a:t>
            </a:r>
            <a:endParaRPr lang="en-US" dirty="0">
              <a:solidFill>
                <a:schemeClr val="tx2">
                  <a:lumMod val="60000"/>
                  <a:lumOff val="40000"/>
                </a:schemeClr>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20</a:t>
            </a:fld>
            <a:endParaRPr lang="nl-NL"/>
          </a:p>
        </p:txBody>
      </p:sp>
      <p:sp>
        <p:nvSpPr>
          <p:cNvPr id="6" name="Rechthoek 5">
            <a:extLst>
              <a:ext uri="{FF2B5EF4-FFF2-40B4-BE49-F238E27FC236}">
                <a16:creationId xmlns:a16="http://schemas.microsoft.com/office/drawing/2014/main" id="{DD00E24C-2E20-4247-9B46-1A93689998F3}"/>
              </a:ext>
            </a:extLst>
          </p:cNvPr>
          <p:cNvSpPr/>
          <p:nvPr/>
        </p:nvSpPr>
        <p:spPr>
          <a:xfrm>
            <a:off x="611560" y="3024533"/>
            <a:ext cx="8208912" cy="1477328"/>
          </a:xfrm>
          <a:prstGeom prst="rect">
            <a:avLst/>
          </a:prstGeom>
        </p:spPr>
        <p:txBody>
          <a:bodyPr wrap="square">
            <a:spAutoFit/>
          </a:bodyPr>
          <a:lstStyle/>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dbContext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DatabaseContext</a:t>
            </a:r>
            <a:r>
              <a:rPr lang="en-US"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amount = </a:t>
            </a:r>
            <a:r>
              <a:rPr lang="en-US" dirty="0" err="1">
                <a:solidFill>
                  <a:srgbClr val="000000"/>
                </a:solidFill>
                <a:latin typeface="Consolas" panose="020B0609020204030204" pitchFamily="49" charset="0"/>
              </a:rPr>
              <a:t>dbContext.Humans.Count</a:t>
            </a:r>
            <a:r>
              <a:rPr lang="en-US" dirty="0">
                <a:solidFill>
                  <a:srgbClr val="000000"/>
                </a:solidFill>
                <a:latin typeface="Consolas" panose="020B0609020204030204" pitchFamily="49" charset="0"/>
              </a:rPr>
              <a:t>();</a:t>
            </a:r>
          </a:p>
          <a:p>
            <a:r>
              <a:rPr lang="en-US" dirty="0">
                <a:solidFill>
                  <a:srgbClr val="2B91AF"/>
                </a:solidFill>
                <a:latin typeface="Consolas" panose="020B0609020204030204" pitchFamily="49" charset="0"/>
              </a:rPr>
              <a:t>    </a:t>
            </a:r>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"Amount of Humans: "</a:t>
            </a:r>
            <a:r>
              <a:rPr lang="en-US" dirty="0">
                <a:solidFill>
                  <a:srgbClr val="000000"/>
                </a:solidFill>
                <a:latin typeface="Consolas" panose="020B0609020204030204" pitchFamily="49" charset="0"/>
              </a:rPr>
              <a:t> + amount);</a:t>
            </a:r>
          </a:p>
          <a:p>
            <a:r>
              <a:rPr lang="nl-NL" dirty="0">
                <a:solidFill>
                  <a:srgbClr val="000000"/>
                </a:solidFill>
                <a:latin typeface="Consolas" panose="020B0609020204030204" pitchFamily="49" charset="0"/>
              </a:rPr>
              <a:t>}</a:t>
            </a:r>
            <a:endParaRPr lang="nl-NL" dirty="0"/>
          </a:p>
        </p:txBody>
      </p:sp>
      <p:sp>
        <p:nvSpPr>
          <p:cNvPr id="11" name="Rectangle 4">
            <a:extLst>
              <a:ext uri="{FF2B5EF4-FFF2-40B4-BE49-F238E27FC236}">
                <a16:creationId xmlns:a16="http://schemas.microsoft.com/office/drawing/2014/main" id="{75247680-AC9A-4039-AE11-609594F6987C}"/>
              </a:ext>
            </a:extLst>
          </p:cNvPr>
          <p:cNvSpPr txBox="1">
            <a:spLocks noChangeArrowheads="1"/>
          </p:cNvSpPr>
          <p:nvPr/>
        </p:nvSpPr>
        <p:spPr bwMode="auto">
          <a:xfrm>
            <a:off x="539552" y="1844824"/>
            <a:ext cx="6965776" cy="4320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5263" indent="-195263" algn="l" rtl="0" eaLnBrk="1" fontAlgn="base" hangingPunct="1">
              <a:spcBef>
                <a:spcPct val="20000"/>
              </a:spcBef>
              <a:spcAft>
                <a:spcPct val="0"/>
              </a:spcAft>
              <a:buChar char="›"/>
              <a:defRPr sz="2400">
                <a:solidFill>
                  <a:schemeClr val="tx1"/>
                </a:solidFill>
                <a:latin typeface="+mn-lt"/>
                <a:ea typeface="+mn-ea"/>
                <a:cs typeface="+mn-cs"/>
              </a:defRPr>
            </a:lvl1pPr>
            <a:lvl2pPr marL="576263" indent="-190500" algn="l" rtl="0" eaLnBrk="1" fontAlgn="base" hangingPunct="1">
              <a:spcBef>
                <a:spcPct val="20000"/>
              </a:spcBef>
              <a:spcAft>
                <a:spcPct val="0"/>
              </a:spcAft>
              <a:buFont typeface="Times" pitchFamily="-96" charset="0"/>
              <a:buChar char="›"/>
              <a:defRPr sz="2400">
                <a:solidFill>
                  <a:schemeClr val="tx1"/>
                </a:solidFill>
                <a:latin typeface="+mn-lt"/>
                <a:ea typeface="+mn-ea"/>
              </a:defRPr>
            </a:lvl2pPr>
            <a:lvl3pPr marL="957263" indent="-190500" algn="l" rtl="0" eaLnBrk="1" fontAlgn="base" hangingPunct="1">
              <a:spcBef>
                <a:spcPct val="20000"/>
              </a:spcBef>
              <a:spcAft>
                <a:spcPct val="0"/>
              </a:spcAft>
              <a:buChar char="›"/>
              <a:defRPr sz="2000">
                <a:solidFill>
                  <a:schemeClr val="tx1"/>
                </a:solidFill>
                <a:latin typeface="+mn-lt"/>
                <a:ea typeface="+mn-ea"/>
              </a:defRPr>
            </a:lvl3pPr>
            <a:lvl4pPr marL="1338263" indent="-190500" algn="l" rtl="0" eaLnBrk="1" fontAlgn="base" hangingPunct="1">
              <a:spcBef>
                <a:spcPct val="20000"/>
              </a:spcBef>
              <a:spcAft>
                <a:spcPct val="0"/>
              </a:spcAft>
              <a:buFont typeface="Times" pitchFamily="-96" charset="0"/>
              <a:buChar char="›"/>
              <a:defRPr sz="2000">
                <a:solidFill>
                  <a:schemeClr val="tx1"/>
                </a:solidFill>
                <a:latin typeface="+mn-lt"/>
                <a:ea typeface="+mn-ea"/>
              </a:defRPr>
            </a:lvl4pPr>
            <a:lvl5pPr marL="17192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5pPr>
            <a:lvl6pPr marL="21764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6pPr>
            <a:lvl7pPr marL="26336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7pPr>
            <a:lvl8pPr marL="30908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8pPr>
            <a:lvl9pPr marL="35480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9pPr>
          </a:lstStyle>
          <a:p>
            <a:pPr>
              <a:lnSpc>
                <a:spcPct val="90000"/>
              </a:lnSpc>
            </a:pPr>
            <a:r>
              <a:rPr lang="en-US" sz="2800" kern="0" dirty="0"/>
              <a:t>If the databases is created, we can start using it</a:t>
            </a:r>
            <a:endParaRPr lang="en-US" kern="0" dirty="0">
              <a:solidFill>
                <a:schemeClr val="tx2">
                  <a:lumMod val="60000"/>
                  <a:lumOff val="40000"/>
                </a:schemeClr>
              </a:solidFill>
            </a:endParaRPr>
          </a:p>
        </p:txBody>
      </p:sp>
    </p:spTree>
    <p:extLst>
      <p:ext uri="{BB962C8B-B14F-4D97-AF65-F5344CB8AC3E}">
        <p14:creationId xmlns:p14="http://schemas.microsoft.com/office/powerpoint/2010/main" val="1586605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Insert human</a:t>
            </a:r>
            <a:endParaRPr lang="nl-NL" dirty="0"/>
          </a:p>
        </p:txBody>
      </p:sp>
      <p:sp>
        <p:nvSpPr>
          <p:cNvPr id="10" name="Rectangle 4">
            <a:extLst>
              <a:ext uri="{FF2B5EF4-FFF2-40B4-BE49-F238E27FC236}">
                <a16:creationId xmlns:a16="http://schemas.microsoft.com/office/drawing/2014/main" id="{DD1E5173-BA87-4DCF-98DD-96F93243F932}"/>
              </a:ext>
            </a:extLst>
          </p:cNvPr>
          <p:cNvSpPr>
            <a:spLocks noGrp="1" noChangeArrowheads="1"/>
          </p:cNvSpPr>
          <p:nvPr>
            <p:ph idx="1"/>
          </p:nvPr>
        </p:nvSpPr>
        <p:spPr>
          <a:xfrm>
            <a:off x="990600" y="5301208"/>
            <a:ext cx="7397552" cy="432048"/>
          </a:xfrm>
        </p:spPr>
        <p:txBody>
          <a:bodyPr>
            <a:normAutofit fontScale="92500" lnSpcReduction="10000"/>
          </a:bodyPr>
          <a:lstStyle/>
          <a:p>
            <a:pPr>
              <a:lnSpc>
                <a:spcPct val="90000"/>
              </a:lnSpc>
            </a:pPr>
            <a:r>
              <a:rPr lang="en-US" sz="2800" dirty="0"/>
              <a:t>What happens if you don’t call </a:t>
            </a:r>
            <a:r>
              <a:rPr lang="en-US" sz="2800" dirty="0" err="1"/>
              <a:t>SaveChanges</a:t>
            </a:r>
            <a:r>
              <a:rPr lang="en-US" sz="2800" dirty="0"/>
              <a:t>?</a:t>
            </a:r>
            <a:endParaRPr lang="en-US" dirty="0">
              <a:solidFill>
                <a:schemeClr val="tx2">
                  <a:lumMod val="60000"/>
                  <a:lumOff val="40000"/>
                </a:schemeClr>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21</a:t>
            </a:fld>
            <a:endParaRPr lang="nl-NL"/>
          </a:p>
        </p:txBody>
      </p:sp>
      <p:sp>
        <p:nvSpPr>
          <p:cNvPr id="2" name="Rechthoek 1">
            <a:extLst>
              <a:ext uri="{FF2B5EF4-FFF2-40B4-BE49-F238E27FC236}">
                <a16:creationId xmlns:a16="http://schemas.microsoft.com/office/drawing/2014/main" id="{53833466-F2CC-46C2-9E44-89BBF039E949}"/>
              </a:ext>
            </a:extLst>
          </p:cNvPr>
          <p:cNvSpPr/>
          <p:nvPr/>
        </p:nvSpPr>
        <p:spPr>
          <a:xfrm>
            <a:off x="990600" y="2348881"/>
            <a:ext cx="7901880" cy="2031325"/>
          </a:xfrm>
          <a:prstGeom prst="rect">
            <a:avLst/>
          </a:prstGeom>
        </p:spPr>
        <p:txBody>
          <a:bodyPr wrap="square">
            <a:spAutoFit/>
          </a:bodyPr>
          <a:lstStyle/>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human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Human</a:t>
            </a:r>
            <a:r>
              <a:rPr lang="en-US" dirty="0">
                <a:solidFill>
                  <a:srgbClr val="000000"/>
                </a:solidFill>
                <a:latin typeface="Consolas" panose="020B0609020204030204" pitchFamily="49" charset="0"/>
              </a:rPr>
              <a:t>() { Name = </a:t>
            </a:r>
            <a:r>
              <a:rPr lang="en-US" dirty="0">
                <a:solidFill>
                  <a:srgbClr val="A31515"/>
                </a:solidFill>
                <a:latin typeface="Consolas" panose="020B0609020204030204" pitchFamily="49" charset="0"/>
              </a:rPr>
              <a:t>"Student"</a:t>
            </a:r>
            <a:r>
              <a:rPr lang="en-US" dirty="0">
                <a:solidFill>
                  <a:srgbClr val="000000"/>
                </a:solidFill>
                <a:latin typeface="Consolas" panose="020B0609020204030204" pitchFamily="49" charset="0"/>
              </a:rPr>
              <a:t>, Age = </a:t>
            </a:r>
            <a:r>
              <a:rPr lang="en-US" dirty="0">
                <a:solidFill>
                  <a:srgbClr val="0000FF"/>
                </a:solidFill>
                <a:latin typeface="Consolas" panose="020B0609020204030204" pitchFamily="49" charset="0"/>
              </a:rPr>
              <a:t>19</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dbContext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DatabaseContext</a:t>
            </a:r>
            <a:r>
              <a:rPr lang="en-US"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dbContext.Humans.Add</a:t>
            </a:r>
            <a:r>
              <a:rPr lang="nl-NL" dirty="0">
                <a:solidFill>
                  <a:srgbClr val="000000"/>
                </a:solidFill>
                <a:latin typeface="Consolas" panose="020B0609020204030204" pitchFamily="49" charset="0"/>
              </a:rPr>
              <a:t>(human);</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dbContext.SaveChanges</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endParaRPr lang="nl-NL" dirty="0"/>
          </a:p>
        </p:txBody>
      </p:sp>
    </p:spTree>
    <p:extLst>
      <p:ext uri="{BB962C8B-B14F-4D97-AF65-F5344CB8AC3E}">
        <p14:creationId xmlns:p14="http://schemas.microsoft.com/office/powerpoint/2010/main" val="3942691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Update human</a:t>
            </a:r>
            <a:endParaRPr lang="nl-NL" dirty="0"/>
          </a:p>
        </p:txBody>
      </p:sp>
      <p:sp>
        <p:nvSpPr>
          <p:cNvPr id="10" name="Rectangle 4">
            <a:extLst>
              <a:ext uri="{FF2B5EF4-FFF2-40B4-BE49-F238E27FC236}">
                <a16:creationId xmlns:a16="http://schemas.microsoft.com/office/drawing/2014/main" id="{DD1E5173-BA87-4DCF-98DD-96F93243F932}"/>
              </a:ext>
            </a:extLst>
          </p:cNvPr>
          <p:cNvSpPr>
            <a:spLocks noGrp="1" noChangeArrowheads="1"/>
          </p:cNvSpPr>
          <p:nvPr>
            <p:ph idx="1"/>
          </p:nvPr>
        </p:nvSpPr>
        <p:spPr>
          <a:xfrm>
            <a:off x="990600" y="5301208"/>
            <a:ext cx="7397552" cy="432048"/>
          </a:xfrm>
        </p:spPr>
        <p:txBody>
          <a:bodyPr>
            <a:normAutofit fontScale="92500" lnSpcReduction="10000"/>
          </a:bodyPr>
          <a:lstStyle/>
          <a:p>
            <a:pPr>
              <a:lnSpc>
                <a:spcPct val="90000"/>
              </a:lnSpc>
            </a:pPr>
            <a:r>
              <a:rPr lang="en-US" sz="2800" dirty="0"/>
              <a:t>What is the Find-method’s parameter </a:t>
            </a:r>
            <a:r>
              <a:rPr lang="en-US" sz="2800" dirty="0">
                <a:solidFill>
                  <a:schemeClr val="tx2">
                    <a:lumMod val="60000"/>
                    <a:lumOff val="40000"/>
                  </a:schemeClr>
                </a:solidFill>
              </a:rPr>
              <a:t>1</a:t>
            </a:r>
            <a:r>
              <a:rPr lang="en-US" sz="2800" dirty="0"/>
              <a:t>?</a:t>
            </a:r>
            <a:endParaRPr lang="en-US" dirty="0">
              <a:solidFill>
                <a:schemeClr val="tx2">
                  <a:lumMod val="60000"/>
                  <a:lumOff val="40000"/>
                </a:schemeClr>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22</a:t>
            </a:fld>
            <a:endParaRPr lang="nl-NL"/>
          </a:p>
        </p:txBody>
      </p:sp>
      <p:sp>
        <p:nvSpPr>
          <p:cNvPr id="2" name="Rechthoek 1">
            <a:extLst>
              <a:ext uri="{FF2B5EF4-FFF2-40B4-BE49-F238E27FC236}">
                <a16:creationId xmlns:a16="http://schemas.microsoft.com/office/drawing/2014/main" id="{53833466-F2CC-46C2-9E44-89BBF039E949}"/>
              </a:ext>
            </a:extLst>
          </p:cNvPr>
          <p:cNvSpPr/>
          <p:nvPr/>
        </p:nvSpPr>
        <p:spPr>
          <a:xfrm>
            <a:off x="990600" y="2348881"/>
            <a:ext cx="7901880" cy="1754326"/>
          </a:xfrm>
          <a:prstGeom prst="rect">
            <a:avLst/>
          </a:prstGeom>
        </p:spPr>
        <p:txBody>
          <a:bodyPr wrap="square">
            <a:spAutoFit/>
          </a:bodyPr>
          <a:lstStyle/>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dbContext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DatabaseContext</a:t>
            </a:r>
            <a:r>
              <a:rPr lang="en-US"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p>
          <a:p>
            <a:r>
              <a:rPr lang="nl-NL" dirty="0">
                <a:solidFill>
                  <a:srgbClr val="0000FF"/>
                </a:solidFill>
                <a:latin typeface="Consolas" panose="020B0609020204030204" pitchFamily="49" charset="0"/>
              </a:rPr>
              <a:t>	var</a:t>
            </a:r>
            <a:r>
              <a:rPr lang="nl-NL" dirty="0">
                <a:solidFill>
                  <a:srgbClr val="000000"/>
                </a:solidFill>
                <a:latin typeface="Consolas" panose="020B0609020204030204" pitchFamily="49" charset="0"/>
              </a:rPr>
              <a:t> human = </a:t>
            </a:r>
            <a:r>
              <a:rPr lang="nl-NL" dirty="0" err="1">
                <a:solidFill>
                  <a:srgbClr val="000000"/>
                </a:solidFill>
                <a:latin typeface="Consolas" panose="020B0609020204030204" pitchFamily="49" charset="0"/>
              </a:rPr>
              <a:t>dbContext.Humans.Find</a:t>
            </a:r>
            <a:r>
              <a:rPr lang="nl-NL" dirty="0">
                <a:solidFill>
                  <a:srgbClr val="000000"/>
                </a:solidFill>
                <a:latin typeface="Consolas" panose="020B0609020204030204" pitchFamily="49" charset="0"/>
              </a:rPr>
              <a:t>(1);</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human.Age</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dbContext.SaveChanges</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endParaRPr lang="nl-NL" dirty="0"/>
          </a:p>
        </p:txBody>
      </p:sp>
    </p:spTree>
    <p:extLst>
      <p:ext uri="{BB962C8B-B14F-4D97-AF65-F5344CB8AC3E}">
        <p14:creationId xmlns:p14="http://schemas.microsoft.com/office/powerpoint/2010/main" val="3398843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Delete human</a:t>
            </a:r>
            <a:endParaRPr lang="nl-NL" dirty="0"/>
          </a:p>
        </p:txBody>
      </p:sp>
      <p:sp>
        <p:nvSpPr>
          <p:cNvPr id="10" name="Rectangle 4">
            <a:extLst>
              <a:ext uri="{FF2B5EF4-FFF2-40B4-BE49-F238E27FC236}">
                <a16:creationId xmlns:a16="http://schemas.microsoft.com/office/drawing/2014/main" id="{DD1E5173-BA87-4DCF-98DD-96F93243F932}"/>
              </a:ext>
            </a:extLst>
          </p:cNvPr>
          <p:cNvSpPr>
            <a:spLocks noGrp="1" noChangeArrowheads="1"/>
          </p:cNvSpPr>
          <p:nvPr>
            <p:ph idx="1"/>
          </p:nvPr>
        </p:nvSpPr>
        <p:spPr>
          <a:xfrm>
            <a:off x="990600" y="5301208"/>
            <a:ext cx="7397552" cy="432048"/>
          </a:xfrm>
        </p:spPr>
        <p:txBody>
          <a:bodyPr>
            <a:normAutofit fontScale="55000" lnSpcReduction="20000"/>
          </a:bodyPr>
          <a:lstStyle/>
          <a:p>
            <a:pPr>
              <a:lnSpc>
                <a:spcPct val="90000"/>
              </a:lnSpc>
            </a:pPr>
            <a:r>
              <a:rPr lang="en-US" sz="2800" dirty="0"/>
              <a:t>What is the disadvantage of this approach?</a:t>
            </a:r>
          </a:p>
          <a:p>
            <a:pPr lvl="1">
              <a:lnSpc>
                <a:spcPct val="90000"/>
              </a:lnSpc>
            </a:pPr>
            <a:r>
              <a:rPr lang="en-US" dirty="0">
                <a:solidFill>
                  <a:schemeClr val="tx2">
                    <a:lumMod val="60000"/>
                    <a:lumOff val="40000"/>
                  </a:schemeClr>
                </a:solidFill>
              </a:rPr>
              <a:t>How do you solve it?</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23</a:t>
            </a:fld>
            <a:endParaRPr lang="nl-NL"/>
          </a:p>
        </p:txBody>
      </p:sp>
      <p:sp>
        <p:nvSpPr>
          <p:cNvPr id="2" name="Rechthoek 1">
            <a:extLst>
              <a:ext uri="{FF2B5EF4-FFF2-40B4-BE49-F238E27FC236}">
                <a16:creationId xmlns:a16="http://schemas.microsoft.com/office/drawing/2014/main" id="{53833466-F2CC-46C2-9E44-89BBF039E949}"/>
              </a:ext>
            </a:extLst>
          </p:cNvPr>
          <p:cNvSpPr/>
          <p:nvPr/>
        </p:nvSpPr>
        <p:spPr>
          <a:xfrm>
            <a:off x="990600" y="2348881"/>
            <a:ext cx="7901880" cy="1754326"/>
          </a:xfrm>
          <a:prstGeom prst="rect">
            <a:avLst/>
          </a:prstGeom>
        </p:spPr>
        <p:txBody>
          <a:bodyPr wrap="square">
            <a:spAutoFit/>
          </a:bodyPr>
          <a:lstStyle/>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dbContext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DatabaseContext</a:t>
            </a:r>
            <a:r>
              <a:rPr lang="en-US"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p>
          <a:p>
            <a:r>
              <a:rPr lang="nl-NL" dirty="0">
                <a:solidFill>
                  <a:srgbClr val="0000FF"/>
                </a:solidFill>
                <a:latin typeface="Consolas" panose="020B0609020204030204" pitchFamily="49" charset="0"/>
              </a:rPr>
              <a:t>	var</a:t>
            </a:r>
            <a:r>
              <a:rPr lang="nl-NL" dirty="0">
                <a:solidFill>
                  <a:srgbClr val="000000"/>
                </a:solidFill>
                <a:latin typeface="Consolas" panose="020B0609020204030204" pitchFamily="49" charset="0"/>
              </a:rPr>
              <a:t> human = </a:t>
            </a:r>
            <a:r>
              <a:rPr lang="nl-NL" dirty="0" err="1">
                <a:solidFill>
                  <a:srgbClr val="000000"/>
                </a:solidFill>
                <a:latin typeface="Consolas" panose="020B0609020204030204" pitchFamily="49" charset="0"/>
              </a:rPr>
              <a:t>dbContext.Humans.Find</a:t>
            </a:r>
            <a:r>
              <a:rPr lang="nl-NL" dirty="0">
                <a:solidFill>
                  <a:srgbClr val="000000"/>
                </a:solidFill>
                <a:latin typeface="Consolas" panose="020B0609020204030204" pitchFamily="49" charset="0"/>
              </a:rPr>
              <a:t>(1);</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dbContext.Humans.Remove</a:t>
            </a:r>
            <a:r>
              <a:rPr lang="nl-NL" dirty="0">
                <a:solidFill>
                  <a:srgbClr val="000000"/>
                </a:solidFill>
                <a:latin typeface="Consolas" panose="020B0609020204030204" pitchFamily="49" charset="0"/>
              </a:rPr>
              <a:t>(human);</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dbContext.SaveChanges</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endParaRPr lang="nl-NL" dirty="0"/>
          </a:p>
        </p:txBody>
      </p:sp>
    </p:spTree>
    <p:extLst>
      <p:ext uri="{BB962C8B-B14F-4D97-AF65-F5344CB8AC3E}">
        <p14:creationId xmlns:p14="http://schemas.microsoft.com/office/powerpoint/2010/main" val="3071968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Delete human (2)</a:t>
            </a:r>
            <a:endParaRPr lang="nl-NL" dirty="0"/>
          </a:p>
        </p:txBody>
      </p:sp>
      <p:sp>
        <p:nvSpPr>
          <p:cNvPr id="10" name="Rectangle 4">
            <a:extLst>
              <a:ext uri="{FF2B5EF4-FFF2-40B4-BE49-F238E27FC236}">
                <a16:creationId xmlns:a16="http://schemas.microsoft.com/office/drawing/2014/main" id="{DD1E5173-BA87-4DCF-98DD-96F93243F932}"/>
              </a:ext>
            </a:extLst>
          </p:cNvPr>
          <p:cNvSpPr>
            <a:spLocks noGrp="1" noChangeArrowheads="1"/>
          </p:cNvSpPr>
          <p:nvPr>
            <p:ph idx="1"/>
          </p:nvPr>
        </p:nvSpPr>
        <p:spPr>
          <a:xfrm>
            <a:off x="990600" y="5301208"/>
            <a:ext cx="7397552" cy="432048"/>
          </a:xfrm>
        </p:spPr>
        <p:txBody>
          <a:bodyPr>
            <a:normAutofit fontScale="55000" lnSpcReduction="20000"/>
          </a:bodyPr>
          <a:lstStyle/>
          <a:p>
            <a:pPr>
              <a:lnSpc>
                <a:spcPct val="90000"/>
              </a:lnSpc>
            </a:pPr>
            <a:r>
              <a:rPr lang="en-US" sz="2800" dirty="0"/>
              <a:t>What is the disadvantage of this approach?</a:t>
            </a:r>
          </a:p>
          <a:p>
            <a:pPr lvl="1">
              <a:lnSpc>
                <a:spcPct val="90000"/>
              </a:lnSpc>
            </a:pPr>
            <a:r>
              <a:rPr lang="en-US" dirty="0">
                <a:solidFill>
                  <a:schemeClr val="tx2">
                    <a:lumMod val="60000"/>
                    <a:lumOff val="40000"/>
                  </a:schemeClr>
                </a:solidFill>
              </a:rPr>
              <a:t>How do you solve it?</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24</a:t>
            </a:fld>
            <a:endParaRPr lang="nl-NL"/>
          </a:p>
        </p:txBody>
      </p:sp>
      <p:sp>
        <p:nvSpPr>
          <p:cNvPr id="2" name="Rechthoek 1">
            <a:extLst>
              <a:ext uri="{FF2B5EF4-FFF2-40B4-BE49-F238E27FC236}">
                <a16:creationId xmlns:a16="http://schemas.microsoft.com/office/drawing/2014/main" id="{53833466-F2CC-46C2-9E44-89BBF039E949}"/>
              </a:ext>
            </a:extLst>
          </p:cNvPr>
          <p:cNvSpPr/>
          <p:nvPr/>
        </p:nvSpPr>
        <p:spPr>
          <a:xfrm>
            <a:off x="990600" y="2348881"/>
            <a:ext cx="7901880" cy="2031325"/>
          </a:xfrm>
          <a:prstGeom prst="rect">
            <a:avLst/>
          </a:prstGeom>
        </p:spPr>
        <p:txBody>
          <a:bodyPr wrap="square">
            <a:spAutoFit/>
          </a:bodyPr>
          <a:lstStyle/>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human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Human</a:t>
            </a:r>
            <a:r>
              <a:rPr lang="en-US" dirty="0">
                <a:solidFill>
                  <a:srgbClr val="000000"/>
                </a:solidFill>
                <a:latin typeface="Consolas" panose="020B0609020204030204" pitchFamily="49" charset="0"/>
              </a:rPr>
              <a:t>() { ID = 1 };</a:t>
            </a: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dbContext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DatabaseContext</a:t>
            </a:r>
            <a:r>
              <a:rPr lang="en-US"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dbContext.Humans.Attach</a:t>
            </a:r>
            <a:r>
              <a:rPr lang="nl-NL" dirty="0">
                <a:solidFill>
                  <a:srgbClr val="000000"/>
                </a:solidFill>
                <a:latin typeface="Consolas" panose="020B0609020204030204" pitchFamily="49" charset="0"/>
              </a:rPr>
              <a:t>(human);</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dbContext.Humans.Remove</a:t>
            </a:r>
            <a:r>
              <a:rPr lang="nl-NL" dirty="0">
                <a:solidFill>
                  <a:srgbClr val="000000"/>
                </a:solidFill>
                <a:latin typeface="Consolas" panose="020B0609020204030204" pitchFamily="49" charset="0"/>
              </a:rPr>
              <a:t>(human);</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dbContext.SaveChanges</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endParaRPr lang="nl-NL" dirty="0"/>
          </a:p>
        </p:txBody>
      </p:sp>
    </p:spTree>
    <p:extLst>
      <p:ext uri="{BB962C8B-B14F-4D97-AF65-F5344CB8AC3E}">
        <p14:creationId xmlns:p14="http://schemas.microsoft.com/office/powerpoint/2010/main" val="2905850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Delete human (3)</a:t>
            </a:r>
            <a:endParaRPr lang="nl-NL" dirty="0"/>
          </a:p>
        </p:txBody>
      </p:sp>
      <p:sp>
        <p:nvSpPr>
          <p:cNvPr id="8" name="Rectangle 4">
            <a:extLst>
              <a:ext uri="{FF2B5EF4-FFF2-40B4-BE49-F238E27FC236}">
                <a16:creationId xmlns:a16="http://schemas.microsoft.com/office/drawing/2014/main" id="{07945B44-A147-4D69-8329-C3DF373C8D9F}"/>
              </a:ext>
            </a:extLst>
          </p:cNvPr>
          <p:cNvSpPr>
            <a:spLocks noGrp="1" noChangeArrowheads="1"/>
          </p:cNvSpPr>
          <p:nvPr>
            <p:ph idx="1"/>
          </p:nvPr>
        </p:nvSpPr>
        <p:spPr>
          <a:xfrm>
            <a:off x="539552" y="1835228"/>
            <a:ext cx="7397552" cy="859520"/>
          </a:xfrm>
        </p:spPr>
        <p:txBody>
          <a:bodyPr>
            <a:normAutofit lnSpcReduction="10000"/>
          </a:bodyPr>
          <a:lstStyle/>
          <a:p>
            <a:pPr>
              <a:lnSpc>
                <a:spcPct val="90000"/>
              </a:lnSpc>
            </a:pPr>
            <a:r>
              <a:rPr lang="en-US" sz="2800" dirty="0"/>
              <a:t>If an entity is not yet attached to the database context, you can manually change it’s state</a:t>
            </a:r>
            <a:endParaRPr lang="en-US" dirty="0">
              <a:solidFill>
                <a:schemeClr val="tx2">
                  <a:lumMod val="60000"/>
                  <a:lumOff val="40000"/>
                </a:schemeClr>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25</a:t>
            </a:fld>
            <a:endParaRPr lang="nl-NL"/>
          </a:p>
        </p:txBody>
      </p:sp>
      <p:sp>
        <p:nvSpPr>
          <p:cNvPr id="2" name="Rechthoek 1">
            <a:extLst>
              <a:ext uri="{FF2B5EF4-FFF2-40B4-BE49-F238E27FC236}">
                <a16:creationId xmlns:a16="http://schemas.microsoft.com/office/drawing/2014/main" id="{53833466-F2CC-46C2-9E44-89BBF039E949}"/>
              </a:ext>
            </a:extLst>
          </p:cNvPr>
          <p:cNvSpPr/>
          <p:nvPr/>
        </p:nvSpPr>
        <p:spPr>
          <a:xfrm>
            <a:off x="539552" y="3054788"/>
            <a:ext cx="7901880" cy="1754326"/>
          </a:xfrm>
          <a:prstGeom prst="rect">
            <a:avLst/>
          </a:prstGeom>
        </p:spPr>
        <p:txBody>
          <a:bodyPr wrap="square">
            <a:spAutoFit/>
          </a:bodyPr>
          <a:lstStyle/>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human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Human</a:t>
            </a:r>
            <a:r>
              <a:rPr lang="en-US" dirty="0">
                <a:solidFill>
                  <a:srgbClr val="000000"/>
                </a:solidFill>
                <a:latin typeface="Consolas" panose="020B0609020204030204" pitchFamily="49" charset="0"/>
              </a:rPr>
              <a:t>() { ID = 1 };</a:t>
            </a: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dbContext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DatabaseContext</a:t>
            </a:r>
            <a:r>
              <a:rPr lang="en-US"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dbContext.Entry</a:t>
            </a:r>
            <a:r>
              <a:rPr lang="en-US" dirty="0">
                <a:solidFill>
                  <a:srgbClr val="000000"/>
                </a:solidFill>
                <a:latin typeface="Consolas" panose="020B0609020204030204" pitchFamily="49" charset="0"/>
              </a:rPr>
              <a:t>(human).State = </a:t>
            </a:r>
            <a:r>
              <a:rPr lang="en-US" dirty="0" err="1">
                <a:solidFill>
                  <a:srgbClr val="2B91AF"/>
                </a:solidFill>
                <a:latin typeface="Consolas" panose="020B0609020204030204" pitchFamily="49" charset="0"/>
              </a:rPr>
              <a:t>EntityState</a:t>
            </a:r>
            <a:r>
              <a:rPr lang="en-US" dirty="0" err="1">
                <a:solidFill>
                  <a:srgbClr val="000000"/>
                </a:solidFill>
                <a:latin typeface="Consolas" panose="020B0609020204030204" pitchFamily="49" charset="0"/>
              </a:rPr>
              <a:t>.Deleted</a:t>
            </a:r>
            <a:r>
              <a:rPr lang="en-US"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dbContext.SaveChanges</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a:t>
            </a:r>
            <a:endParaRPr lang="nl-NL" dirty="0"/>
          </a:p>
        </p:txBody>
      </p:sp>
      <p:sp>
        <p:nvSpPr>
          <p:cNvPr id="9" name="Rectangle 4">
            <a:extLst>
              <a:ext uri="{FF2B5EF4-FFF2-40B4-BE49-F238E27FC236}">
                <a16:creationId xmlns:a16="http://schemas.microsoft.com/office/drawing/2014/main" id="{226F1190-720B-4B7A-A355-0215F84E5B4F}"/>
              </a:ext>
            </a:extLst>
          </p:cNvPr>
          <p:cNvSpPr txBox="1">
            <a:spLocks noChangeArrowheads="1"/>
          </p:cNvSpPr>
          <p:nvPr/>
        </p:nvSpPr>
        <p:spPr bwMode="auto">
          <a:xfrm>
            <a:off x="539552" y="4999004"/>
            <a:ext cx="7397552" cy="8640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5263" indent="-195263" algn="l" rtl="0" eaLnBrk="1" fontAlgn="base" hangingPunct="1">
              <a:spcBef>
                <a:spcPct val="20000"/>
              </a:spcBef>
              <a:spcAft>
                <a:spcPct val="0"/>
              </a:spcAft>
              <a:buChar char="›"/>
              <a:defRPr sz="2400">
                <a:solidFill>
                  <a:schemeClr val="tx1"/>
                </a:solidFill>
                <a:latin typeface="+mn-lt"/>
                <a:ea typeface="+mn-ea"/>
                <a:cs typeface="+mn-cs"/>
              </a:defRPr>
            </a:lvl1pPr>
            <a:lvl2pPr marL="576263" indent="-190500" algn="l" rtl="0" eaLnBrk="1" fontAlgn="base" hangingPunct="1">
              <a:spcBef>
                <a:spcPct val="20000"/>
              </a:spcBef>
              <a:spcAft>
                <a:spcPct val="0"/>
              </a:spcAft>
              <a:buFont typeface="Times" pitchFamily="-96" charset="0"/>
              <a:buChar char="›"/>
              <a:defRPr sz="2400">
                <a:solidFill>
                  <a:schemeClr val="tx1"/>
                </a:solidFill>
                <a:latin typeface="+mn-lt"/>
                <a:ea typeface="+mn-ea"/>
              </a:defRPr>
            </a:lvl2pPr>
            <a:lvl3pPr marL="957263" indent="-190500" algn="l" rtl="0" eaLnBrk="1" fontAlgn="base" hangingPunct="1">
              <a:spcBef>
                <a:spcPct val="20000"/>
              </a:spcBef>
              <a:spcAft>
                <a:spcPct val="0"/>
              </a:spcAft>
              <a:buChar char="›"/>
              <a:defRPr sz="2000">
                <a:solidFill>
                  <a:schemeClr val="tx1"/>
                </a:solidFill>
                <a:latin typeface="+mn-lt"/>
                <a:ea typeface="+mn-ea"/>
              </a:defRPr>
            </a:lvl3pPr>
            <a:lvl4pPr marL="1338263" indent="-190500" algn="l" rtl="0" eaLnBrk="1" fontAlgn="base" hangingPunct="1">
              <a:spcBef>
                <a:spcPct val="20000"/>
              </a:spcBef>
              <a:spcAft>
                <a:spcPct val="0"/>
              </a:spcAft>
              <a:buFont typeface="Times" pitchFamily="-96" charset="0"/>
              <a:buChar char="›"/>
              <a:defRPr sz="2000">
                <a:solidFill>
                  <a:schemeClr val="tx1"/>
                </a:solidFill>
                <a:latin typeface="+mn-lt"/>
                <a:ea typeface="+mn-ea"/>
              </a:defRPr>
            </a:lvl4pPr>
            <a:lvl5pPr marL="17192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5pPr>
            <a:lvl6pPr marL="21764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6pPr>
            <a:lvl7pPr marL="26336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7pPr>
            <a:lvl8pPr marL="30908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8pPr>
            <a:lvl9pPr marL="35480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9pPr>
          </a:lstStyle>
          <a:p>
            <a:pPr>
              <a:lnSpc>
                <a:spcPct val="90000"/>
              </a:lnSpc>
            </a:pPr>
            <a:r>
              <a:rPr lang="en-US" sz="2800" kern="0" dirty="0"/>
              <a:t>EF is still missing a intuitive way of deleting</a:t>
            </a:r>
          </a:p>
          <a:p>
            <a:pPr lvl="1">
              <a:lnSpc>
                <a:spcPct val="90000"/>
              </a:lnSpc>
            </a:pPr>
            <a:r>
              <a:rPr lang="en-US" kern="0" dirty="0">
                <a:solidFill>
                  <a:schemeClr val="tx2">
                    <a:lumMod val="60000"/>
                    <a:lumOff val="40000"/>
                  </a:schemeClr>
                </a:solidFill>
              </a:rPr>
              <a:t>With what syntax could you “solve” that?</a:t>
            </a:r>
          </a:p>
        </p:txBody>
      </p:sp>
    </p:spTree>
    <p:extLst>
      <p:ext uri="{BB962C8B-B14F-4D97-AF65-F5344CB8AC3E}">
        <p14:creationId xmlns:p14="http://schemas.microsoft.com/office/powerpoint/2010/main" val="2811809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Querying the database</a:t>
            </a:r>
            <a:endParaRPr lang="nl-NL" dirty="0"/>
          </a:p>
        </p:txBody>
      </p:sp>
      <p:sp>
        <p:nvSpPr>
          <p:cNvPr id="286724" name="Rectangle 4"/>
          <p:cNvSpPr>
            <a:spLocks noGrp="1" noChangeArrowheads="1"/>
          </p:cNvSpPr>
          <p:nvPr>
            <p:ph idx="1"/>
          </p:nvPr>
        </p:nvSpPr>
        <p:spPr>
          <a:xfrm>
            <a:off x="990600" y="2205039"/>
            <a:ext cx="8153400" cy="503882"/>
          </a:xfrm>
        </p:spPr>
        <p:txBody>
          <a:bodyPr/>
          <a:lstStyle/>
          <a:p>
            <a:pPr>
              <a:lnSpc>
                <a:spcPct val="90000"/>
              </a:lnSpc>
            </a:pPr>
            <a:r>
              <a:rPr lang="en-US" sz="2800" dirty="0"/>
              <a:t>Allows the usage of LINQ</a:t>
            </a:r>
          </a:p>
          <a:p>
            <a:pPr lvl="1">
              <a:lnSpc>
                <a:spcPct val="90000"/>
              </a:lnSpc>
            </a:pPr>
            <a:endParaRPr lang="en-US" sz="2800" dirty="0">
              <a:solidFill>
                <a:schemeClr val="tx2">
                  <a:lumMod val="60000"/>
                  <a:lumOff val="40000"/>
                </a:schemeClr>
              </a:solidFill>
            </a:endParaRPr>
          </a:p>
          <a:p>
            <a:pPr>
              <a:lnSpc>
                <a:spcPct val="90000"/>
              </a:lnSpc>
            </a:pPr>
            <a:endParaRPr lang="en-US" sz="2800"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26</a:t>
            </a:fld>
            <a:endParaRPr lang="nl-NL"/>
          </a:p>
        </p:txBody>
      </p:sp>
      <p:sp>
        <p:nvSpPr>
          <p:cNvPr id="3" name="Rechthoek 2">
            <a:extLst>
              <a:ext uri="{FF2B5EF4-FFF2-40B4-BE49-F238E27FC236}">
                <a16:creationId xmlns:a16="http://schemas.microsoft.com/office/drawing/2014/main" id="{4166F9CA-A912-4585-9EB7-9D7211D869BC}"/>
              </a:ext>
            </a:extLst>
          </p:cNvPr>
          <p:cNvSpPr/>
          <p:nvPr/>
        </p:nvSpPr>
        <p:spPr>
          <a:xfrm>
            <a:off x="422169" y="2924944"/>
            <a:ext cx="8299662" cy="1477328"/>
          </a:xfrm>
          <a:prstGeom prst="rect">
            <a:avLst/>
          </a:prstGeom>
        </p:spPr>
        <p:txBody>
          <a:bodyPr wrap="square">
            <a:spAutoFit/>
          </a:bodyPr>
          <a:lstStyle/>
          <a:p>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var</a:t>
            </a:r>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searchTerm</a:t>
            </a:r>
            <a:r>
              <a:rPr lang="nl-NL" dirty="0">
                <a:solidFill>
                  <a:srgbClr val="000000"/>
                </a:solidFill>
                <a:latin typeface="Consolas" panose="020B0609020204030204" pitchFamily="49" charset="0"/>
              </a:rPr>
              <a:t> = </a:t>
            </a:r>
            <a:r>
              <a:rPr lang="nl-NL" dirty="0">
                <a:solidFill>
                  <a:srgbClr val="A31515"/>
                </a:solidFill>
                <a:latin typeface="Consolas" panose="020B0609020204030204" pitchFamily="49" charset="0"/>
              </a:rPr>
              <a:t>"Martin"</a:t>
            </a:r>
            <a:r>
              <a:rPr lang="nl-NL" dirty="0">
                <a:solidFill>
                  <a:srgbClr val="000000"/>
                </a:solidFill>
                <a:latin typeface="Consolas" panose="020B0609020204030204" pitchFamily="49" charset="0"/>
              </a:rPr>
              <a:t>;</a:t>
            </a:r>
          </a:p>
          <a:p>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var</a:t>
            </a:r>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Humans</a:t>
            </a:r>
            <a:r>
              <a:rPr lang="nl-NL" dirty="0">
                <a:solidFill>
                  <a:srgbClr val="000000"/>
                </a:solidFill>
                <a:latin typeface="Consolas" panose="020B0609020204030204" pitchFamily="49" charset="0"/>
              </a:rPr>
              <a:t> = </a:t>
            </a:r>
            <a:r>
              <a:rPr lang="nl-NL" dirty="0" err="1">
                <a:solidFill>
                  <a:srgbClr val="000000"/>
                </a:solidFill>
                <a:latin typeface="Consolas" panose="020B0609020204030204" pitchFamily="49" charset="0"/>
              </a:rPr>
              <a:t>dbContext.Humans</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.Where(h =&gt; </a:t>
            </a:r>
            <a:r>
              <a:rPr lang="en-US" dirty="0" err="1">
                <a:solidFill>
                  <a:srgbClr val="000000"/>
                </a:solidFill>
                <a:latin typeface="Consolas" panose="020B0609020204030204" pitchFamily="49" charset="0"/>
              </a:rPr>
              <a:t>h.Name.Contains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searchTerm</a:t>
            </a:r>
            <a:r>
              <a:rPr lang="en-US" dirty="0">
                <a:solidFill>
                  <a:srgbClr val="000000"/>
                </a:solidFill>
                <a:latin typeface="Consolas" panose="020B0609020204030204" pitchFamily="49" charset="0"/>
              </a:rPr>
              <a:t>) &amp;&amp; </a:t>
            </a:r>
            <a:r>
              <a:rPr lang="en-US" dirty="0" err="1">
                <a:solidFill>
                  <a:srgbClr val="000000"/>
                </a:solidFill>
                <a:latin typeface="Consolas" panose="020B0609020204030204" pitchFamily="49" charset="0"/>
              </a:rPr>
              <a:t>h.Age</a:t>
            </a:r>
            <a:r>
              <a:rPr lang="en-US" dirty="0">
                <a:solidFill>
                  <a:srgbClr val="000000"/>
                </a:solidFill>
                <a:latin typeface="Consolas" panose="020B0609020204030204" pitchFamily="49" charset="0"/>
              </a:rPr>
              <a:t> &lt; 18)</a:t>
            </a:r>
          </a:p>
          <a:p>
            <a:r>
              <a:rPr lang="en-US" dirty="0">
                <a:solidFill>
                  <a:srgbClr val="000000"/>
                </a:solidFill>
                <a:latin typeface="Consolas" panose="020B0609020204030204" pitchFamily="49" charset="0"/>
              </a:rPr>
              <a:t>	</a:t>
            </a:r>
            <a:r>
              <a:rPr lang="nl-NL" dirty="0">
                <a:solidFill>
                  <a:srgbClr val="000000"/>
                </a:solidFill>
                <a:latin typeface="Consolas" panose="020B0609020204030204" pitchFamily="49" charset="0"/>
              </a:rPr>
              <a:t>.</a:t>
            </a:r>
            <a:r>
              <a:rPr lang="nl-NL" dirty="0" err="1">
                <a:solidFill>
                  <a:srgbClr val="000000"/>
                </a:solidFill>
                <a:latin typeface="Consolas" panose="020B0609020204030204" pitchFamily="49" charset="0"/>
              </a:rPr>
              <a:t>OrderByDescending</a:t>
            </a:r>
            <a:r>
              <a:rPr lang="nl-NL" dirty="0">
                <a:solidFill>
                  <a:srgbClr val="000000"/>
                </a:solidFill>
                <a:latin typeface="Consolas" panose="020B0609020204030204" pitchFamily="49" charset="0"/>
              </a:rPr>
              <a:t>(h =&gt; </a:t>
            </a:r>
            <a:r>
              <a:rPr lang="nl-NL" dirty="0" err="1">
                <a:solidFill>
                  <a:srgbClr val="000000"/>
                </a:solidFill>
                <a:latin typeface="Consolas" panose="020B0609020204030204" pitchFamily="49" charset="0"/>
              </a:rPr>
              <a:t>h.Age</a:t>
            </a:r>
            <a:r>
              <a:rPr lang="nl-NL" dirty="0">
                <a:solidFill>
                  <a:srgbClr val="000000"/>
                </a:solidFill>
                <a:latin typeface="Consolas" panose="020B0609020204030204" pitchFamily="49" charset="0"/>
              </a:rPr>
              <a:t>);</a:t>
            </a:r>
            <a:endParaRPr lang="nl-NL" dirty="0"/>
          </a:p>
        </p:txBody>
      </p:sp>
      <p:sp>
        <p:nvSpPr>
          <p:cNvPr id="7" name="Rectangle 4">
            <a:extLst>
              <a:ext uri="{FF2B5EF4-FFF2-40B4-BE49-F238E27FC236}">
                <a16:creationId xmlns:a16="http://schemas.microsoft.com/office/drawing/2014/main" id="{8EC2D57C-C9CF-4E91-9433-34BC1785506C}"/>
              </a:ext>
            </a:extLst>
          </p:cNvPr>
          <p:cNvSpPr txBox="1">
            <a:spLocks noChangeArrowheads="1"/>
          </p:cNvSpPr>
          <p:nvPr/>
        </p:nvSpPr>
        <p:spPr bwMode="auto">
          <a:xfrm>
            <a:off x="990600" y="5661422"/>
            <a:ext cx="8153400" cy="5038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5263" indent="-195263" algn="l" rtl="0" eaLnBrk="1" fontAlgn="base" hangingPunct="1">
              <a:spcBef>
                <a:spcPct val="20000"/>
              </a:spcBef>
              <a:spcAft>
                <a:spcPct val="0"/>
              </a:spcAft>
              <a:buChar char="›"/>
              <a:defRPr sz="2400">
                <a:solidFill>
                  <a:schemeClr val="tx1"/>
                </a:solidFill>
                <a:latin typeface="+mn-lt"/>
                <a:ea typeface="+mn-ea"/>
                <a:cs typeface="+mn-cs"/>
              </a:defRPr>
            </a:lvl1pPr>
            <a:lvl2pPr marL="576263" indent="-190500" algn="l" rtl="0" eaLnBrk="1" fontAlgn="base" hangingPunct="1">
              <a:spcBef>
                <a:spcPct val="20000"/>
              </a:spcBef>
              <a:spcAft>
                <a:spcPct val="0"/>
              </a:spcAft>
              <a:buFont typeface="Times" pitchFamily="-96" charset="0"/>
              <a:buChar char="›"/>
              <a:defRPr sz="2400">
                <a:solidFill>
                  <a:schemeClr val="tx1"/>
                </a:solidFill>
                <a:latin typeface="+mn-lt"/>
                <a:ea typeface="+mn-ea"/>
              </a:defRPr>
            </a:lvl2pPr>
            <a:lvl3pPr marL="957263" indent="-190500" algn="l" rtl="0" eaLnBrk="1" fontAlgn="base" hangingPunct="1">
              <a:spcBef>
                <a:spcPct val="20000"/>
              </a:spcBef>
              <a:spcAft>
                <a:spcPct val="0"/>
              </a:spcAft>
              <a:buChar char="›"/>
              <a:defRPr sz="2000">
                <a:solidFill>
                  <a:schemeClr val="tx1"/>
                </a:solidFill>
                <a:latin typeface="+mn-lt"/>
                <a:ea typeface="+mn-ea"/>
              </a:defRPr>
            </a:lvl3pPr>
            <a:lvl4pPr marL="1338263" indent="-190500" algn="l" rtl="0" eaLnBrk="1" fontAlgn="base" hangingPunct="1">
              <a:spcBef>
                <a:spcPct val="20000"/>
              </a:spcBef>
              <a:spcAft>
                <a:spcPct val="0"/>
              </a:spcAft>
              <a:buFont typeface="Times" pitchFamily="-96" charset="0"/>
              <a:buChar char="›"/>
              <a:defRPr sz="2000">
                <a:solidFill>
                  <a:schemeClr val="tx1"/>
                </a:solidFill>
                <a:latin typeface="+mn-lt"/>
                <a:ea typeface="+mn-ea"/>
              </a:defRPr>
            </a:lvl4pPr>
            <a:lvl5pPr marL="17192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5pPr>
            <a:lvl6pPr marL="21764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6pPr>
            <a:lvl7pPr marL="26336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7pPr>
            <a:lvl8pPr marL="30908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8pPr>
            <a:lvl9pPr marL="35480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9pPr>
          </a:lstStyle>
          <a:p>
            <a:pPr>
              <a:lnSpc>
                <a:spcPct val="90000"/>
              </a:lnSpc>
            </a:pPr>
            <a:r>
              <a:rPr lang="en-US" sz="2800" kern="0" dirty="0"/>
              <a:t>What is the underlying query?</a:t>
            </a:r>
          </a:p>
          <a:p>
            <a:pPr lvl="1">
              <a:lnSpc>
                <a:spcPct val="90000"/>
              </a:lnSpc>
            </a:pPr>
            <a:endParaRPr lang="en-US" sz="2800" kern="0" dirty="0">
              <a:solidFill>
                <a:schemeClr val="tx2">
                  <a:lumMod val="60000"/>
                  <a:lumOff val="40000"/>
                </a:schemeClr>
              </a:solidFill>
            </a:endParaRPr>
          </a:p>
          <a:p>
            <a:pPr>
              <a:lnSpc>
                <a:spcPct val="90000"/>
              </a:lnSpc>
            </a:pPr>
            <a:endParaRPr lang="en-US" sz="2800" kern="0" dirty="0"/>
          </a:p>
        </p:txBody>
      </p:sp>
    </p:spTree>
    <p:extLst>
      <p:ext uri="{BB962C8B-B14F-4D97-AF65-F5344CB8AC3E}">
        <p14:creationId xmlns:p14="http://schemas.microsoft.com/office/powerpoint/2010/main" val="3539151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Inheritance Strategies</a:t>
            </a:r>
            <a:endParaRPr lang="nl-NL" dirty="0"/>
          </a:p>
        </p:txBody>
      </p:sp>
      <p:sp>
        <p:nvSpPr>
          <p:cNvPr id="286724" name="Rectangle 4"/>
          <p:cNvSpPr>
            <a:spLocks noGrp="1" noChangeArrowheads="1"/>
          </p:cNvSpPr>
          <p:nvPr>
            <p:ph idx="1"/>
          </p:nvPr>
        </p:nvSpPr>
        <p:spPr>
          <a:xfrm>
            <a:off x="990600" y="2205038"/>
            <a:ext cx="6461720" cy="1728017"/>
          </a:xfrm>
        </p:spPr>
        <p:txBody>
          <a:bodyPr/>
          <a:lstStyle/>
          <a:p>
            <a:pPr>
              <a:lnSpc>
                <a:spcPct val="90000"/>
              </a:lnSpc>
            </a:pPr>
            <a:r>
              <a:rPr lang="en-US" sz="2800" dirty="0"/>
              <a:t>If we use inheritance for our entities, how should Entity Framework save it in the physical data model?</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27</a:t>
            </a:fld>
            <a:endParaRPr lang="nl-NL"/>
          </a:p>
        </p:txBody>
      </p:sp>
    </p:spTree>
    <p:extLst>
      <p:ext uri="{BB962C8B-B14F-4D97-AF65-F5344CB8AC3E}">
        <p14:creationId xmlns:p14="http://schemas.microsoft.com/office/powerpoint/2010/main" val="4120345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Inheritance Strategies</a:t>
            </a:r>
            <a:endParaRPr lang="nl-NL" dirty="0"/>
          </a:p>
        </p:txBody>
      </p:sp>
      <p:sp>
        <p:nvSpPr>
          <p:cNvPr id="286724" name="Rectangle 4"/>
          <p:cNvSpPr>
            <a:spLocks noGrp="1" noChangeArrowheads="1"/>
          </p:cNvSpPr>
          <p:nvPr>
            <p:ph idx="1"/>
          </p:nvPr>
        </p:nvSpPr>
        <p:spPr>
          <a:xfrm>
            <a:off x="990600" y="2205038"/>
            <a:ext cx="8153400" cy="3888258"/>
          </a:xfrm>
        </p:spPr>
        <p:txBody>
          <a:bodyPr/>
          <a:lstStyle/>
          <a:p>
            <a:pPr>
              <a:lnSpc>
                <a:spcPct val="90000"/>
              </a:lnSpc>
            </a:pPr>
            <a:r>
              <a:rPr lang="en-US" sz="2800" dirty="0"/>
              <a:t>Table per Hierarchy (TPH)</a:t>
            </a:r>
          </a:p>
          <a:p>
            <a:pPr lvl="1">
              <a:lnSpc>
                <a:spcPct val="90000"/>
              </a:lnSpc>
            </a:pPr>
            <a:r>
              <a:rPr lang="en-US" sz="2800" dirty="0">
                <a:solidFill>
                  <a:schemeClr val="tx2">
                    <a:lumMod val="60000"/>
                    <a:lumOff val="40000"/>
                  </a:schemeClr>
                </a:solidFill>
              </a:rPr>
              <a:t>Saves all data in 1 table</a:t>
            </a:r>
          </a:p>
          <a:p>
            <a:pPr>
              <a:lnSpc>
                <a:spcPct val="90000"/>
              </a:lnSpc>
            </a:pPr>
            <a:r>
              <a:rPr lang="en-US" sz="2800" dirty="0"/>
              <a:t>Table per Type (TPT)</a:t>
            </a:r>
          </a:p>
          <a:p>
            <a:pPr lvl="1">
              <a:lnSpc>
                <a:spcPct val="90000"/>
              </a:lnSpc>
            </a:pPr>
            <a:r>
              <a:rPr lang="en-US" sz="2800" dirty="0">
                <a:solidFill>
                  <a:schemeClr val="tx2">
                    <a:lumMod val="60000"/>
                    <a:lumOff val="40000"/>
                  </a:schemeClr>
                </a:solidFill>
              </a:rPr>
              <a:t>Every entity has it’s own table</a:t>
            </a:r>
          </a:p>
          <a:p>
            <a:pPr>
              <a:lnSpc>
                <a:spcPct val="90000"/>
              </a:lnSpc>
            </a:pPr>
            <a:r>
              <a:rPr lang="en-US" sz="2800" dirty="0"/>
              <a:t>Table per Concrete Class (TPC)</a:t>
            </a:r>
          </a:p>
          <a:p>
            <a:pPr lvl="1">
              <a:lnSpc>
                <a:spcPct val="90000"/>
              </a:lnSpc>
            </a:pPr>
            <a:r>
              <a:rPr lang="en-US" sz="2800" dirty="0">
                <a:solidFill>
                  <a:schemeClr val="tx2">
                    <a:lumMod val="60000"/>
                    <a:lumOff val="40000"/>
                  </a:schemeClr>
                </a:solidFill>
              </a:rPr>
              <a:t>Table for each child-class</a:t>
            </a:r>
          </a:p>
          <a:p>
            <a:pPr lvl="1">
              <a:lnSpc>
                <a:spcPct val="90000"/>
              </a:lnSpc>
            </a:pPr>
            <a:endParaRPr lang="en-US" sz="2800" dirty="0">
              <a:solidFill>
                <a:schemeClr val="tx2">
                  <a:lumMod val="60000"/>
                  <a:lumOff val="40000"/>
                </a:schemeClr>
              </a:solidFill>
            </a:endParaRPr>
          </a:p>
          <a:p>
            <a:pPr>
              <a:lnSpc>
                <a:spcPct val="90000"/>
              </a:lnSpc>
            </a:pPr>
            <a:r>
              <a:rPr lang="en-US" sz="2800" dirty="0"/>
              <a:t>What are the pros and cons?</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28</a:t>
            </a:fld>
            <a:endParaRPr lang="nl-NL"/>
          </a:p>
        </p:txBody>
      </p:sp>
    </p:spTree>
    <p:extLst>
      <p:ext uri="{BB962C8B-B14F-4D97-AF65-F5344CB8AC3E}">
        <p14:creationId xmlns:p14="http://schemas.microsoft.com/office/powerpoint/2010/main" val="2868344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Table per Hierarchy</a:t>
            </a:r>
            <a:endParaRPr lang="nl-NL" dirty="0"/>
          </a:p>
        </p:txBody>
      </p:sp>
      <p:sp>
        <p:nvSpPr>
          <p:cNvPr id="286724" name="Rectangle 4"/>
          <p:cNvSpPr>
            <a:spLocks noGrp="1" noChangeArrowheads="1"/>
          </p:cNvSpPr>
          <p:nvPr>
            <p:ph idx="1"/>
          </p:nvPr>
        </p:nvSpPr>
        <p:spPr>
          <a:xfrm>
            <a:off x="990600" y="2060848"/>
            <a:ext cx="8153400" cy="863922"/>
          </a:xfrm>
        </p:spPr>
        <p:txBody>
          <a:bodyPr>
            <a:normAutofit fontScale="92500" lnSpcReduction="10000"/>
          </a:bodyPr>
          <a:lstStyle/>
          <a:p>
            <a:pPr>
              <a:lnSpc>
                <a:spcPct val="90000"/>
              </a:lnSpc>
            </a:pPr>
            <a:r>
              <a:rPr lang="en-US" sz="2800" dirty="0"/>
              <a:t>Saves all data in 1 table</a:t>
            </a:r>
          </a:p>
          <a:p>
            <a:pPr>
              <a:lnSpc>
                <a:spcPct val="90000"/>
              </a:lnSpc>
            </a:pPr>
            <a:r>
              <a:rPr lang="en-US" sz="2800" dirty="0"/>
              <a:t>What are the pros and cons?</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29</a:t>
            </a:fld>
            <a:endParaRPr lang="nl-NL"/>
          </a:p>
        </p:txBody>
      </p:sp>
      <p:pic>
        <p:nvPicPr>
          <p:cNvPr id="1026" name="Picture 2" descr="https://aspblogs.blob.core.windows.net/media/manavi/03/BillingModel.jpg">
            <a:extLst>
              <a:ext uri="{FF2B5EF4-FFF2-40B4-BE49-F238E27FC236}">
                <a16:creationId xmlns:a16="http://schemas.microsoft.com/office/drawing/2014/main" id="{C58EC8E2-40AA-4110-9D8E-60C406A9D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13" y="2924944"/>
            <a:ext cx="3971925" cy="3381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gyazo.com/39e965ccad4af4032cc6553c19dc8087.png">
            <a:extLst>
              <a:ext uri="{FF2B5EF4-FFF2-40B4-BE49-F238E27FC236}">
                <a16:creationId xmlns:a16="http://schemas.microsoft.com/office/drawing/2014/main" id="{2794F6A6-DF8F-452A-8EF8-2E8A941A6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6630" y="3356992"/>
            <a:ext cx="183832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31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Entity Framework is an ORM</a:t>
            </a:r>
            <a:br>
              <a:rPr lang="en-US" dirty="0"/>
            </a:br>
            <a:endParaRPr lang="nl-NL" dirty="0"/>
          </a:p>
        </p:txBody>
      </p:sp>
      <p:sp>
        <p:nvSpPr>
          <p:cNvPr id="286724" name="Rectangle 4"/>
          <p:cNvSpPr>
            <a:spLocks noGrp="1" noChangeArrowheads="1"/>
          </p:cNvSpPr>
          <p:nvPr>
            <p:ph idx="1"/>
          </p:nvPr>
        </p:nvSpPr>
        <p:spPr>
          <a:xfrm>
            <a:off x="990600" y="2205038"/>
            <a:ext cx="8153400" cy="3887787"/>
          </a:xfrm>
        </p:spPr>
        <p:txBody>
          <a:bodyPr/>
          <a:lstStyle/>
          <a:p>
            <a:pPr>
              <a:lnSpc>
                <a:spcPct val="90000"/>
              </a:lnSpc>
            </a:pPr>
            <a:r>
              <a:rPr lang="en-US" sz="2800" dirty="0"/>
              <a:t>Abbreviation</a:t>
            </a:r>
          </a:p>
          <a:p>
            <a:pPr lvl="1">
              <a:lnSpc>
                <a:spcPct val="90000"/>
              </a:lnSpc>
            </a:pPr>
            <a:r>
              <a:rPr lang="en-US" sz="2800" dirty="0">
                <a:solidFill>
                  <a:schemeClr val="tx2">
                    <a:lumMod val="60000"/>
                    <a:lumOff val="40000"/>
                  </a:schemeClr>
                </a:solidFill>
              </a:rPr>
              <a:t>Object-relational-mapper</a:t>
            </a:r>
          </a:p>
          <a:p>
            <a:pPr lvl="1">
              <a:lnSpc>
                <a:spcPct val="90000"/>
              </a:lnSpc>
            </a:pPr>
            <a:r>
              <a:rPr lang="en-US" sz="2800" dirty="0">
                <a:solidFill>
                  <a:schemeClr val="tx2">
                    <a:lumMod val="60000"/>
                    <a:lumOff val="40000"/>
                  </a:schemeClr>
                </a:solidFill>
              </a:rPr>
              <a:t>Object-relational-mapping (framework)</a:t>
            </a:r>
          </a:p>
          <a:p>
            <a:pPr>
              <a:lnSpc>
                <a:spcPct val="90000"/>
              </a:lnSpc>
            </a:pPr>
            <a:r>
              <a:rPr lang="en-US" sz="2800" dirty="0"/>
              <a:t>Definition</a:t>
            </a:r>
          </a:p>
          <a:p>
            <a:pPr lvl="1">
              <a:lnSpc>
                <a:spcPct val="90000"/>
              </a:lnSpc>
            </a:pPr>
            <a:r>
              <a:rPr lang="en-US" sz="2800" dirty="0">
                <a:solidFill>
                  <a:schemeClr val="tx2">
                    <a:lumMod val="60000"/>
                    <a:lumOff val="40000"/>
                  </a:schemeClr>
                </a:solidFill>
              </a:rPr>
              <a:t>An ORM is a method (wrapper) that combines/wraps data from a database to an (object-oriented) programming language.</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3</a:t>
            </a:fld>
            <a:endParaRPr lang="nl-NL"/>
          </a:p>
        </p:txBody>
      </p:sp>
    </p:spTree>
    <p:extLst>
      <p:ext uri="{BB962C8B-B14F-4D97-AF65-F5344CB8AC3E}">
        <p14:creationId xmlns:p14="http://schemas.microsoft.com/office/powerpoint/2010/main" val="548205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Table per Hierarchy</a:t>
            </a:r>
            <a:endParaRPr lang="nl-NL" dirty="0"/>
          </a:p>
        </p:txBody>
      </p:sp>
      <p:sp>
        <p:nvSpPr>
          <p:cNvPr id="286724" name="Rectangle 4"/>
          <p:cNvSpPr>
            <a:spLocks noGrp="1" noChangeArrowheads="1"/>
          </p:cNvSpPr>
          <p:nvPr>
            <p:ph idx="1"/>
          </p:nvPr>
        </p:nvSpPr>
        <p:spPr>
          <a:xfrm>
            <a:off x="539552" y="2060848"/>
            <a:ext cx="7134856" cy="4392488"/>
          </a:xfrm>
        </p:spPr>
        <p:txBody>
          <a:bodyPr/>
          <a:lstStyle/>
          <a:p>
            <a:pPr>
              <a:lnSpc>
                <a:spcPct val="90000"/>
              </a:lnSpc>
            </a:pPr>
            <a:r>
              <a:rPr lang="en-US" sz="2800" dirty="0"/>
              <a:t>Pros</a:t>
            </a:r>
          </a:p>
          <a:p>
            <a:pPr lvl="1">
              <a:lnSpc>
                <a:spcPct val="90000"/>
              </a:lnSpc>
            </a:pPr>
            <a:r>
              <a:rPr lang="en-US" sz="2800" dirty="0">
                <a:solidFill>
                  <a:schemeClr val="tx2">
                    <a:lumMod val="60000"/>
                    <a:lumOff val="40000"/>
                  </a:schemeClr>
                </a:solidFill>
              </a:rPr>
              <a:t>High performance on CRUD-operations</a:t>
            </a:r>
          </a:p>
          <a:p>
            <a:pPr lvl="1">
              <a:lnSpc>
                <a:spcPct val="90000"/>
              </a:lnSpc>
            </a:pPr>
            <a:r>
              <a:rPr lang="en-US" sz="2800" dirty="0">
                <a:solidFill>
                  <a:schemeClr val="tx2">
                    <a:lumMod val="60000"/>
                    <a:lumOff val="40000"/>
                  </a:schemeClr>
                </a:solidFill>
              </a:rPr>
              <a:t>Minimum number of tables in the database</a:t>
            </a:r>
          </a:p>
          <a:p>
            <a:pPr>
              <a:lnSpc>
                <a:spcPct val="90000"/>
              </a:lnSpc>
            </a:pPr>
            <a:r>
              <a:rPr lang="en-US" sz="2800" dirty="0"/>
              <a:t>Cons</a:t>
            </a:r>
          </a:p>
          <a:p>
            <a:pPr lvl="1">
              <a:lnSpc>
                <a:spcPct val="90000"/>
              </a:lnSpc>
            </a:pPr>
            <a:r>
              <a:rPr lang="en-US" sz="2800" dirty="0">
                <a:solidFill>
                  <a:schemeClr val="tx2">
                    <a:lumMod val="60000"/>
                    <a:lumOff val="40000"/>
                  </a:schemeClr>
                </a:solidFill>
              </a:rPr>
              <a:t>Not normalized</a:t>
            </a:r>
          </a:p>
          <a:p>
            <a:pPr lvl="2">
              <a:lnSpc>
                <a:spcPct val="90000"/>
              </a:lnSpc>
            </a:pPr>
            <a:r>
              <a:rPr lang="en-US" sz="2400" dirty="0"/>
              <a:t>Data redundancy (NULL-values)</a:t>
            </a:r>
          </a:p>
          <a:p>
            <a:pPr lvl="2">
              <a:lnSpc>
                <a:spcPct val="90000"/>
              </a:lnSpc>
            </a:pPr>
            <a:r>
              <a:rPr lang="en-US" sz="2400" dirty="0"/>
              <a:t>Possible Data integrity violation</a:t>
            </a:r>
          </a:p>
          <a:p>
            <a:pPr lvl="1">
              <a:lnSpc>
                <a:spcPct val="90000"/>
              </a:lnSpc>
            </a:pPr>
            <a:r>
              <a:rPr lang="en-US" sz="2800" dirty="0">
                <a:solidFill>
                  <a:schemeClr val="tx2">
                    <a:lumMod val="60000"/>
                    <a:lumOff val="40000"/>
                  </a:schemeClr>
                </a:solidFill>
              </a:rPr>
              <a:t>Creates a Discriminator column to define the type of a row</a:t>
            </a:r>
          </a:p>
          <a:p>
            <a:pPr lvl="1">
              <a:lnSpc>
                <a:spcPct val="90000"/>
              </a:lnSpc>
            </a:pPr>
            <a:r>
              <a:rPr lang="en-US" sz="2800" dirty="0">
                <a:solidFill>
                  <a:schemeClr val="tx2">
                    <a:lumMod val="60000"/>
                    <a:lumOff val="40000"/>
                  </a:schemeClr>
                </a:solidFill>
              </a:rPr>
              <a:t>Complexity of adding a new child-class</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30</a:t>
            </a:fld>
            <a:endParaRPr lang="nl-NL" dirty="0"/>
          </a:p>
        </p:txBody>
      </p:sp>
    </p:spTree>
    <p:extLst>
      <p:ext uri="{BB962C8B-B14F-4D97-AF65-F5344CB8AC3E}">
        <p14:creationId xmlns:p14="http://schemas.microsoft.com/office/powerpoint/2010/main" val="3628513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Table per Type</a:t>
            </a:r>
            <a:endParaRPr lang="nl-NL" dirty="0"/>
          </a:p>
        </p:txBody>
      </p:sp>
      <p:sp>
        <p:nvSpPr>
          <p:cNvPr id="286724" name="Rectangle 4"/>
          <p:cNvSpPr>
            <a:spLocks noGrp="1" noChangeArrowheads="1"/>
          </p:cNvSpPr>
          <p:nvPr>
            <p:ph idx="1"/>
          </p:nvPr>
        </p:nvSpPr>
        <p:spPr>
          <a:xfrm>
            <a:off x="990600" y="2132856"/>
            <a:ext cx="8153400" cy="863922"/>
          </a:xfrm>
        </p:spPr>
        <p:txBody>
          <a:bodyPr>
            <a:normAutofit fontScale="92500" lnSpcReduction="10000"/>
          </a:bodyPr>
          <a:lstStyle/>
          <a:p>
            <a:pPr>
              <a:lnSpc>
                <a:spcPct val="90000"/>
              </a:lnSpc>
            </a:pPr>
            <a:r>
              <a:rPr lang="en-US" sz="2800" dirty="0"/>
              <a:t>Every entity has it’s own table</a:t>
            </a:r>
          </a:p>
          <a:p>
            <a:pPr>
              <a:lnSpc>
                <a:spcPct val="90000"/>
              </a:lnSpc>
            </a:pPr>
            <a:r>
              <a:rPr lang="en-US" sz="2800" dirty="0"/>
              <a:t>What are the pros and cons?</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31</a:t>
            </a:fld>
            <a:endParaRPr lang="nl-NL"/>
          </a:p>
        </p:txBody>
      </p:sp>
      <p:pic>
        <p:nvPicPr>
          <p:cNvPr id="1026" name="Picture 2" descr="https://aspblogs.blob.core.windows.net/media/manavi/03/BillingModel.jpg">
            <a:extLst>
              <a:ext uri="{FF2B5EF4-FFF2-40B4-BE49-F238E27FC236}">
                <a16:creationId xmlns:a16="http://schemas.microsoft.com/office/drawing/2014/main" id="{C58EC8E2-40AA-4110-9D8E-60C406A9D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13" y="2967993"/>
            <a:ext cx="3971925" cy="33813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gyazo.com/ac89e24fb35a58834ebe530d2666c13a.png">
            <a:extLst>
              <a:ext uri="{FF2B5EF4-FFF2-40B4-BE49-F238E27FC236}">
                <a16:creationId xmlns:a16="http://schemas.microsoft.com/office/drawing/2014/main" id="{8361984E-4DA4-4904-9CEA-51EA4FB13A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3067050"/>
            <a:ext cx="4791075"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093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Table per Type</a:t>
            </a:r>
            <a:endParaRPr lang="nl-NL" dirty="0"/>
          </a:p>
        </p:txBody>
      </p:sp>
      <p:sp>
        <p:nvSpPr>
          <p:cNvPr id="286724" name="Rectangle 4"/>
          <p:cNvSpPr>
            <a:spLocks noGrp="1" noChangeArrowheads="1"/>
          </p:cNvSpPr>
          <p:nvPr>
            <p:ph idx="1"/>
          </p:nvPr>
        </p:nvSpPr>
        <p:spPr>
          <a:xfrm>
            <a:off x="990600" y="2132856"/>
            <a:ext cx="8153400" cy="3960440"/>
          </a:xfrm>
        </p:spPr>
        <p:txBody>
          <a:bodyPr/>
          <a:lstStyle/>
          <a:p>
            <a:pPr>
              <a:lnSpc>
                <a:spcPct val="90000"/>
              </a:lnSpc>
            </a:pPr>
            <a:r>
              <a:rPr lang="en-US" sz="2800" dirty="0"/>
              <a:t>Pros</a:t>
            </a:r>
          </a:p>
          <a:p>
            <a:pPr lvl="1">
              <a:lnSpc>
                <a:spcPct val="90000"/>
              </a:lnSpc>
            </a:pPr>
            <a:r>
              <a:rPr lang="en-US" sz="2800" dirty="0">
                <a:solidFill>
                  <a:schemeClr val="tx2">
                    <a:lumMod val="60000"/>
                    <a:lumOff val="40000"/>
                  </a:schemeClr>
                </a:solidFill>
              </a:rPr>
              <a:t>Normalized (3</a:t>
            </a:r>
            <a:r>
              <a:rPr lang="en-US" sz="2800" baseline="30000" dirty="0">
                <a:solidFill>
                  <a:schemeClr val="tx2">
                    <a:lumMod val="60000"/>
                    <a:lumOff val="40000"/>
                  </a:schemeClr>
                </a:solidFill>
              </a:rPr>
              <a:t>rd</a:t>
            </a:r>
            <a:r>
              <a:rPr lang="en-US" sz="2800" dirty="0">
                <a:solidFill>
                  <a:schemeClr val="tx2">
                    <a:lumMod val="60000"/>
                    <a:lumOff val="40000"/>
                  </a:schemeClr>
                </a:solidFill>
              </a:rPr>
              <a:t> NF)</a:t>
            </a:r>
          </a:p>
          <a:p>
            <a:pPr lvl="2">
              <a:lnSpc>
                <a:spcPct val="90000"/>
              </a:lnSpc>
            </a:pPr>
            <a:r>
              <a:rPr lang="en-US" sz="2400" dirty="0"/>
              <a:t>Data integrity is preserved</a:t>
            </a:r>
          </a:p>
          <a:p>
            <a:pPr lvl="2">
              <a:lnSpc>
                <a:spcPct val="90000"/>
              </a:lnSpc>
            </a:pPr>
            <a:r>
              <a:rPr lang="en-US" sz="2400" dirty="0"/>
              <a:t>No data redundancy</a:t>
            </a:r>
          </a:p>
          <a:p>
            <a:pPr lvl="1">
              <a:lnSpc>
                <a:spcPct val="90000"/>
              </a:lnSpc>
            </a:pPr>
            <a:r>
              <a:rPr lang="en-US" sz="2800" dirty="0">
                <a:solidFill>
                  <a:schemeClr val="tx2">
                    <a:lumMod val="60000"/>
                    <a:lumOff val="40000"/>
                  </a:schemeClr>
                </a:solidFill>
              </a:rPr>
              <a:t>Flexibility in adding a new child-class</a:t>
            </a:r>
          </a:p>
          <a:p>
            <a:pPr>
              <a:lnSpc>
                <a:spcPct val="90000"/>
              </a:lnSpc>
            </a:pPr>
            <a:r>
              <a:rPr lang="en-US" sz="2800" dirty="0"/>
              <a:t>Cons</a:t>
            </a:r>
          </a:p>
          <a:p>
            <a:pPr lvl="1">
              <a:lnSpc>
                <a:spcPct val="90000"/>
              </a:lnSpc>
            </a:pPr>
            <a:r>
              <a:rPr lang="en-US" sz="2800" dirty="0">
                <a:solidFill>
                  <a:schemeClr val="tx2">
                    <a:lumMod val="60000"/>
                    <a:lumOff val="40000"/>
                  </a:schemeClr>
                </a:solidFill>
              </a:rPr>
              <a:t>Speed of CRUD-operations decrease when the number of classes in the hierarchy grows</a:t>
            </a:r>
          </a:p>
          <a:p>
            <a:pPr lvl="1">
              <a:lnSpc>
                <a:spcPct val="90000"/>
              </a:lnSpc>
            </a:pPr>
            <a:r>
              <a:rPr lang="en-US" sz="2800" dirty="0">
                <a:solidFill>
                  <a:schemeClr val="tx2">
                    <a:lumMod val="60000"/>
                    <a:lumOff val="40000"/>
                  </a:schemeClr>
                </a:solidFill>
              </a:rPr>
              <a:t>Large number of tables in the database</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32</a:t>
            </a:fld>
            <a:endParaRPr lang="nl-NL"/>
          </a:p>
        </p:txBody>
      </p:sp>
    </p:spTree>
    <p:extLst>
      <p:ext uri="{BB962C8B-B14F-4D97-AF65-F5344CB8AC3E}">
        <p14:creationId xmlns:p14="http://schemas.microsoft.com/office/powerpoint/2010/main" val="1137855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Table per Concrete Class</a:t>
            </a:r>
            <a:endParaRPr lang="nl-NL" dirty="0"/>
          </a:p>
        </p:txBody>
      </p:sp>
      <p:sp>
        <p:nvSpPr>
          <p:cNvPr id="286724" name="Rectangle 4"/>
          <p:cNvSpPr>
            <a:spLocks noGrp="1" noChangeArrowheads="1"/>
          </p:cNvSpPr>
          <p:nvPr>
            <p:ph idx="1"/>
          </p:nvPr>
        </p:nvSpPr>
        <p:spPr>
          <a:xfrm>
            <a:off x="990600" y="2132856"/>
            <a:ext cx="8153400" cy="863922"/>
          </a:xfrm>
        </p:spPr>
        <p:txBody>
          <a:bodyPr>
            <a:normAutofit fontScale="92500" lnSpcReduction="10000"/>
          </a:bodyPr>
          <a:lstStyle/>
          <a:p>
            <a:pPr>
              <a:lnSpc>
                <a:spcPct val="90000"/>
              </a:lnSpc>
            </a:pPr>
            <a:r>
              <a:rPr lang="en-US" sz="2800" dirty="0"/>
              <a:t>Table for each child-class</a:t>
            </a:r>
          </a:p>
          <a:p>
            <a:pPr>
              <a:lnSpc>
                <a:spcPct val="90000"/>
              </a:lnSpc>
            </a:pPr>
            <a:r>
              <a:rPr lang="en-US" sz="2800" dirty="0"/>
              <a:t>What are the pros and cons?</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33</a:t>
            </a:fld>
            <a:endParaRPr lang="nl-NL"/>
          </a:p>
        </p:txBody>
      </p:sp>
      <p:pic>
        <p:nvPicPr>
          <p:cNvPr id="1026" name="Picture 2" descr="https://aspblogs.blob.core.windows.net/media/manavi/03/BillingModel.jpg">
            <a:extLst>
              <a:ext uri="{FF2B5EF4-FFF2-40B4-BE49-F238E27FC236}">
                <a16:creationId xmlns:a16="http://schemas.microsoft.com/office/drawing/2014/main" id="{C58EC8E2-40AA-4110-9D8E-60C406A9D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13" y="2967993"/>
            <a:ext cx="3971925" cy="338137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i.gyazo.com/08698cc4893faf68334e763e5439e1b7.png">
            <a:extLst>
              <a:ext uri="{FF2B5EF4-FFF2-40B4-BE49-F238E27FC236}">
                <a16:creationId xmlns:a16="http://schemas.microsoft.com/office/drawing/2014/main" id="{5C326376-4980-42F0-8DE2-5D794131F3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3663871"/>
            <a:ext cx="459105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90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Inheritance Strategies</a:t>
            </a:r>
            <a:endParaRPr lang="nl-NL" dirty="0"/>
          </a:p>
        </p:txBody>
      </p:sp>
      <p:sp>
        <p:nvSpPr>
          <p:cNvPr id="286724" name="Rectangle 4"/>
          <p:cNvSpPr>
            <a:spLocks noGrp="1" noChangeArrowheads="1"/>
          </p:cNvSpPr>
          <p:nvPr>
            <p:ph idx="1"/>
          </p:nvPr>
        </p:nvSpPr>
        <p:spPr>
          <a:xfrm>
            <a:off x="990600" y="2132856"/>
            <a:ext cx="8153400" cy="3744416"/>
          </a:xfrm>
        </p:spPr>
        <p:txBody>
          <a:bodyPr/>
          <a:lstStyle/>
          <a:p>
            <a:pPr>
              <a:lnSpc>
                <a:spcPct val="90000"/>
              </a:lnSpc>
            </a:pPr>
            <a:r>
              <a:rPr lang="en-US" sz="2800" dirty="0"/>
              <a:t>How to implement a strategy in Entity Framework</a:t>
            </a:r>
          </a:p>
          <a:p>
            <a:pPr lvl="1">
              <a:lnSpc>
                <a:spcPct val="90000"/>
              </a:lnSpc>
            </a:pPr>
            <a:r>
              <a:rPr lang="en-US" sz="2800" dirty="0">
                <a:solidFill>
                  <a:schemeClr val="tx2">
                    <a:lumMod val="60000"/>
                    <a:lumOff val="40000"/>
                  </a:schemeClr>
                </a:solidFill>
              </a:rPr>
              <a:t>Table per Hierarchy (TPH)</a:t>
            </a:r>
          </a:p>
          <a:p>
            <a:pPr lvl="2">
              <a:lnSpc>
                <a:spcPct val="90000"/>
              </a:lnSpc>
            </a:pPr>
            <a:r>
              <a:rPr lang="en-US" sz="2400" dirty="0"/>
              <a:t>Default implementation</a:t>
            </a:r>
          </a:p>
          <a:p>
            <a:pPr lvl="1">
              <a:lnSpc>
                <a:spcPct val="90000"/>
              </a:lnSpc>
            </a:pPr>
            <a:r>
              <a:rPr lang="en-US" sz="2800" dirty="0">
                <a:solidFill>
                  <a:schemeClr val="tx2">
                    <a:lumMod val="60000"/>
                    <a:lumOff val="40000"/>
                  </a:schemeClr>
                </a:solidFill>
              </a:rPr>
              <a:t>Table per Type (TPT)</a:t>
            </a:r>
          </a:p>
          <a:p>
            <a:pPr lvl="2">
              <a:lnSpc>
                <a:spcPct val="90000"/>
              </a:lnSpc>
            </a:pPr>
            <a:r>
              <a:rPr lang="en-US" sz="2400" dirty="0"/>
              <a:t>Data Annotations</a:t>
            </a:r>
          </a:p>
          <a:p>
            <a:pPr lvl="2">
              <a:lnSpc>
                <a:spcPct val="90000"/>
              </a:lnSpc>
            </a:pPr>
            <a:r>
              <a:rPr lang="en-US" sz="2400" dirty="0"/>
              <a:t>Fluent API</a:t>
            </a:r>
          </a:p>
          <a:p>
            <a:pPr lvl="1">
              <a:lnSpc>
                <a:spcPct val="90000"/>
              </a:lnSpc>
            </a:pPr>
            <a:r>
              <a:rPr lang="en-US" sz="2800" dirty="0">
                <a:solidFill>
                  <a:schemeClr val="tx2">
                    <a:lumMod val="60000"/>
                    <a:lumOff val="40000"/>
                  </a:schemeClr>
                </a:solidFill>
              </a:rPr>
              <a:t>Table per Concrete Class (TPC)</a:t>
            </a:r>
          </a:p>
          <a:p>
            <a:pPr lvl="2">
              <a:lnSpc>
                <a:spcPct val="90000"/>
              </a:lnSpc>
            </a:pPr>
            <a:r>
              <a:rPr lang="en-US" sz="2400" dirty="0"/>
              <a:t>Fluent API</a:t>
            </a:r>
            <a:endParaRPr lang="en-US" sz="2800"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34</a:t>
            </a:fld>
            <a:endParaRPr lang="nl-NL"/>
          </a:p>
        </p:txBody>
      </p:sp>
    </p:spTree>
    <p:extLst>
      <p:ext uri="{BB962C8B-B14F-4D97-AF65-F5344CB8AC3E}">
        <p14:creationId xmlns:p14="http://schemas.microsoft.com/office/powerpoint/2010/main" val="4237557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Data Annotations</a:t>
            </a:r>
            <a:endParaRPr lang="nl-NL" dirty="0"/>
          </a:p>
        </p:txBody>
      </p:sp>
      <p:sp>
        <p:nvSpPr>
          <p:cNvPr id="286724" name="Rectangle 4"/>
          <p:cNvSpPr>
            <a:spLocks noGrp="1" noChangeArrowheads="1"/>
          </p:cNvSpPr>
          <p:nvPr>
            <p:ph idx="1"/>
          </p:nvPr>
        </p:nvSpPr>
        <p:spPr>
          <a:xfrm>
            <a:off x="990600" y="1675556"/>
            <a:ext cx="8153400" cy="1465412"/>
          </a:xfrm>
        </p:spPr>
        <p:txBody>
          <a:bodyPr>
            <a:normAutofit fontScale="85000" lnSpcReduction="20000"/>
          </a:bodyPr>
          <a:lstStyle/>
          <a:p>
            <a:pPr>
              <a:lnSpc>
                <a:spcPct val="90000"/>
              </a:lnSpc>
            </a:pPr>
            <a:r>
              <a:rPr lang="en-US" sz="2800" dirty="0"/>
              <a:t>Validate properties based on an Attribute</a:t>
            </a:r>
          </a:p>
          <a:p>
            <a:pPr>
              <a:lnSpc>
                <a:spcPct val="90000"/>
              </a:lnSpc>
            </a:pPr>
            <a:r>
              <a:rPr lang="en-US" sz="2800" dirty="0"/>
              <a:t>An attribute provides metadata for a property</a:t>
            </a:r>
          </a:p>
          <a:p>
            <a:pPr>
              <a:lnSpc>
                <a:spcPct val="90000"/>
              </a:lnSpc>
            </a:pPr>
            <a:r>
              <a:rPr lang="en-US" sz="2800" dirty="0"/>
              <a:t>Can be used for Table per Type</a:t>
            </a:r>
          </a:p>
          <a:p>
            <a:pPr>
              <a:lnSpc>
                <a:spcPct val="90000"/>
              </a:lnSpc>
            </a:pPr>
            <a:r>
              <a:rPr lang="en-US" sz="2800" dirty="0"/>
              <a:t>Part of C#, not specifically Entity Framework</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35</a:t>
            </a:fld>
            <a:endParaRPr lang="nl-NL"/>
          </a:p>
        </p:txBody>
      </p:sp>
    </p:spTree>
    <p:extLst>
      <p:ext uri="{BB962C8B-B14F-4D97-AF65-F5344CB8AC3E}">
        <p14:creationId xmlns:p14="http://schemas.microsoft.com/office/powerpoint/2010/main" val="2704570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Data Annotations</a:t>
            </a:r>
            <a:endParaRPr lang="nl-NL"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36</a:t>
            </a:fld>
            <a:endParaRPr lang="nl-NL"/>
          </a:p>
        </p:txBody>
      </p:sp>
      <p:sp>
        <p:nvSpPr>
          <p:cNvPr id="5" name="Rechthoek 4">
            <a:extLst>
              <a:ext uri="{FF2B5EF4-FFF2-40B4-BE49-F238E27FC236}">
                <a16:creationId xmlns:a16="http://schemas.microsoft.com/office/drawing/2014/main" id="{B0E2F43F-A34B-4385-9B29-458962E52704}"/>
              </a:ext>
            </a:extLst>
          </p:cNvPr>
          <p:cNvSpPr/>
          <p:nvPr/>
        </p:nvSpPr>
        <p:spPr>
          <a:xfrm>
            <a:off x="4224788" y="3702205"/>
            <a:ext cx="4320480" cy="1169551"/>
          </a:xfrm>
          <a:prstGeom prst="rect">
            <a:avLst/>
          </a:prstGeom>
          <a:ln>
            <a:solidFill>
              <a:srgbClr val="FFC000"/>
            </a:solidFill>
          </a:ln>
        </p:spPr>
        <p:txBody>
          <a:bodyPr wrap="square">
            <a:spAutoFit/>
          </a:bodyPr>
          <a:lstStyle/>
          <a:p>
            <a:r>
              <a:rPr lang="en-US" sz="1400" dirty="0">
                <a:solidFill>
                  <a:srgbClr val="000000"/>
                </a:solidFill>
                <a:latin typeface="Consolas" panose="020B0609020204030204" pitchFamily="49" charset="0"/>
              </a:rPr>
              <a:t>[</a:t>
            </a:r>
            <a:r>
              <a:rPr lang="en-US" sz="1400" dirty="0">
                <a:solidFill>
                  <a:srgbClr val="2B91AF"/>
                </a:solidFill>
                <a:latin typeface="Consolas" panose="020B0609020204030204" pitchFamily="49" charset="0"/>
              </a:rPr>
              <a:t>Table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"Humans"</a:t>
            </a:r>
            <a:r>
              <a:rPr lang="en-US" sz="1400" dirty="0">
                <a:solidFill>
                  <a:srgbClr val="000000"/>
                </a:solidFill>
                <a:latin typeface="Consolas" panose="020B0609020204030204" pitchFamily="49" charset="0"/>
              </a:rPr>
              <a:t>)]</a:t>
            </a:r>
          </a:p>
          <a:p>
            <a:r>
              <a:rPr lang="nl-NL" sz="1400" dirty="0">
                <a:solidFill>
                  <a:srgbClr val="0000FF"/>
                </a:solidFill>
                <a:latin typeface="Consolas" panose="020B0609020204030204" pitchFamily="49" charset="0"/>
              </a:rPr>
              <a:t>public</a:t>
            </a:r>
            <a:r>
              <a:rPr lang="nl-NL" sz="1400" dirty="0">
                <a:solidFill>
                  <a:srgbClr val="000000"/>
                </a:solidFill>
                <a:latin typeface="Consolas" panose="020B0609020204030204" pitchFamily="49" charset="0"/>
              </a:rPr>
              <a:t> </a:t>
            </a:r>
            <a:r>
              <a:rPr lang="nl-NL" sz="1400" dirty="0">
                <a:solidFill>
                  <a:srgbClr val="0000FF"/>
                </a:solidFill>
                <a:latin typeface="Consolas" panose="020B0609020204030204" pitchFamily="49" charset="0"/>
              </a:rPr>
              <a:t>class</a:t>
            </a:r>
            <a:r>
              <a:rPr lang="nl-NL" sz="1400" dirty="0">
                <a:solidFill>
                  <a:srgbClr val="000000"/>
                </a:solidFill>
                <a:latin typeface="Consolas" panose="020B0609020204030204" pitchFamily="49" charset="0"/>
              </a:rPr>
              <a:t> </a:t>
            </a:r>
            <a:r>
              <a:rPr lang="nl-NL" sz="1400" dirty="0">
                <a:solidFill>
                  <a:srgbClr val="2B91AF"/>
                </a:solidFill>
                <a:latin typeface="Consolas" panose="020B0609020204030204" pitchFamily="49" charset="0"/>
              </a:rPr>
              <a:t>Human</a:t>
            </a:r>
            <a:r>
              <a:rPr lang="nl-NL" sz="1400" dirty="0">
                <a:solidFill>
                  <a:srgbClr val="000000"/>
                </a:solidFill>
                <a:latin typeface="Consolas" panose="020B0609020204030204" pitchFamily="49" charset="0"/>
              </a:rPr>
              <a:t> : </a:t>
            </a:r>
            <a:r>
              <a:rPr lang="nl-NL" sz="1400" dirty="0">
                <a:solidFill>
                  <a:srgbClr val="2B91AF"/>
                </a:solidFill>
                <a:latin typeface="Consolas" panose="020B0609020204030204" pitchFamily="49" charset="0"/>
              </a:rPr>
              <a:t>Species</a:t>
            </a:r>
            <a:endParaRPr lang="nl-NL" sz="1400" dirty="0">
              <a:solidFill>
                <a:srgbClr val="000000"/>
              </a:solidFill>
              <a:latin typeface="Consolas" panose="020B0609020204030204" pitchFamily="49" charset="0"/>
            </a:endParaRPr>
          </a:p>
          <a:p>
            <a:r>
              <a:rPr lang="nl-NL"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nl-NL" sz="1400" dirty="0">
                <a:solidFill>
                  <a:srgbClr val="000000"/>
                </a:solidFill>
                <a:latin typeface="Consolas" panose="020B0609020204030204" pitchFamily="49" charset="0"/>
              </a:rPr>
              <a:t>}</a:t>
            </a:r>
            <a:endParaRPr lang="nl-NL" sz="1400" dirty="0"/>
          </a:p>
        </p:txBody>
      </p:sp>
      <p:sp>
        <p:nvSpPr>
          <p:cNvPr id="6" name="Rechthoek 5">
            <a:extLst>
              <a:ext uri="{FF2B5EF4-FFF2-40B4-BE49-F238E27FC236}">
                <a16:creationId xmlns:a16="http://schemas.microsoft.com/office/drawing/2014/main" id="{5FF939E2-B34A-4FDE-9697-BD23F20676CE}"/>
              </a:ext>
            </a:extLst>
          </p:cNvPr>
          <p:cNvSpPr/>
          <p:nvPr/>
        </p:nvSpPr>
        <p:spPr>
          <a:xfrm>
            <a:off x="990600" y="2138409"/>
            <a:ext cx="3870176" cy="1169551"/>
          </a:xfrm>
          <a:prstGeom prst="rect">
            <a:avLst/>
          </a:prstGeom>
          <a:ln>
            <a:solidFill>
              <a:srgbClr val="FFC000"/>
            </a:solidFill>
          </a:ln>
        </p:spPr>
        <p:txBody>
          <a:bodyPr wrap="square">
            <a:spAutoFit/>
          </a:bodyPr>
          <a:lstStyle/>
          <a:p>
            <a:r>
              <a:rPr lang="nl-NL" sz="1400" dirty="0">
                <a:solidFill>
                  <a:srgbClr val="0000FF"/>
                </a:solidFill>
                <a:latin typeface="Consolas" panose="020B0609020204030204" pitchFamily="49" charset="0"/>
              </a:rPr>
              <a:t>public</a:t>
            </a:r>
            <a:r>
              <a:rPr lang="nl-NL" sz="1400" dirty="0">
                <a:solidFill>
                  <a:srgbClr val="000000"/>
                </a:solidFill>
                <a:latin typeface="Consolas" panose="020B0609020204030204" pitchFamily="49" charset="0"/>
              </a:rPr>
              <a:t> </a:t>
            </a:r>
            <a:r>
              <a:rPr lang="nl-NL" sz="1400" dirty="0">
                <a:solidFill>
                  <a:srgbClr val="0000FF"/>
                </a:solidFill>
                <a:latin typeface="Consolas" panose="020B0609020204030204" pitchFamily="49" charset="0"/>
              </a:rPr>
              <a:t>class</a:t>
            </a:r>
            <a:r>
              <a:rPr lang="nl-NL" sz="1400" dirty="0">
                <a:solidFill>
                  <a:srgbClr val="000000"/>
                </a:solidFill>
                <a:latin typeface="Consolas" panose="020B0609020204030204" pitchFamily="49" charset="0"/>
              </a:rPr>
              <a:t> </a:t>
            </a:r>
            <a:r>
              <a:rPr lang="nl-NL" sz="1400" dirty="0">
                <a:solidFill>
                  <a:srgbClr val="2B91AF"/>
                </a:solidFill>
                <a:latin typeface="Consolas" panose="020B0609020204030204" pitchFamily="49" charset="0"/>
              </a:rPr>
              <a:t>Species</a:t>
            </a:r>
            <a:endParaRPr lang="nl-NL" sz="1400" dirty="0">
              <a:solidFill>
                <a:srgbClr val="000000"/>
              </a:solidFill>
              <a:latin typeface="Consolas" panose="020B0609020204030204" pitchFamily="49" charset="0"/>
            </a:endParaRPr>
          </a:p>
          <a:p>
            <a:r>
              <a:rPr lang="nl-NL"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ID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endParaRPr lang="nl-NL"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Age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nl-NL" sz="1400" dirty="0">
                <a:solidFill>
                  <a:srgbClr val="000000"/>
                </a:solidFill>
                <a:latin typeface="Consolas" panose="020B0609020204030204" pitchFamily="49" charset="0"/>
              </a:rPr>
              <a:t>}</a:t>
            </a:r>
            <a:endParaRPr lang="nl-NL" sz="1400" dirty="0"/>
          </a:p>
        </p:txBody>
      </p:sp>
      <p:sp>
        <p:nvSpPr>
          <p:cNvPr id="10" name="Rechthoek 9">
            <a:extLst>
              <a:ext uri="{FF2B5EF4-FFF2-40B4-BE49-F238E27FC236}">
                <a16:creationId xmlns:a16="http://schemas.microsoft.com/office/drawing/2014/main" id="{BFAF36F1-9069-4178-8467-0F02D9252919}"/>
              </a:ext>
            </a:extLst>
          </p:cNvPr>
          <p:cNvSpPr/>
          <p:nvPr/>
        </p:nvSpPr>
        <p:spPr>
          <a:xfrm>
            <a:off x="4211960" y="5266001"/>
            <a:ext cx="4320480" cy="1169551"/>
          </a:xfrm>
          <a:prstGeom prst="rect">
            <a:avLst/>
          </a:prstGeom>
          <a:ln>
            <a:solidFill>
              <a:srgbClr val="FFC000"/>
            </a:solidFill>
          </a:ln>
        </p:spPr>
        <p:txBody>
          <a:bodyPr wrap="square">
            <a:spAutoFit/>
          </a:bodyPr>
          <a:lstStyle/>
          <a:p>
            <a:r>
              <a:rPr lang="en-US" sz="1400" dirty="0">
                <a:solidFill>
                  <a:srgbClr val="000000"/>
                </a:solidFill>
                <a:latin typeface="Consolas" panose="020B0609020204030204" pitchFamily="49" charset="0"/>
              </a:rPr>
              <a:t>[</a:t>
            </a:r>
            <a:r>
              <a:rPr lang="en-US" sz="1400" dirty="0">
                <a:solidFill>
                  <a:srgbClr val="2B91AF"/>
                </a:solidFill>
                <a:latin typeface="Consolas" panose="020B0609020204030204" pitchFamily="49" charset="0"/>
              </a:rPr>
              <a:t>Table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"Aliens"</a:t>
            </a:r>
            <a:r>
              <a:rPr lang="en-US" sz="1400" dirty="0">
                <a:solidFill>
                  <a:srgbClr val="000000"/>
                </a:solidFill>
                <a:latin typeface="Consolas" panose="020B0609020204030204" pitchFamily="49" charset="0"/>
              </a:rPr>
              <a:t>)]</a:t>
            </a:r>
          </a:p>
          <a:p>
            <a:r>
              <a:rPr lang="nl-NL" sz="1400" dirty="0">
                <a:solidFill>
                  <a:srgbClr val="0000FF"/>
                </a:solidFill>
                <a:latin typeface="Consolas" panose="020B0609020204030204" pitchFamily="49" charset="0"/>
              </a:rPr>
              <a:t>public</a:t>
            </a:r>
            <a:r>
              <a:rPr lang="nl-NL" sz="1400" dirty="0">
                <a:solidFill>
                  <a:srgbClr val="000000"/>
                </a:solidFill>
                <a:latin typeface="Consolas" panose="020B0609020204030204" pitchFamily="49" charset="0"/>
              </a:rPr>
              <a:t> </a:t>
            </a:r>
            <a:r>
              <a:rPr lang="nl-NL" sz="1400" dirty="0">
                <a:solidFill>
                  <a:srgbClr val="0000FF"/>
                </a:solidFill>
                <a:latin typeface="Consolas" panose="020B0609020204030204" pitchFamily="49" charset="0"/>
              </a:rPr>
              <a:t>class</a:t>
            </a:r>
            <a:r>
              <a:rPr lang="nl-NL" sz="1400" dirty="0">
                <a:solidFill>
                  <a:srgbClr val="000000"/>
                </a:solidFill>
                <a:latin typeface="Consolas" panose="020B0609020204030204" pitchFamily="49" charset="0"/>
              </a:rPr>
              <a:t> </a:t>
            </a:r>
            <a:r>
              <a:rPr lang="nl-NL" sz="1400" dirty="0">
                <a:solidFill>
                  <a:srgbClr val="2B91AF"/>
                </a:solidFill>
                <a:latin typeface="Consolas" panose="020B0609020204030204" pitchFamily="49" charset="0"/>
              </a:rPr>
              <a:t>Alien</a:t>
            </a:r>
            <a:r>
              <a:rPr lang="nl-NL" sz="1400" dirty="0">
                <a:solidFill>
                  <a:srgbClr val="000000"/>
                </a:solidFill>
                <a:latin typeface="Consolas" panose="020B0609020204030204" pitchFamily="49" charset="0"/>
              </a:rPr>
              <a:t> : </a:t>
            </a:r>
            <a:r>
              <a:rPr lang="nl-NL" sz="1400" dirty="0">
                <a:solidFill>
                  <a:srgbClr val="2B91AF"/>
                </a:solidFill>
                <a:latin typeface="Consolas" panose="020B0609020204030204" pitchFamily="49" charset="0"/>
              </a:rPr>
              <a:t>Species</a:t>
            </a:r>
            <a:endParaRPr lang="nl-NL" sz="1400" dirty="0">
              <a:solidFill>
                <a:srgbClr val="000000"/>
              </a:solidFill>
              <a:latin typeface="Consolas" panose="020B0609020204030204" pitchFamily="49" charset="0"/>
            </a:endParaRPr>
          </a:p>
          <a:p>
            <a:r>
              <a:rPr lang="nl-NL"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Race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nl-NL" sz="1400" dirty="0">
                <a:solidFill>
                  <a:srgbClr val="000000"/>
                </a:solidFill>
                <a:latin typeface="Consolas" panose="020B0609020204030204" pitchFamily="49" charset="0"/>
              </a:rPr>
              <a:t>}</a:t>
            </a:r>
            <a:endParaRPr lang="nl-NL" sz="1400" dirty="0"/>
          </a:p>
        </p:txBody>
      </p:sp>
    </p:spTree>
    <p:extLst>
      <p:ext uri="{BB962C8B-B14F-4D97-AF65-F5344CB8AC3E}">
        <p14:creationId xmlns:p14="http://schemas.microsoft.com/office/powerpoint/2010/main" val="1520513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Fluent API</a:t>
            </a:r>
            <a:endParaRPr lang="nl-NL"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37</a:t>
            </a:fld>
            <a:endParaRPr lang="nl-NL"/>
          </a:p>
        </p:txBody>
      </p:sp>
      <p:sp>
        <p:nvSpPr>
          <p:cNvPr id="11" name="Rechthoek 10">
            <a:extLst>
              <a:ext uri="{FF2B5EF4-FFF2-40B4-BE49-F238E27FC236}">
                <a16:creationId xmlns:a16="http://schemas.microsoft.com/office/drawing/2014/main" id="{529C03B3-C015-49FE-B30A-4BA036708958}"/>
              </a:ext>
            </a:extLst>
          </p:cNvPr>
          <p:cNvSpPr/>
          <p:nvPr/>
        </p:nvSpPr>
        <p:spPr>
          <a:xfrm>
            <a:off x="827584" y="3603578"/>
            <a:ext cx="7848600" cy="1569660"/>
          </a:xfrm>
          <a:prstGeom prst="rect">
            <a:avLst/>
          </a:prstGeom>
          <a:ln>
            <a:solidFill>
              <a:schemeClr val="bg1"/>
            </a:solidFill>
          </a:ln>
        </p:spPr>
        <p:txBody>
          <a:bodyPr wrap="square">
            <a:spAutoFit/>
          </a:bodyPr>
          <a:lstStyle/>
          <a:p>
            <a:r>
              <a:rPr lang="nl-NL" sz="1600" dirty="0">
                <a:solidFill>
                  <a:srgbClr val="008000"/>
                </a:solidFill>
                <a:latin typeface="Consolas" panose="020B0609020204030204" pitchFamily="49" charset="0"/>
              </a:rPr>
              <a:t>// For </a:t>
            </a:r>
            <a:r>
              <a:rPr lang="nl-NL" sz="1600" dirty="0" err="1">
                <a:solidFill>
                  <a:srgbClr val="008000"/>
                </a:solidFill>
                <a:latin typeface="Consolas" panose="020B0609020204030204" pitchFamily="49" charset="0"/>
              </a:rPr>
              <a:t>Table</a:t>
            </a:r>
            <a:r>
              <a:rPr lang="nl-NL" sz="1600" dirty="0">
                <a:solidFill>
                  <a:srgbClr val="008000"/>
                </a:solidFill>
                <a:latin typeface="Consolas" panose="020B0609020204030204" pitchFamily="49" charset="0"/>
              </a:rPr>
              <a:t> per Type</a:t>
            </a:r>
          </a:p>
          <a:p>
            <a:r>
              <a:rPr lang="nl-NL" sz="1600" dirty="0" err="1">
                <a:solidFill>
                  <a:srgbClr val="0000FF"/>
                </a:solidFill>
                <a:latin typeface="Consolas" panose="020B0609020204030204" pitchFamily="49" charset="0"/>
              </a:rPr>
              <a:t>protected</a:t>
            </a:r>
            <a:r>
              <a:rPr lang="nl-NL" sz="1600" dirty="0">
                <a:solidFill>
                  <a:srgbClr val="000000"/>
                </a:solidFill>
                <a:latin typeface="Consolas" panose="020B0609020204030204" pitchFamily="49" charset="0"/>
              </a:rPr>
              <a:t> </a:t>
            </a:r>
            <a:r>
              <a:rPr lang="nl-NL" sz="1600" dirty="0" err="1">
                <a:solidFill>
                  <a:srgbClr val="0000FF"/>
                </a:solidFill>
                <a:latin typeface="Consolas" panose="020B0609020204030204" pitchFamily="49" charset="0"/>
              </a:rPr>
              <a:t>override</a:t>
            </a:r>
            <a:r>
              <a:rPr lang="nl-NL" sz="1600" dirty="0">
                <a:solidFill>
                  <a:srgbClr val="000000"/>
                </a:solidFill>
                <a:latin typeface="Consolas" panose="020B0609020204030204" pitchFamily="49" charset="0"/>
              </a:rPr>
              <a:t> </a:t>
            </a:r>
            <a:r>
              <a:rPr lang="nl-NL" sz="1600" dirty="0" err="1">
                <a:solidFill>
                  <a:srgbClr val="0000FF"/>
                </a:solidFill>
                <a:latin typeface="Consolas" panose="020B0609020204030204" pitchFamily="49" charset="0"/>
              </a:rPr>
              <a:t>void</a:t>
            </a:r>
            <a:r>
              <a:rPr lang="nl-NL" sz="1600" dirty="0">
                <a:solidFill>
                  <a:srgbClr val="000000"/>
                </a:solidFill>
                <a:latin typeface="Consolas" panose="020B0609020204030204" pitchFamily="49" charset="0"/>
              </a:rPr>
              <a:t> </a:t>
            </a:r>
            <a:r>
              <a:rPr lang="nl-NL" sz="1600" dirty="0" err="1">
                <a:solidFill>
                  <a:srgbClr val="000000"/>
                </a:solidFill>
                <a:latin typeface="Consolas" panose="020B0609020204030204" pitchFamily="49" charset="0"/>
              </a:rPr>
              <a:t>OnModelCreating</a:t>
            </a:r>
            <a:r>
              <a:rPr lang="nl-NL" sz="1600" dirty="0">
                <a:solidFill>
                  <a:srgbClr val="000000"/>
                </a:solidFill>
                <a:latin typeface="Consolas" panose="020B0609020204030204" pitchFamily="49" charset="0"/>
              </a:rPr>
              <a:t>(</a:t>
            </a:r>
            <a:r>
              <a:rPr lang="nl-NL" sz="1600" dirty="0" err="1">
                <a:solidFill>
                  <a:srgbClr val="2B91AF"/>
                </a:solidFill>
                <a:latin typeface="Consolas" panose="020B0609020204030204" pitchFamily="49" charset="0"/>
              </a:rPr>
              <a:t>DbModelBuilder</a:t>
            </a:r>
            <a:r>
              <a:rPr lang="nl-NL" sz="1600" dirty="0">
                <a:solidFill>
                  <a:srgbClr val="000000"/>
                </a:solidFill>
                <a:latin typeface="Consolas" panose="020B0609020204030204" pitchFamily="49" charset="0"/>
              </a:rPr>
              <a:t> </a:t>
            </a:r>
            <a:r>
              <a:rPr lang="nl-NL" sz="1600" dirty="0" err="1">
                <a:solidFill>
                  <a:srgbClr val="000000"/>
                </a:solidFill>
                <a:latin typeface="Consolas" panose="020B0609020204030204" pitchFamily="49" charset="0"/>
              </a:rPr>
              <a:t>modelBuilder</a:t>
            </a:r>
            <a:r>
              <a:rPr lang="nl-NL" sz="1600" dirty="0">
                <a:solidFill>
                  <a:srgbClr val="000000"/>
                </a:solidFill>
                <a:latin typeface="Consolas" panose="020B0609020204030204" pitchFamily="49" charset="0"/>
              </a:rPr>
              <a:t>)</a:t>
            </a:r>
          </a:p>
          <a:p>
            <a:r>
              <a:rPr lang="nl-NL"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modelBuilder.Entity</a:t>
            </a:r>
            <a:r>
              <a:rPr lang="en-US" sz="1600" dirty="0">
                <a:solidFill>
                  <a:srgbClr val="000000"/>
                </a:solidFill>
                <a:latin typeface="Consolas" panose="020B0609020204030204" pitchFamily="49" charset="0"/>
              </a:rPr>
              <a:t>&lt;</a:t>
            </a:r>
            <a:r>
              <a:rPr lang="en-US" sz="1600" dirty="0">
                <a:solidFill>
                  <a:srgbClr val="2B91AF"/>
                </a:solidFill>
                <a:latin typeface="Consolas" panose="020B0609020204030204" pitchFamily="49" charset="0"/>
              </a:rPr>
              <a:t>Human</a:t>
            </a:r>
            <a:r>
              <a:rPr lang="en-US" sz="1600" dirty="0">
                <a:solidFill>
                  <a:srgbClr val="000000"/>
                </a:solidFill>
                <a:latin typeface="Consolas" panose="020B0609020204030204" pitchFamily="49" charset="0"/>
              </a:rPr>
              <a:t>&gt;().</a:t>
            </a:r>
            <a:r>
              <a:rPr lang="en-US" sz="1600" dirty="0" err="1">
                <a:solidFill>
                  <a:srgbClr val="000000"/>
                </a:solidFill>
                <a:latin typeface="Consolas" panose="020B0609020204030204" pitchFamily="49" charset="0"/>
              </a:rPr>
              <a:t>ToTable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"Humans"</a:t>
            </a:r>
            <a:r>
              <a:rPr lang="en-US" sz="1600" dirty="0">
                <a:solidFill>
                  <a:srgbClr val="000000"/>
                </a:solidFill>
                <a:latin typeface="Consolas" panose="020B0609020204030204" pitchFamily="49" charset="0"/>
              </a:rPr>
              <a:t>);</a:t>
            </a:r>
          </a:p>
          <a:p>
            <a:r>
              <a:rPr lang="nl-NL" sz="1600" dirty="0">
                <a:solidFill>
                  <a:srgbClr val="000000"/>
                </a:solidFill>
                <a:latin typeface="Consolas" panose="020B0609020204030204" pitchFamily="49" charset="0"/>
              </a:rPr>
              <a:t>	</a:t>
            </a:r>
            <a:r>
              <a:rPr lang="nl-NL" sz="1600" dirty="0" err="1">
                <a:solidFill>
                  <a:srgbClr val="000000"/>
                </a:solidFill>
                <a:latin typeface="Consolas" panose="020B0609020204030204" pitchFamily="49" charset="0"/>
              </a:rPr>
              <a:t>modelBuilder.Entity</a:t>
            </a:r>
            <a:r>
              <a:rPr lang="nl-NL" sz="1600" dirty="0">
                <a:solidFill>
                  <a:srgbClr val="000000"/>
                </a:solidFill>
                <a:latin typeface="Consolas" panose="020B0609020204030204" pitchFamily="49" charset="0"/>
              </a:rPr>
              <a:t>&lt;</a:t>
            </a:r>
            <a:r>
              <a:rPr lang="nl-NL" sz="1600" dirty="0">
                <a:solidFill>
                  <a:srgbClr val="2B91AF"/>
                </a:solidFill>
                <a:latin typeface="Consolas" panose="020B0609020204030204" pitchFamily="49" charset="0"/>
              </a:rPr>
              <a:t>Alien</a:t>
            </a:r>
            <a:r>
              <a:rPr lang="nl-NL" sz="1600" dirty="0">
                <a:solidFill>
                  <a:srgbClr val="000000"/>
                </a:solidFill>
                <a:latin typeface="Consolas" panose="020B0609020204030204" pitchFamily="49" charset="0"/>
              </a:rPr>
              <a:t>&gt;().</a:t>
            </a:r>
            <a:r>
              <a:rPr lang="nl-NL" sz="1600" dirty="0" err="1">
                <a:solidFill>
                  <a:srgbClr val="000000"/>
                </a:solidFill>
                <a:latin typeface="Consolas" panose="020B0609020204030204" pitchFamily="49" charset="0"/>
              </a:rPr>
              <a:t>ToTable</a:t>
            </a:r>
            <a:r>
              <a:rPr lang="nl-NL" sz="1600" dirty="0">
                <a:solidFill>
                  <a:srgbClr val="000000"/>
                </a:solidFill>
                <a:latin typeface="Consolas" panose="020B0609020204030204" pitchFamily="49" charset="0"/>
              </a:rPr>
              <a:t>(</a:t>
            </a:r>
            <a:r>
              <a:rPr lang="nl-NL" sz="1600" dirty="0">
                <a:solidFill>
                  <a:srgbClr val="A31515"/>
                </a:solidFill>
                <a:latin typeface="Consolas" panose="020B0609020204030204" pitchFamily="49" charset="0"/>
              </a:rPr>
              <a:t>"Aliens"</a:t>
            </a:r>
            <a:r>
              <a:rPr lang="nl-NL" sz="1600" dirty="0">
                <a:solidFill>
                  <a:srgbClr val="000000"/>
                </a:solidFill>
                <a:latin typeface="Consolas" panose="020B0609020204030204" pitchFamily="49" charset="0"/>
              </a:rPr>
              <a:t>);</a:t>
            </a:r>
          </a:p>
          <a:p>
            <a:r>
              <a:rPr lang="nl-NL" sz="1600" dirty="0">
                <a:solidFill>
                  <a:srgbClr val="000000"/>
                </a:solidFill>
                <a:latin typeface="Consolas" panose="020B0609020204030204" pitchFamily="49" charset="0"/>
              </a:rPr>
              <a:t>}</a:t>
            </a:r>
          </a:p>
        </p:txBody>
      </p:sp>
      <p:sp>
        <p:nvSpPr>
          <p:cNvPr id="6" name="Rectangle 4">
            <a:extLst>
              <a:ext uri="{FF2B5EF4-FFF2-40B4-BE49-F238E27FC236}">
                <a16:creationId xmlns:a16="http://schemas.microsoft.com/office/drawing/2014/main" id="{4B881B58-7C28-4E55-9D29-85B6B92C496A}"/>
              </a:ext>
            </a:extLst>
          </p:cNvPr>
          <p:cNvSpPr txBox="1">
            <a:spLocks noChangeArrowheads="1"/>
          </p:cNvSpPr>
          <p:nvPr/>
        </p:nvSpPr>
        <p:spPr bwMode="auto">
          <a:xfrm>
            <a:off x="990600" y="1700808"/>
            <a:ext cx="8153400" cy="5096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5263" indent="-195263" algn="l" rtl="0" eaLnBrk="1" fontAlgn="base" hangingPunct="1">
              <a:spcBef>
                <a:spcPct val="20000"/>
              </a:spcBef>
              <a:spcAft>
                <a:spcPct val="0"/>
              </a:spcAft>
              <a:buChar char="›"/>
              <a:defRPr sz="2400">
                <a:solidFill>
                  <a:schemeClr val="tx1"/>
                </a:solidFill>
                <a:latin typeface="+mn-lt"/>
                <a:ea typeface="+mn-ea"/>
                <a:cs typeface="+mn-cs"/>
              </a:defRPr>
            </a:lvl1pPr>
            <a:lvl2pPr marL="576263" indent="-190500" algn="l" rtl="0" eaLnBrk="1" fontAlgn="base" hangingPunct="1">
              <a:spcBef>
                <a:spcPct val="20000"/>
              </a:spcBef>
              <a:spcAft>
                <a:spcPct val="0"/>
              </a:spcAft>
              <a:buFont typeface="Times" pitchFamily="-96" charset="0"/>
              <a:buChar char="›"/>
              <a:defRPr sz="2400">
                <a:solidFill>
                  <a:schemeClr val="tx1"/>
                </a:solidFill>
                <a:latin typeface="+mn-lt"/>
                <a:ea typeface="+mn-ea"/>
              </a:defRPr>
            </a:lvl2pPr>
            <a:lvl3pPr marL="957263" indent="-190500" algn="l" rtl="0" eaLnBrk="1" fontAlgn="base" hangingPunct="1">
              <a:spcBef>
                <a:spcPct val="20000"/>
              </a:spcBef>
              <a:spcAft>
                <a:spcPct val="0"/>
              </a:spcAft>
              <a:buChar char="›"/>
              <a:defRPr sz="2000">
                <a:solidFill>
                  <a:schemeClr val="tx1"/>
                </a:solidFill>
                <a:latin typeface="+mn-lt"/>
                <a:ea typeface="+mn-ea"/>
              </a:defRPr>
            </a:lvl3pPr>
            <a:lvl4pPr marL="1338263" indent="-190500" algn="l" rtl="0" eaLnBrk="1" fontAlgn="base" hangingPunct="1">
              <a:spcBef>
                <a:spcPct val="20000"/>
              </a:spcBef>
              <a:spcAft>
                <a:spcPct val="0"/>
              </a:spcAft>
              <a:buFont typeface="Times" pitchFamily="-96" charset="0"/>
              <a:buChar char="›"/>
              <a:defRPr sz="2000">
                <a:solidFill>
                  <a:schemeClr val="tx1"/>
                </a:solidFill>
                <a:latin typeface="+mn-lt"/>
                <a:ea typeface="+mn-ea"/>
              </a:defRPr>
            </a:lvl4pPr>
            <a:lvl5pPr marL="17192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5pPr>
            <a:lvl6pPr marL="21764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6pPr>
            <a:lvl7pPr marL="26336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7pPr>
            <a:lvl8pPr marL="30908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8pPr>
            <a:lvl9pPr marL="3548063" indent="-190500" algn="l" rtl="0" eaLnBrk="1" fontAlgn="base" hangingPunct="1">
              <a:spcBef>
                <a:spcPct val="20000"/>
              </a:spcBef>
              <a:spcAft>
                <a:spcPct val="0"/>
              </a:spcAft>
              <a:buFont typeface="Times" pitchFamily="-96" charset="0"/>
              <a:buChar char="›"/>
              <a:defRPr sz="1600">
                <a:solidFill>
                  <a:schemeClr val="tx1"/>
                </a:solidFill>
                <a:latin typeface="+mn-lt"/>
                <a:ea typeface="+mn-ea"/>
              </a:defRPr>
            </a:lvl9pPr>
          </a:lstStyle>
          <a:p>
            <a:pPr>
              <a:lnSpc>
                <a:spcPct val="90000"/>
              </a:lnSpc>
            </a:pPr>
            <a:r>
              <a:rPr lang="en-US" sz="2800" kern="0" dirty="0">
                <a:solidFill>
                  <a:schemeClr val="tx2"/>
                </a:solidFill>
              </a:rPr>
              <a:t>In the database-context class</a:t>
            </a:r>
          </a:p>
        </p:txBody>
      </p:sp>
    </p:spTree>
    <p:extLst>
      <p:ext uri="{BB962C8B-B14F-4D97-AF65-F5344CB8AC3E}">
        <p14:creationId xmlns:p14="http://schemas.microsoft.com/office/powerpoint/2010/main" val="399494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Fluent API</a:t>
            </a:r>
            <a:endParaRPr lang="nl-NL" dirty="0"/>
          </a:p>
        </p:txBody>
      </p:sp>
      <p:sp>
        <p:nvSpPr>
          <p:cNvPr id="12" name="Rectangle 4">
            <a:extLst>
              <a:ext uri="{FF2B5EF4-FFF2-40B4-BE49-F238E27FC236}">
                <a16:creationId xmlns:a16="http://schemas.microsoft.com/office/drawing/2014/main" id="{A2E9CAFA-B404-4B0B-890F-44F815AA2A22}"/>
              </a:ext>
            </a:extLst>
          </p:cNvPr>
          <p:cNvSpPr>
            <a:spLocks noGrp="1" noChangeArrowheads="1"/>
          </p:cNvSpPr>
          <p:nvPr>
            <p:ph idx="1"/>
          </p:nvPr>
        </p:nvSpPr>
        <p:spPr>
          <a:xfrm>
            <a:off x="990600" y="1700808"/>
            <a:ext cx="8153400" cy="509637"/>
          </a:xfrm>
        </p:spPr>
        <p:txBody>
          <a:bodyPr/>
          <a:lstStyle/>
          <a:p>
            <a:pPr>
              <a:lnSpc>
                <a:spcPct val="90000"/>
              </a:lnSpc>
            </a:pPr>
            <a:r>
              <a:rPr lang="en-US" sz="2800" dirty="0">
                <a:solidFill>
                  <a:schemeClr val="tx2"/>
                </a:solidFill>
              </a:rPr>
              <a:t>In the database-context class</a:t>
            </a:r>
          </a:p>
          <a:p>
            <a:pPr>
              <a:lnSpc>
                <a:spcPct val="90000"/>
              </a:lnSpc>
            </a:pPr>
            <a:endParaRPr lang="en-US" sz="2800" dirty="0">
              <a:solidFill>
                <a:schemeClr val="tx2"/>
              </a:solidFill>
            </a:endParaRPr>
          </a:p>
          <a:p>
            <a:pPr>
              <a:lnSpc>
                <a:spcPct val="90000"/>
              </a:lnSpc>
            </a:pPr>
            <a:endParaRPr lang="en-US" sz="2800" dirty="0">
              <a:solidFill>
                <a:schemeClr val="tx2"/>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38</a:t>
            </a:fld>
            <a:endParaRPr lang="nl-NL"/>
          </a:p>
        </p:txBody>
      </p:sp>
      <p:sp>
        <p:nvSpPr>
          <p:cNvPr id="11" name="Rechthoek 10">
            <a:extLst>
              <a:ext uri="{FF2B5EF4-FFF2-40B4-BE49-F238E27FC236}">
                <a16:creationId xmlns:a16="http://schemas.microsoft.com/office/drawing/2014/main" id="{529C03B3-C015-49FE-B30A-4BA036708958}"/>
              </a:ext>
            </a:extLst>
          </p:cNvPr>
          <p:cNvSpPr/>
          <p:nvPr/>
        </p:nvSpPr>
        <p:spPr>
          <a:xfrm>
            <a:off x="827584" y="2420888"/>
            <a:ext cx="7757864" cy="3785652"/>
          </a:xfrm>
          <a:prstGeom prst="rect">
            <a:avLst/>
          </a:prstGeom>
          <a:ln>
            <a:solidFill>
              <a:schemeClr val="bg1"/>
            </a:solidFill>
          </a:ln>
        </p:spPr>
        <p:txBody>
          <a:bodyPr wrap="square">
            <a:spAutoFit/>
          </a:bodyPr>
          <a:lstStyle/>
          <a:p>
            <a:r>
              <a:rPr lang="nl-NL" sz="1600" dirty="0">
                <a:solidFill>
                  <a:srgbClr val="008000"/>
                </a:solidFill>
                <a:latin typeface="Consolas" panose="020B0609020204030204" pitchFamily="49" charset="0"/>
              </a:rPr>
              <a:t>// For </a:t>
            </a:r>
            <a:r>
              <a:rPr lang="nl-NL" sz="1600" dirty="0" err="1">
                <a:solidFill>
                  <a:srgbClr val="008000"/>
                </a:solidFill>
                <a:latin typeface="Consolas" panose="020B0609020204030204" pitchFamily="49" charset="0"/>
              </a:rPr>
              <a:t>Table</a:t>
            </a:r>
            <a:r>
              <a:rPr lang="nl-NL" sz="1600" dirty="0">
                <a:solidFill>
                  <a:srgbClr val="008000"/>
                </a:solidFill>
                <a:latin typeface="Consolas" panose="020B0609020204030204" pitchFamily="49" charset="0"/>
              </a:rPr>
              <a:t> per Concrete Class</a:t>
            </a:r>
          </a:p>
          <a:p>
            <a:r>
              <a:rPr lang="nl-NL" sz="1600" dirty="0" err="1">
                <a:solidFill>
                  <a:srgbClr val="0000FF"/>
                </a:solidFill>
                <a:latin typeface="Consolas" panose="020B0609020204030204" pitchFamily="49" charset="0"/>
              </a:rPr>
              <a:t>protected</a:t>
            </a:r>
            <a:r>
              <a:rPr lang="nl-NL" sz="1600" dirty="0">
                <a:solidFill>
                  <a:srgbClr val="000000"/>
                </a:solidFill>
                <a:latin typeface="Consolas" panose="020B0609020204030204" pitchFamily="49" charset="0"/>
              </a:rPr>
              <a:t> </a:t>
            </a:r>
            <a:r>
              <a:rPr lang="nl-NL" sz="1600" dirty="0" err="1">
                <a:solidFill>
                  <a:srgbClr val="0000FF"/>
                </a:solidFill>
                <a:latin typeface="Consolas" panose="020B0609020204030204" pitchFamily="49" charset="0"/>
              </a:rPr>
              <a:t>override</a:t>
            </a:r>
            <a:r>
              <a:rPr lang="nl-NL" sz="1600" dirty="0">
                <a:solidFill>
                  <a:srgbClr val="000000"/>
                </a:solidFill>
                <a:latin typeface="Consolas" panose="020B0609020204030204" pitchFamily="49" charset="0"/>
              </a:rPr>
              <a:t> </a:t>
            </a:r>
            <a:r>
              <a:rPr lang="nl-NL" sz="1600" dirty="0" err="1">
                <a:solidFill>
                  <a:srgbClr val="0000FF"/>
                </a:solidFill>
                <a:latin typeface="Consolas" panose="020B0609020204030204" pitchFamily="49" charset="0"/>
              </a:rPr>
              <a:t>void</a:t>
            </a:r>
            <a:r>
              <a:rPr lang="nl-NL" sz="1600" dirty="0">
                <a:solidFill>
                  <a:srgbClr val="000000"/>
                </a:solidFill>
                <a:latin typeface="Consolas" panose="020B0609020204030204" pitchFamily="49" charset="0"/>
              </a:rPr>
              <a:t> </a:t>
            </a:r>
            <a:r>
              <a:rPr lang="nl-NL" sz="1600" dirty="0" err="1">
                <a:solidFill>
                  <a:srgbClr val="000000"/>
                </a:solidFill>
                <a:latin typeface="Consolas" panose="020B0609020204030204" pitchFamily="49" charset="0"/>
              </a:rPr>
              <a:t>OnModelCreating</a:t>
            </a:r>
            <a:r>
              <a:rPr lang="nl-NL" sz="1600" dirty="0">
                <a:solidFill>
                  <a:srgbClr val="000000"/>
                </a:solidFill>
                <a:latin typeface="Consolas" panose="020B0609020204030204" pitchFamily="49" charset="0"/>
              </a:rPr>
              <a:t>(</a:t>
            </a:r>
            <a:r>
              <a:rPr lang="nl-NL" sz="1600" dirty="0" err="1">
                <a:solidFill>
                  <a:srgbClr val="2B91AF"/>
                </a:solidFill>
                <a:latin typeface="Consolas" panose="020B0609020204030204" pitchFamily="49" charset="0"/>
              </a:rPr>
              <a:t>DbModelBuilder</a:t>
            </a:r>
            <a:r>
              <a:rPr lang="nl-NL" sz="1600" dirty="0">
                <a:solidFill>
                  <a:srgbClr val="000000"/>
                </a:solidFill>
                <a:latin typeface="Consolas" panose="020B0609020204030204" pitchFamily="49" charset="0"/>
              </a:rPr>
              <a:t> </a:t>
            </a:r>
            <a:r>
              <a:rPr lang="nl-NL" sz="1600" dirty="0" err="1">
                <a:solidFill>
                  <a:srgbClr val="000000"/>
                </a:solidFill>
                <a:latin typeface="Consolas" panose="020B0609020204030204" pitchFamily="49" charset="0"/>
              </a:rPr>
              <a:t>modelBuilder</a:t>
            </a:r>
            <a:r>
              <a:rPr lang="nl-NL" sz="1600" dirty="0">
                <a:solidFill>
                  <a:srgbClr val="000000"/>
                </a:solidFill>
                <a:latin typeface="Consolas" panose="020B0609020204030204" pitchFamily="49" charset="0"/>
              </a:rPr>
              <a:t>)</a:t>
            </a:r>
          </a:p>
          <a:p>
            <a:r>
              <a:rPr lang="nl-NL"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modelBuilder.Entity</a:t>
            </a:r>
            <a:r>
              <a:rPr lang="en-US" sz="1600" dirty="0">
                <a:solidFill>
                  <a:srgbClr val="000000"/>
                </a:solidFill>
                <a:latin typeface="Consolas" panose="020B0609020204030204" pitchFamily="49" charset="0"/>
              </a:rPr>
              <a:t>&lt;</a:t>
            </a:r>
            <a:r>
              <a:rPr lang="en-US" sz="1600" dirty="0">
                <a:solidFill>
                  <a:srgbClr val="2B91AF"/>
                </a:solidFill>
                <a:latin typeface="Consolas" panose="020B0609020204030204" pitchFamily="49" charset="0"/>
              </a:rPr>
              <a:t>Human</a:t>
            </a:r>
            <a:r>
              <a:rPr lang="en-US" sz="1600" dirty="0">
                <a:solidFill>
                  <a:srgbClr val="000000"/>
                </a:solidFill>
                <a:latin typeface="Consolas" panose="020B0609020204030204" pitchFamily="49" charset="0"/>
              </a:rPr>
              <a:t>&gt;().Map(m =&gt;</a:t>
            </a:r>
          </a:p>
          <a:p>
            <a:r>
              <a:rPr lang="nl-NL" sz="1600" dirty="0">
                <a:solidFill>
                  <a:srgbClr val="000000"/>
                </a:solidFill>
                <a:latin typeface="Consolas" panose="020B0609020204030204" pitchFamily="49" charset="0"/>
              </a:rPr>
              <a:t>	{</a:t>
            </a:r>
          </a:p>
          <a:p>
            <a:r>
              <a:rPr lang="nl-NL" sz="1600" dirty="0">
                <a:solidFill>
                  <a:srgbClr val="000000"/>
                </a:solidFill>
                <a:latin typeface="Consolas" panose="020B0609020204030204" pitchFamily="49" charset="0"/>
              </a:rPr>
              <a:t>		</a:t>
            </a:r>
            <a:r>
              <a:rPr lang="nl-NL" sz="1600" dirty="0" err="1">
                <a:solidFill>
                  <a:srgbClr val="000000"/>
                </a:solidFill>
                <a:latin typeface="Consolas" panose="020B0609020204030204" pitchFamily="49" charset="0"/>
              </a:rPr>
              <a:t>m.MapInheritedProperties</a:t>
            </a:r>
            <a:r>
              <a:rPr lang="nl-NL" sz="1600" dirty="0">
                <a:solidFill>
                  <a:srgbClr val="000000"/>
                </a:solidFill>
                <a:latin typeface="Consolas" panose="020B0609020204030204" pitchFamily="49" charset="0"/>
              </a:rPr>
              <a:t>();</a:t>
            </a:r>
          </a:p>
          <a:p>
            <a:r>
              <a:rPr lang="nl-NL" sz="1600" dirty="0">
                <a:solidFill>
                  <a:srgbClr val="000000"/>
                </a:solidFill>
                <a:latin typeface="Consolas" panose="020B0609020204030204" pitchFamily="49" charset="0"/>
              </a:rPr>
              <a:t>		</a:t>
            </a:r>
            <a:r>
              <a:rPr lang="nl-NL" sz="1600" dirty="0" err="1">
                <a:solidFill>
                  <a:srgbClr val="000000"/>
                </a:solidFill>
                <a:latin typeface="Consolas" panose="020B0609020204030204" pitchFamily="49" charset="0"/>
              </a:rPr>
              <a:t>m.ToTable</a:t>
            </a:r>
            <a:r>
              <a:rPr lang="nl-NL" sz="1600" dirty="0">
                <a:solidFill>
                  <a:srgbClr val="000000"/>
                </a:solidFill>
                <a:latin typeface="Consolas" panose="020B0609020204030204" pitchFamily="49" charset="0"/>
              </a:rPr>
              <a:t>(</a:t>
            </a:r>
            <a:r>
              <a:rPr lang="nl-NL" sz="1600" dirty="0">
                <a:solidFill>
                  <a:srgbClr val="A31515"/>
                </a:solidFill>
                <a:latin typeface="Consolas" panose="020B0609020204030204" pitchFamily="49" charset="0"/>
              </a:rPr>
              <a:t>"</a:t>
            </a:r>
            <a:r>
              <a:rPr lang="nl-NL" sz="1600" dirty="0" err="1">
                <a:solidFill>
                  <a:srgbClr val="A31515"/>
                </a:solidFill>
                <a:latin typeface="Consolas" panose="020B0609020204030204" pitchFamily="49" charset="0"/>
              </a:rPr>
              <a:t>Humans</a:t>
            </a:r>
            <a:r>
              <a:rPr lang="nl-NL" sz="1600" dirty="0">
                <a:solidFill>
                  <a:srgbClr val="A31515"/>
                </a:solidFill>
                <a:latin typeface="Consolas" panose="020B0609020204030204" pitchFamily="49" charset="0"/>
              </a:rPr>
              <a:t>"</a:t>
            </a:r>
            <a:r>
              <a:rPr lang="nl-NL" sz="1600" dirty="0">
                <a:solidFill>
                  <a:srgbClr val="000000"/>
                </a:solidFill>
                <a:latin typeface="Consolas" panose="020B0609020204030204" pitchFamily="49" charset="0"/>
              </a:rPr>
              <a:t>);</a:t>
            </a:r>
          </a:p>
          <a:p>
            <a:r>
              <a:rPr lang="nl-NL" sz="1600" dirty="0">
                <a:solidFill>
                  <a:srgbClr val="000000"/>
                </a:solidFill>
                <a:latin typeface="Consolas" panose="020B0609020204030204" pitchFamily="49" charset="0"/>
              </a:rPr>
              <a:t>	});</a:t>
            </a:r>
          </a:p>
          <a:p>
            <a:endParaRPr lang="nl-NL" sz="1600" dirty="0">
              <a:solidFill>
                <a:srgbClr val="000000"/>
              </a:solidFill>
              <a:latin typeface="Consolas" panose="020B0609020204030204" pitchFamily="49" charset="0"/>
            </a:endParaRPr>
          </a:p>
          <a:p>
            <a:r>
              <a:rPr lang="nl-NL" sz="1600" dirty="0">
                <a:solidFill>
                  <a:srgbClr val="000000"/>
                </a:solidFill>
                <a:latin typeface="Consolas" panose="020B0609020204030204" pitchFamily="49" charset="0"/>
              </a:rPr>
              <a:t>	</a:t>
            </a:r>
            <a:r>
              <a:rPr lang="nl-NL" sz="1600" dirty="0" err="1">
                <a:solidFill>
                  <a:srgbClr val="000000"/>
                </a:solidFill>
                <a:latin typeface="Consolas" panose="020B0609020204030204" pitchFamily="49" charset="0"/>
              </a:rPr>
              <a:t>modelBuilder.Entity</a:t>
            </a:r>
            <a:r>
              <a:rPr lang="nl-NL" sz="1600" dirty="0">
                <a:solidFill>
                  <a:srgbClr val="000000"/>
                </a:solidFill>
                <a:latin typeface="Consolas" panose="020B0609020204030204" pitchFamily="49" charset="0"/>
              </a:rPr>
              <a:t>&lt;</a:t>
            </a:r>
            <a:r>
              <a:rPr lang="nl-NL" sz="1600" dirty="0">
                <a:solidFill>
                  <a:srgbClr val="2B91AF"/>
                </a:solidFill>
                <a:latin typeface="Consolas" panose="020B0609020204030204" pitchFamily="49" charset="0"/>
              </a:rPr>
              <a:t>Alien</a:t>
            </a:r>
            <a:r>
              <a:rPr lang="nl-NL" sz="1600" dirty="0">
                <a:solidFill>
                  <a:srgbClr val="000000"/>
                </a:solidFill>
                <a:latin typeface="Consolas" panose="020B0609020204030204" pitchFamily="49" charset="0"/>
              </a:rPr>
              <a:t>&gt;().Map(m =&gt;</a:t>
            </a:r>
          </a:p>
          <a:p>
            <a:r>
              <a:rPr lang="nl-NL" sz="1600" dirty="0">
                <a:solidFill>
                  <a:srgbClr val="000000"/>
                </a:solidFill>
                <a:latin typeface="Consolas" panose="020B0609020204030204" pitchFamily="49" charset="0"/>
              </a:rPr>
              <a:t>	{</a:t>
            </a:r>
          </a:p>
          <a:p>
            <a:r>
              <a:rPr lang="nl-NL" sz="1600" dirty="0">
                <a:solidFill>
                  <a:srgbClr val="000000"/>
                </a:solidFill>
                <a:latin typeface="Consolas" panose="020B0609020204030204" pitchFamily="49" charset="0"/>
              </a:rPr>
              <a:t>		</a:t>
            </a:r>
            <a:r>
              <a:rPr lang="nl-NL" sz="1600" dirty="0" err="1">
                <a:solidFill>
                  <a:srgbClr val="000000"/>
                </a:solidFill>
                <a:latin typeface="Consolas" panose="020B0609020204030204" pitchFamily="49" charset="0"/>
              </a:rPr>
              <a:t>m.MapInheritedProperties</a:t>
            </a:r>
            <a:r>
              <a:rPr lang="nl-NL" sz="1600" dirty="0">
                <a:solidFill>
                  <a:srgbClr val="000000"/>
                </a:solidFill>
                <a:latin typeface="Consolas" panose="020B0609020204030204" pitchFamily="49" charset="0"/>
              </a:rPr>
              <a:t>();</a:t>
            </a:r>
          </a:p>
          <a:p>
            <a:r>
              <a:rPr lang="nl-NL" sz="1600" dirty="0">
                <a:solidFill>
                  <a:srgbClr val="000000"/>
                </a:solidFill>
                <a:latin typeface="Consolas" panose="020B0609020204030204" pitchFamily="49" charset="0"/>
              </a:rPr>
              <a:t>		</a:t>
            </a:r>
            <a:r>
              <a:rPr lang="nl-NL" sz="1600" dirty="0" err="1">
                <a:solidFill>
                  <a:srgbClr val="000000"/>
                </a:solidFill>
                <a:latin typeface="Consolas" panose="020B0609020204030204" pitchFamily="49" charset="0"/>
              </a:rPr>
              <a:t>m.ToTable</a:t>
            </a:r>
            <a:r>
              <a:rPr lang="nl-NL" sz="1600" dirty="0">
                <a:solidFill>
                  <a:srgbClr val="000000"/>
                </a:solidFill>
                <a:latin typeface="Consolas" panose="020B0609020204030204" pitchFamily="49" charset="0"/>
              </a:rPr>
              <a:t>(</a:t>
            </a:r>
            <a:r>
              <a:rPr lang="nl-NL" sz="1600" dirty="0">
                <a:solidFill>
                  <a:srgbClr val="A31515"/>
                </a:solidFill>
                <a:latin typeface="Consolas" panose="020B0609020204030204" pitchFamily="49" charset="0"/>
              </a:rPr>
              <a:t>"Aliens"</a:t>
            </a:r>
            <a:r>
              <a:rPr lang="nl-NL" sz="1600" dirty="0">
                <a:solidFill>
                  <a:srgbClr val="000000"/>
                </a:solidFill>
                <a:latin typeface="Consolas" panose="020B0609020204030204" pitchFamily="49" charset="0"/>
              </a:rPr>
              <a:t>);</a:t>
            </a:r>
          </a:p>
          <a:p>
            <a:r>
              <a:rPr lang="nl-NL" sz="1600" dirty="0">
                <a:solidFill>
                  <a:srgbClr val="000000"/>
                </a:solidFill>
                <a:latin typeface="Consolas" panose="020B0609020204030204" pitchFamily="49" charset="0"/>
              </a:rPr>
              <a:t>	});</a:t>
            </a:r>
          </a:p>
          <a:p>
            <a:r>
              <a:rPr lang="nl-NL" sz="1600" dirty="0">
                <a:solidFill>
                  <a:srgbClr val="000000"/>
                </a:solidFill>
                <a:latin typeface="Consolas" panose="020B0609020204030204" pitchFamily="49" charset="0"/>
              </a:rPr>
              <a:t>}</a:t>
            </a:r>
            <a:endParaRPr lang="nl-NL" sz="1600" dirty="0"/>
          </a:p>
        </p:txBody>
      </p:sp>
    </p:spTree>
    <p:extLst>
      <p:ext uri="{BB962C8B-B14F-4D97-AF65-F5344CB8AC3E}">
        <p14:creationId xmlns:p14="http://schemas.microsoft.com/office/powerpoint/2010/main" val="2947246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Loading references</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539552" y="2060848"/>
            <a:ext cx="7272808" cy="926874"/>
          </a:xfrm>
        </p:spPr>
        <p:txBody>
          <a:bodyPr/>
          <a:lstStyle/>
          <a:p>
            <a:pPr>
              <a:lnSpc>
                <a:spcPct val="90000"/>
              </a:lnSpc>
            </a:pPr>
            <a:r>
              <a:rPr lang="en-US" sz="2800" dirty="0">
                <a:solidFill>
                  <a:schemeClr val="tx2"/>
                </a:solidFill>
              </a:rPr>
              <a:t>Assume every Human has a reference to another Human, which is his or her Lawyer</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39</a:t>
            </a:fld>
            <a:endParaRPr lang="nl-NL"/>
          </a:p>
        </p:txBody>
      </p:sp>
      <p:sp>
        <p:nvSpPr>
          <p:cNvPr id="2" name="Rechthoek 1">
            <a:extLst>
              <a:ext uri="{FF2B5EF4-FFF2-40B4-BE49-F238E27FC236}">
                <a16:creationId xmlns:a16="http://schemas.microsoft.com/office/drawing/2014/main" id="{C4A4144A-3CAE-46BC-B466-AB222CBF4B0B}"/>
              </a:ext>
            </a:extLst>
          </p:cNvPr>
          <p:cNvSpPr/>
          <p:nvPr/>
        </p:nvSpPr>
        <p:spPr>
          <a:xfrm>
            <a:off x="971600" y="3140968"/>
            <a:ext cx="6408712" cy="1200329"/>
          </a:xfrm>
          <a:prstGeom prst="rect">
            <a:avLst/>
          </a:prstGeom>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a:solidFill>
                  <a:srgbClr val="2B91AF"/>
                </a:solidFill>
                <a:latin typeface="Consolas" panose="020B0609020204030204" pitchFamily="49" charset="0"/>
              </a:rPr>
              <a:t>Human</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Human</a:t>
            </a:r>
            <a:r>
              <a:rPr lang="en-US" dirty="0">
                <a:solidFill>
                  <a:srgbClr val="000000"/>
                </a:solidFill>
                <a:latin typeface="Consolas" panose="020B0609020204030204" pitchFamily="49" charset="0"/>
              </a:rPr>
              <a:t> Lawyer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spTree>
    <p:extLst>
      <p:ext uri="{BB962C8B-B14F-4D97-AF65-F5344CB8AC3E}">
        <p14:creationId xmlns:p14="http://schemas.microsoft.com/office/powerpoint/2010/main" val="201411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ORM</a:t>
            </a:r>
            <a:br>
              <a:rPr lang="en-US" dirty="0"/>
            </a:br>
            <a:endParaRPr lang="nl-NL" dirty="0"/>
          </a:p>
        </p:txBody>
      </p:sp>
      <p:sp>
        <p:nvSpPr>
          <p:cNvPr id="286724" name="Rectangle 4"/>
          <p:cNvSpPr>
            <a:spLocks noGrp="1" noChangeArrowheads="1"/>
          </p:cNvSpPr>
          <p:nvPr>
            <p:ph idx="1"/>
          </p:nvPr>
        </p:nvSpPr>
        <p:spPr>
          <a:xfrm>
            <a:off x="990600" y="2205038"/>
            <a:ext cx="8153400" cy="3887787"/>
          </a:xfrm>
        </p:spPr>
        <p:txBody>
          <a:bodyPr/>
          <a:lstStyle/>
          <a:p>
            <a:pPr>
              <a:lnSpc>
                <a:spcPct val="90000"/>
              </a:lnSpc>
            </a:pPr>
            <a:r>
              <a:rPr lang="en-US" sz="2800" dirty="0"/>
              <a:t>Uses the programming language</a:t>
            </a:r>
          </a:p>
          <a:p>
            <a:pPr lvl="1">
              <a:lnSpc>
                <a:spcPct val="90000"/>
              </a:lnSpc>
            </a:pPr>
            <a:r>
              <a:rPr lang="en-US" sz="2800" dirty="0">
                <a:solidFill>
                  <a:schemeClr val="tx2">
                    <a:lumMod val="60000"/>
                    <a:lumOff val="40000"/>
                  </a:schemeClr>
                </a:solidFill>
              </a:rPr>
              <a:t>To do CRUD-operations (DML)</a:t>
            </a:r>
          </a:p>
          <a:p>
            <a:pPr lvl="1">
              <a:lnSpc>
                <a:spcPct val="90000"/>
              </a:lnSpc>
            </a:pPr>
            <a:r>
              <a:rPr lang="en-US" sz="2800" dirty="0">
                <a:solidFill>
                  <a:schemeClr val="tx2">
                    <a:lumMod val="60000"/>
                    <a:lumOff val="40000"/>
                  </a:schemeClr>
                </a:solidFill>
              </a:rPr>
              <a:t>Or even DDL</a:t>
            </a:r>
          </a:p>
          <a:p>
            <a:pPr lvl="1">
              <a:lnSpc>
                <a:spcPct val="90000"/>
              </a:lnSpc>
            </a:pPr>
            <a:r>
              <a:rPr lang="en-US" sz="2800" dirty="0">
                <a:solidFill>
                  <a:schemeClr val="tx2">
                    <a:lumMod val="60000"/>
                    <a:lumOff val="40000"/>
                  </a:schemeClr>
                </a:solidFill>
              </a:rPr>
              <a:t>Instead of a SQL-query</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4</a:t>
            </a:fld>
            <a:endParaRPr lang="nl-NL"/>
          </a:p>
        </p:txBody>
      </p:sp>
    </p:spTree>
    <p:extLst>
      <p:ext uri="{BB962C8B-B14F-4D97-AF65-F5344CB8AC3E}">
        <p14:creationId xmlns:p14="http://schemas.microsoft.com/office/powerpoint/2010/main" val="2729028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Loading references</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990600" y="1998070"/>
            <a:ext cx="6749752" cy="1200328"/>
          </a:xfrm>
        </p:spPr>
        <p:txBody>
          <a:bodyPr>
            <a:normAutofit lnSpcReduction="10000"/>
          </a:bodyPr>
          <a:lstStyle/>
          <a:p>
            <a:pPr>
              <a:lnSpc>
                <a:spcPct val="90000"/>
              </a:lnSpc>
            </a:pPr>
            <a:r>
              <a:rPr lang="en-US" sz="2800" dirty="0">
                <a:solidFill>
                  <a:schemeClr val="tx2"/>
                </a:solidFill>
              </a:rPr>
              <a:t>To also get a human’s lawyer when you retrieve the human from the database, you can use the Include method:</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40</a:t>
            </a:fld>
            <a:endParaRPr lang="nl-NL"/>
          </a:p>
        </p:txBody>
      </p:sp>
      <p:sp>
        <p:nvSpPr>
          <p:cNvPr id="2" name="Rechthoek 1">
            <a:extLst>
              <a:ext uri="{FF2B5EF4-FFF2-40B4-BE49-F238E27FC236}">
                <a16:creationId xmlns:a16="http://schemas.microsoft.com/office/drawing/2014/main" id="{C4A4144A-3CAE-46BC-B466-AB222CBF4B0B}"/>
              </a:ext>
            </a:extLst>
          </p:cNvPr>
          <p:cNvSpPr/>
          <p:nvPr/>
        </p:nvSpPr>
        <p:spPr>
          <a:xfrm>
            <a:off x="1403648" y="3105835"/>
            <a:ext cx="6408712" cy="1200329"/>
          </a:xfrm>
          <a:prstGeom prst="rect">
            <a:avLst/>
          </a:prstGeom>
        </p:spPr>
        <p:txBody>
          <a:bodyPr wrap="square">
            <a:spAutoFit/>
          </a:bodyPr>
          <a:lstStyle/>
          <a:p>
            <a:endParaRPr lang="nl-NL"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dbContext.Humans.Include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"Lawyer"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.Single(h =&gt; h.ID == 1);</a:t>
            </a:r>
            <a:endParaRPr lang="nl-NL" dirty="0"/>
          </a:p>
        </p:txBody>
      </p:sp>
    </p:spTree>
    <p:extLst>
      <p:ext uri="{BB962C8B-B14F-4D97-AF65-F5344CB8AC3E}">
        <p14:creationId xmlns:p14="http://schemas.microsoft.com/office/powerpoint/2010/main" val="1879928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Virtual keyword</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990600" y="2636912"/>
            <a:ext cx="8153400" cy="3672408"/>
          </a:xfrm>
        </p:spPr>
        <p:txBody>
          <a:bodyPr/>
          <a:lstStyle/>
          <a:p>
            <a:pPr>
              <a:lnSpc>
                <a:spcPct val="90000"/>
              </a:lnSpc>
            </a:pPr>
            <a:r>
              <a:rPr lang="en-US" sz="2800" dirty="0">
                <a:solidFill>
                  <a:schemeClr val="tx2"/>
                </a:solidFill>
              </a:rPr>
              <a:t>Remember the virtual keyword?</a:t>
            </a:r>
          </a:p>
          <a:p>
            <a:pPr lvl="1">
              <a:lnSpc>
                <a:spcPct val="90000"/>
              </a:lnSpc>
            </a:pPr>
            <a:r>
              <a:rPr lang="en-US" sz="2800" dirty="0">
                <a:solidFill>
                  <a:schemeClr val="tx2"/>
                </a:solidFill>
              </a:rPr>
              <a:t>Built-in C# feature</a:t>
            </a:r>
          </a:p>
          <a:p>
            <a:pPr lvl="1">
              <a:lnSpc>
                <a:spcPct val="90000"/>
              </a:lnSpc>
            </a:pPr>
            <a:r>
              <a:rPr lang="en-US" sz="2800" dirty="0">
                <a:solidFill>
                  <a:schemeClr val="tx2"/>
                </a:solidFill>
              </a:rPr>
              <a:t>Allow child-classes to override a method</a:t>
            </a:r>
          </a:p>
          <a:p>
            <a:pPr lvl="1">
              <a:lnSpc>
                <a:spcPct val="90000"/>
              </a:lnSpc>
            </a:pPr>
            <a:endParaRPr lang="en-US" sz="2800" dirty="0">
              <a:solidFill>
                <a:schemeClr val="tx2"/>
              </a:solidFill>
            </a:endParaRPr>
          </a:p>
          <a:p>
            <a:pPr>
              <a:lnSpc>
                <a:spcPct val="90000"/>
              </a:lnSpc>
            </a:pPr>
            <a:r>
              <a:rPr lang="en-US" sz="2800" dirty="0">
                <a:solidFill>
                  <a:schemeClr val="tx2"/>
                </a:solidFill>
              </a:rPr>
              <a:t>Example:</a:t>
            </a:r>
          </a:p>
          <a:p>
            <a:pPr lvl="1">
              <a:lnSpc>
                <a:spcPct val="90000"/>
              </a:lnSpc>
            </a:pPr>
            <a:r>
              <a:rPr lang="en-US" sz="2800" dirty="0">
                <a:solidFill>
                  <a:schemeClr val="tx2"/>
                </a:solidFill>
              </a:rPr>
              <a:t>A Student is a Human</a:t>
            </a:r>
          </a:p>
          <a:p>
            <a:pPr lvl="1">
              <a:lnSpc>
                <a:spcPct val="90000"/>
              </a:lnSpc>
            </a:pPr>
            <a:r>
              <a:rPr lang="en-US" sz="2800" dirty="0">
                <a:solidFill>
                  <a:schemeClr val="tx2"/>
                </a:solidFill>
              </a:rPr>
              <a:t>A Human has Work();</a:t>
            </a:r>
          </a:p>
          <a:p>
            <a:pPr lvl="1">
              <a:lnSpc>
                <a:spcPct val="90000"/>
              </a:lnSpc>
            </a:pPr>
            <a:r>
              <a:rPr lang="en-US" sz="2800" dirty="0">
                <a:solidFill>
                  <a:schemeClr val="tx2"/>
                </a:solidFill>
              </a:rPr>
              <a:t>A Student overrides Work() and calls School()</a:t>
            </a:r>
          </a:p>
          <a:p>
            <a:pPr marL="0" indent="0">
              <a:lnSpc>
                <a:spcPct val="90000"/>
              </a:lnSpc>
              <a:buNone/>
            </a:pPr>
            <a:endParaRPr lang="en-US" sz="2800" dirty="0">
              <a:solidFill>
                <a:schemeClr val="tx2"/>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41</a:t>
            </a:fld>
            <a:endParaRPr lang="nl-NL"/>
          </a:p>
        </p:txBody>
      </p:sp>
      <p:sp>
        <p:nvSpPr>
          <p:cNvPr id="8" name="Rechthoek 7">
            <a:extLst>
              <a:ext uri="{FF2B5EF4-FFF2-40B4-BE49-F238E27FC236}">
                <a16:creationId xmlns:a16="http://schemas.microsoft.com/office/drawing/2014/main" id="{D87E3B9F-0155-4BFF-97AA-4A52964BD321}"/>
              </a:ext>
            </a:extLst>
          </p:cNvPr>
          <p:cNvSpPr/>
          <p:nvPr/>
        </p:nvSpPr>
        <p:spPr bwMode="auto">
          <a:xfrm>
            <a:off x="1079612" y="2033318"/>
            <a:ext cx="6984776" cy="40011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algn="ctr">
              <a:spcBef>
                <a:spcPct val="50000"/>
              </a:spcBef>
            </a:pP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virtual</a:t>
            </a:r>
            <a:r>
              <a:rPr lang="en-US" sz="2000" dirty="0">
                <a:solidFill>
                  <a:srgbClr val="000000"/>
                </a:solidFill>
                <a:latin typeface="Consolas" panose="020B0609020204030204" pitchFamily="49" charset="0"/>
              </a:rPr>
              <a:t> </a:t>
            </a:r>
            <a:r>
              <a:rPr lang="en-US" sz="2000" dirty="0" err="1">
                <a:solidFill>
                  <a:srgbClr val="2B91AF"/>
                </a:solidFill>
                <a:latin typeface="Consolas" panose="020B0609020204030204" pitchFamily="49" charset="0"/>
              </a:rPr>
              <a:t>DbSet</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Human</a:t>
            </a:r>
            <a:r>
              <a:rPr lang="en-US" sz="2000" dirty="0">
                <a:solidFill>
                  <a:srgbClr val="000000"/>
                </a:solidFill>
                <a:latin typeface="Consolas" panose="020B0609020204030204" pitchFamily="49" charset="0"/>
              </a:rPr>
              <a:t>&gt; Humans { </a:t>
            </a:r>
            <a:r>
              <a:rPr lang="en-US" sz="2000" dirty="0">
                <a:solidFill>
                  <a:srgbClr val="0000FF"/>
                </a:solidFill>
                <a:latin typeface="Consolas" panose="020B0609020204030204" pitchFamily="49" charset="0"/>
              </a:rPr>
              <a:t>get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82487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Virtual keyword</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520947" y="2588369"/>
            <a:ext cx="7291413" cy="3672408"/>
          </a:xfrm>
        </p:spPr>
        <p:txBody>
          <a:bodyPr/>
          <a:lstStyle/>
          <a:p>
            <a:pPr>
              <a:lnSpc>
                <a:spcPct val="90000"/>
              </a:lnSpc>
            </a:pPr>
            <a:r>
              <a:rPr lang="en-US" sz="2800" dirty="0">
                <a:solidFill>
                  <a:schemeClr val="tx2"/>
                </a:solidFill>
              </a:rPr>
              <a:t>Entity Framework uses the virtual-keyword </a:t>
            </a:r>
            <a:r>
              <a:rPr lang="en-US" sz="2800" u="sng" dirty="0"/>
              <a:t>on a </a:t>
            </a:r>
            <a:r>
              <a:rPr lang="en-US" sz="2800" u="sng" dirty="0" err="1"/>
              <a:t>DbSet</a:t>
            </a:r>
            <a:r>
              <a:rPr lang="en-US" sz="2800" dirty="0">
                <a:solidFill>
                  <a:schemeClr val="tx2">
                    <a:lumMod val="60000"/>
                    <a:lumOff val="40000"/>
                  </a:schemeClr>
                </a:solidFill>
              </a:rPr>
              <a:t> </a:t>
            </a:r>
            <a:r>
              <a:rPr lang="en-US" sz="2800" dirty="0">
                <a:solidFill>
                  <a:schemeClr val="tx2"/>
                </a:solidFill>
              </a:rPr>
              <a:t>to allow unit-testing your database without using a real database</a:t>
            </a:r>
          </a:p>
          <a:p>
            <a:pPr lvl="1">
              <a:lnSpc>
                <a:spcPct val="90000"/>
              </a:lnSpc>
            </a:pPr>
            <a:endParaRPr lang="en-US" sz="2800" dirty="0">
              <a:solidFill>
                <a:schemeClr val="tx2">
                  <a:lumMod val="60000"/>
                  <a:lumOff val="40000"/>
                </a:schemeClr>
              </a:solidFill>
            </a:endParaRPr>
          </a:p>
          <a:p>
            <a:pPr>
              <a:lnSpc>
                <a:spcPct val="90000"/>
              </a:lnSpc>
            </a:pPr>
            <a:r>
              <a:rPr lang="en-US" sz="2800" dirty="0">
                <a:solidFill>
                  <a:schemeClr val="tx2">
                    <a:lumMod val="60000"/>
                    <a:lumOff val="40000"/>
                  </a:schemeClr>
                </a:solidFill>
              </a:rPr>
              <a:t>But more importantly..</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42</a:t>
            </a:fld>
            <a:endParaRPr lang="nl-NL"/>
          </a:p>
        </p:txBody>
      </p:sp>
      <p:sp>
        <p:nvSpPr>
          <p:cNvPr id="8" name="Rechthoek 7">
            <a:extLst>
              <a:ext uri="{FF2B5EF4-FFF2-40B4-BE49-F238E27FC236}">
                <a16:creationId xmlns:a16="http://schemas.microsoft.com/office/drawing/2014/main" id="{D87E3B9F-0155-4BFF-97AA-4A52964BD321}"/>
              </a:ext>
            </a:extLst>
          </p:cNvPr>
          <p:cNvSpPr/>
          <p:nvPr/>
        </p:nvSpPr>
        <p:spPr bwMode="auto">
          <a:xfrm>
            <a:off x="539552" y="1988840"/>
            <a:ext cx="6984776" cy="40011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algn="ctr">
              <a:spcBef>
                <a:spcPct val="50000"/>
              </a:spcBef>
            </a:pP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virtual</a:t>
            </a:r>
            <a:r>
              <a:rPr lang="en-US" sz="2000" dirty="0">
                <a:solidFill>
                  <a:srgbClr val="000000"/>
                </a:solidFill>
                <a:latin typeface="Consolas" panose="020B0609020204030204" pitchFamily="49" charset="0"/>
              </a:rPr>
              <a:t> </a:t>
            </a:r>
            <a:r>
              <a:rPr lang="en-US" sz="2000" dirty="0" err="1">
                <a:solidFill>
                  <a:srgbClr val="2B91AF"/>
                </a:solidFill>
                <a:latin typeface="Consolas" panose="020B0609020204030204" pitchFamily="49" charset="0"/>
              </a:rPr>
              <a:t>DbSet</a:t>
            </a:r>
            <a:r>
              <a:rPr lang="en-US" sz="2000" dirty="0">
                <a:solidFill>
                  <a:srgbClr val="000000"/>
                </a:solidFill>
                <a:latin typeface="Consolas" panose="020B0609020204030204" pitchFamily="49" charset="0"/>
              </a:rPr>
              <a:t>&lt;</a:t>
            </a:r>
            <a:r>
              <a:rPr lang="en-US" sz="2000" dirty="0">
                <a:solidFill>
                  <a:srgbClr val="2B91AF"/>
                </a:solidFill>
                <a:latin typeface="Consolas" panose="020B0609020204030204" pitchFamily="49" charset="0"/>
              </a:rPr>
              <a:t>Human</a:t>
            </a:r>
            <a:r>
              <a:rPr lang="en-US" sz="2000" dirty="0">
                <a:solidFill>
                  <a:srgbClr val="000000"/>
                </a:solidFill>
                <a:latin typeface="Consolas" panose="020B0609020204030204" pitchFamily="49" charset="0"/>
              </a:rPr>
              <a:t>&gt; Humans { </a:t>
            </a:r>
            <a:r>
              <a:rPr lang="en-US" sz="2000" dirty="0">
                <a:solidFill>
                  <a:srgbClr val="0000FF"/>
                </a:solidFill>
                <a:latin typeface="Consolas" panose="020B0609020204030204" pitchFamily="49" charset="0"/>
              </a:rPr>
              <a:t>get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095862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Virtual keyword</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543695" y="1916832"/>
            <a:ext cx="7130713" cy="3591170"/>
          </a:xfrm>
        </p:spPr>
        <p:txBody>
          <a:bodyPr/>
          <a:lstStyle/>
          <a:p>
            <a:pPr>
              <a:lnSpc>
                <a:spcPct val="90000"/>
              </a:lnSpc>
            </a:pPr>
            <a:r>
              <a:rPr lang="en-US" sz="2800" dirty="0">
                <a:solidFill>
                  <a:schemeClr val="tx2"/>
                </a:solidFill>
              </a:rPr>
              <a:t>Entity Framework uses the virtual-keyword </a:t>
            </a:r>
            <a:r>
              <a:rPr lang="en-US" sz="2800" u="sng" dirty="0"/>
              <a:t>in an entity </a:t>
            </a:r>
            <a:r>
              <a:rPr lang="en-US" sz="2800" dirty="0">
                <a:solidFill>
                  <a:schemeClr val="tx2"/>
                </a:solidFill>
              </a:rPr>
              <a:t>to allow Lazy Loading</a:t>
            </a:r>
          </a:p>
          <a:p>
            <a:pPr lvl="1">
              <a:lnSpc>
                <a:spcPct val="90000"/>
              </a:lnSpc>
            </a:pPr>
            <a:r>
              <a:rPr lang="en-US" sz="2800" dirty="0">
                <a:solidFill>
                  <a:schemeClr val="tx2">
                    <a:lumMod val="60000"/>
                    <a:lumOff val="40000"/>
                  </a:schemeClr>
                </a:solidFill>
              </a:rPr>
              <a:t>You don’t have to specify .Include(“Lawyer”)</a:t>
            </a:r>
          </a:p>
          <a:p>
            <a:pPr lvl="1">
              <a:lnSpc>
                <a:spcPct val="90000"/>
              </a:lnSpc>
            </a:pPr>
            <a:endParaRPr lang="en-US" sz="2800" dirty="0">
              <a:solidFill>
                <a:schemeClr val="tx2">
                  <a:lumMod val="60000"/>
                  <a:lumOff val="40000"/>
                </a:schemeClr>
              </a:solidFill>
            </a:endParaRPr>
          </a:p>
          <a:p>
            <a:pPr>
              <a:lnSpc>
                <a:spcPct val="90000"/>
              </a:lnSpc>
            </a:pPr>
            <a:r>
              <a:rPr lang="en-US" sz="2800" dirty="0"/>
              <a:t>Lazy loading only loads the referenced entity when it’s being accessed</a:t>
            </a:r>
          </a:p>
          <a:p>
            <a:pPr lvl="1">
              <a:lnSpc>
                <a:spcPct val="90000"/>
              </a:lnSpc>
            </a:pPr>
            <a:endParaRPr lang="en-US" sz="2800" dirty="0">
              <a:solidFill>
                <a:schemeClr val="tx2">
                  <a:lumMod val="60000"/>
                  <a:lumOff val="40000"/>
                </a:schemeClr>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43</a:t>
            </a:fld>
            <a:endParaRPr lang="nl-NL"/>
          </a:p>
        </p:txBody>
      </p:sp>
      <p:sp>
        <p:nvSpPr>
          <p:cNvPr id="2" name="Rechthoek 1">
            <a:extLst>
              <a:ext uri="{FF2B5EF4-FFF2-40B4-BE49-F238E27FC236}">
                <a16:creationId xmlns:a16="http://schemas.microsoft.com/office/drawing/2014/main" id="{1FC5FD16-F843-4C3C-94FC-D2B662093321}"/>
              </a:ext>
            </a:extLst>
          </p:cNvPr>
          <p:cNvSpPr/>
          <p:nvPr/>
        </p:nvSpPr>
        <p:spPr>
          <a:xfrm>
            <a:off x="539552" y="5008847"/>
            <a:ext cx="7759674" cy="923330"/>
          </a:xfrm>
          <a:prstGeom prst="rect">
            <a:avLst/>
          </a:prstGeom>
        </p:spPr>
        <p:txBody>
          <a:bodyPr wrap="square">
            <a:spAutoFit/>
          </a:bodyPr>
          <a:lstStyle/>
          <a:p>
            <a:r>
              <a:rPr lang="en-US" dirty="0">
                <a:solidFill>
                  <a:srgbClr val="008000"/>
                </a:solidFill>
                <a:latin typeface="Consolas" panose="020B0609020204030204" pitchFamily="49" charset="0"/>
              </a:rPr>
              <a:t>// Lawyer is not retrieved yet</a:t>
            </a:r>
            <a:endParaRPr lang="en-US" dirty="0">
              <a:solidFill>
                <a:srgbClr val="000000"/>
              </a:solidFill>
              <a:latin typeface="Consolas" panose="020B0609020204030204" pitchFamily="49" charset="0"/>
            </a:endParaRPr>
          </a:p>
          <a:p>
            <a:r>
              <a:rPr lang="nl-NL" dirty="0" err="1">
                <a:solidFill>
                  <a:srgbClr val="2B91AF"/>
                </a:solidFill>
                <a:latin typeface="Consolas" panose="020B0609020204030204" pitchFamily="49" charset="0"/>
              </a:rPr>
              <a:t>Console</a:t>
            </a:r>
            <a:r>
              <a:rPr lang="nl-NL" dirty="0" err="1">
                <a:solidFill>
                  <a:srgbClr val="000000"/>
                </a:solidFill>
                <a:latin typeface="Consolas" panose="020B0609020204030204" pitchFamily="49" charset="0"/>
              </a:rPr>
              <a:t>.WriteLine</a:t>
            </a:r>
            <a:r>
              <a:rPr lang="nl-NL" dirty="0">
                <a:solidFill>
                  <a:srgbClr val="000000"/>
                </a:solidFill>
                <a:latin typeface="Consolas" panose="020B0609020204030204" pitchFamily="49" charset="0"/>
              </a:rPr>
              <a:t>(</a:t>
            </a:r>
            <a:r>
              <a:rPr lang="nl-NL" dirty="0" err="1">
                <a:solidFill>
                  <a:srgbClr val="000000"/>
                </a:solidFill>
                <a:latin typeface="Consolas" panose="020B0609020204030204" pitchFamily="49" charset="0"/>
              </a:rPr>
              <a:t>dbContext.Humans.Find</a:t>
            </a:r>
            <a:r>
              <a:rPr lang="nl-NL" dirty="0">
                <a:solidFill>
                  <a:srgbClr val="000000"/>
                </a:solidFill>
                <a:latin typeface="Consolas" panose="020B0609020204030204" pitchFamily="49" charset="0"/>
              </a:rPr>
              <a:t>(1).</a:t>
            </a:r>
            <a:r>
              <a:rPr lang="nl-NL" dirty="0" err="1">
                <a:solidFill>
                  <a:srgbClr val="000000"/>
                </a:solidFill>
                <a:latin typeface="Consolas" panose="020B0609020204030204" pitchFamily="49" charset="0"/>
              </a:rPr>
              <a:t>Lawyer.Name</a:t>
            </a:r>
            <a:r>
              <a:rPr lang="nl-NL"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Lawyer is retrieved on the previous line</a:t>
            </a:r>
            <a:endParaRPr lang="nl-NL" dirty="0"/>
          </a:p>
        </p:txBody>
      </p:sp>
    </p:spTree>
    <p:extLst>
      <p:ext uri="{BB962C8B-B14F-4D97-AF65-F5344CB8AC3E}">
        <p14:creationId xmlns:p14="http://schemas.microsoft.com/office/powerpoint/2010/main" val="1651257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Executing SQL</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234752" y="1844824"/>
            <a:ext cx="8153400" cy="3591170"/>
          </a:xfrm>
        </p:spPr>
        <p:txBody>
          <a:bodyPr/>
          <a:lstStyle/>
          <a:p>
            <a:pPr>
              <a:lnSpc>
                <a:spcPct val="90000"/>
              </a:lnSpc>
            </a:pPr>
            <a:r>
              <a:rPr lang="en-US" sz="2800" dirty="0">
                <a:solidFill>
                  <a:schemeClr val="tx2"/>
                </a:solidFill>
              </a:rPr>
              <a:t>Try to avoid using SQL queries, but if you have to, there are three methods</a:t>
            </a:r>
          </a:p>
          <a:p>
            <a:pPr lvl="1">
              <a:lnSpc>
                <a:spcPct val="90000"/>
              </a:lnSpc>
            </a:pPr>
            <a:r>
              <a:rPr lang="en-US" sz="2800" dirty="0" err="1">
                <a:solidFill>
                  <a:schemeClr val="tx2">
                    <a:lumMod val="60000"/>
                    <a:lumOff val="40000"/>
                  </a:schemeClr>
                </a:solidFill>
              </a:rPr>
              <a:t>DbSet.SqlQuery</a:t>
            </a:r>
            <a:endParaRPr lang="en-US" sz="2800" dirty="0">
              <a:solidFill>
                <a:schemeClr val="tx2">
                  <a:lumMod val="60000"/>
                  <a:lumOff val="40000"/>
                </a:schemeClr>
              </a:solidFill>
            </a:endParaRPr>
          </a:p>
          <a:p>
            <a:pPr lvl="1">
              <a:lnSpc>
                <a:spcPct val="90000"/>
              </a:lnSpc>
            </a:pPr>
            <a:r>
              <a:rPr lang="en-US" sz="2800" dirty="0" err="1">
                <a:solidFill>
                  <a:schemeClr val="tx2">
                    <a:lumMod val="60000"/>
                    <a:lumOff val="40000"/>
                  </a:schemeClr>
                </a:solidFill>
              </a:rPr>
              <a:t>Database.SqlQuery</a:t>
            </a:r>
            <a:endParaRPr lang="en-US" sz="2800" dirty="0">
              <a:solidFill>
                <a:schemeClr val="tx2">
                  <a:lumMod val="60000"/>
                  <a:lumOff val="40000"/>
                </a:schemeClr>
              </a:solidFill>
            </a:endParaRPr>
          </a:p>
          <a:p>
            <a:pPr lvl="1">
              <a:lnSpc>
                <a:spcPct val="90000"/>
              </a:lnSpc>
            </a:pPr>
            <a:r>
              <a:rPr lang="en-US" sz="2800" dirty="0" err="1">
                <a:solidFill>
                  <a:schemeClr val="tx2">
                    <a:lumMod val="60000"/>
                    <a:lumOff val="40000"/>
                  </a:schemeClr>
                </a:solidFill>
              </a:rPr>
              <a:t>Database.ExecuteSqlCommand</a:t>
            </a:r>
            <a:endParaRPr lang="en-US" sz="2800" dirty="0">
              <a:solidFill>
                <a:schemeClr val="tx2">
                  <a:lumMod val="60000"/>
                  <a:lumOff val="40000"/>
                </a:schemeClr>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44</a:t>
            </a:fld>
            <a:endParaRPr lang="nl-NL"/>
          </a:p>
        </p:txBody>
      </p:sp>
    </p:spTree>
    <p:extLst>
      <p:ext uri="{BB962C8B-B14F-4D97-AF65-F5344CB8AC3E}">
        <p14:creationId xmlns:p14="http://schemas.microsoft.com/office/powerpoint/2010/main" val="1908544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Executing SQL</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539552" y="1916832"/>
            <a:ext cx="6912768" cy="926874"/>
          </a:xfrm>
        </p:spPr>
        <p:txBody>
          <a:bodyPr/>
          <a:lstStyle/>
          <a:p>
            <a:pPr>
              <a:lnSpc>
                <a:spcPct val="90000"/>
              </a:lnSpc>
            </a:pPr>
            <a:r>
              <a:rPr lang="en-US" sz="2800" dirty="0" err="1">
                <a:solidFill>
                  <a:schemeClr val="tx2"/>
                </a:solidFill>
              </a:rPr>
              <a:t>Database.SqlQuery</a:t>
            </a:r>
            <a:r>
              <a:rPr lang="en-US" sz="2800" dirty="0">
                <a:solidFill>
                  <a:schemeClr val="tx2"/>
                </a:solidFill>
              </a:rPr>
              <a:t> returns data that is not tracked by Entity Framework</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45</a:t>
            </a:fld>
            <a:endParaRPr lang="nl-NL"/>
          </a:p>
        </p:txBody>
      </p:sp>
      <p:sp>
        <p:nvSpPr>
          <p:cNvPr id="2" name="Rechthoek 1">
            <a:extLst>
              <a:ext uri="{FF2B5EF4-FFF2-40B4-BE49-F238E27FC236}">
                <a16:creationId xmlns:a16="http://schemas.microsoft.com/office/drawing/2014/main" id="{4C33F797-DA0A-4353-89E8-C9436B4CD63E}"/>
              </a:ext>
            </a:extLst>
          </p:cNvPr>
          <p:cNvSpPr/>
          <p:nvPr/>
        </p:nvSpPr>
        <p:spPr>
          <a:xfrm>
            <a:off x="1187624" y="3886001"/>
            <a:ext cx="7073702" cy="646331"/>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cnt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dbContext.Database.SqlQuery</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"SELECT COUNT(*) FROM Humans"</a:t>
            </a:r>
            <a:r>
              <a:rPr lang="en-US" dirty="0">
                <a:solidFill>
                  <a:srgbClr val="000000"/>
                </a:solidFill>
                <a:latin typeface="Consolas" panose="020B0609020204030204" pitchFamily="49" charset="0"/>
              </a:rPr>
              <a:t>).First();</a:t>
            </a:r>
            <a:endParaRPr lang="nl-NL" dirty="0"/>
          </a:p>
        </p:txBody>
      </p:sp>
    </p:spTree>
    <p:extLst>
      <p:ext uri="{BB962C8B-B14F-4D97-AF65-F5344CB8AC3E}">
        <p14:creationId xmlns:p14="http://schemas.microsoft.com/office/powerpoint/2010/main" val="10124772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Executing SQL</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539947" y="1969656"/>
            <a:ext cx="7901880" cy="926874"/>
          </a:xfrm>
        </p:spPr>
        <p:txBody>
          <a:bodyPr/>
          <a:lstStyle/>
          <a:p>
            <a:pPr>
              <a:lnSpc>
                <a:spcPct val="90000"/>
              </a:lnSpc>
            </a:pPr>
            <a:r>
              <a:rPr lang="en-US" sz="2800" dirty="0" err="1">
                <a:solidFill>
                  <a:schemeClr val="tx2"/>
                </a:solidFill>
              </a:rPr>
              <a:t>Database.ExecuteSqlCommand</a:t>
            </a:r>
            <a:r>
              <a:rPr lang="en-US" sz="2800" dirty="0">
                <a:solidFill>
                  <a:schemeClr val="tx2"/>
                </a:solidFill>
              </a:rPr>
              <a:t> executes non-SELECT statements</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46</a:t>
            </a:fld>
            <a:endParaRPr lang="nl-NL"/>
          </a:p>
        </p:txBody>
      </p:sp>
      <p:sp>
        <p:nvSpPr>
          <p:cNvPr id="5" name="Rechthoek 4">
            <a:extLst>
              <a:ext uri="{FF2B5EF4-FFF2-40B4-BE49-F238E27FC236}">
                <a16:creationId xmlns:a16="http://schemas.microsoft.com/office/drawing/2014/main" id="{0CCEBE2A-35BB-43A4-AB39-30AF40DD524D}"/>
              </a:ext>
            </a:extLst>
          </p:cNvPr>
          <p:cNvSpPr/>
          <p:nvPr/>
        </p:nvSpPr>
        <p:spPr>
          <a:xfrm>
            <a:off x="539552" y="3886412"/>
            <a:ext cx="7614592" cy="923330"/>
          </a:xfrm>
          <a:prstGeom prst="rect">
            <a:avLst/>
          </a:prstGeom>
        </p:spPr>
        <p:txBody>
          <a:bodyPr wrap="square">
            <a:spAutoFit/>
          </a:bodyPr>
          <a:lstStyle/>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nameParam</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SqlParameter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"Unknown"</a:t>
            </a:r>
            <a:r>
              <a:rPr lang="en-US" dirty="0">
                <a:solidFill>
                  <a:srgbClr val="000000"/>
                </a:solidFill>
                <a:latin typeface="Consolas" panose="020B0609020204030204" pitchFamily="49" charset="0"/>
              </a:rPr>
              <a:t>);</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query = </a:t>
            </a:r>
            <a:r>
              <a:rPr lang="en-US" dirty="0">
                <a:solidFill>
                  <a:srgbClr val="A31515"/>
                </a:solidFill>
                <a:latin typeface="Consolas" panose="020B0609020204030204" pitchFamily="49" charset="0"/>
              </a:rPr>
              <a:t>"UPDATE Human SET Name = @name"</a:t>
            </a:r>
            <a:r>
              <a:rPr lang="en-US" dirty="0">
                <a:solidFill>
                  <a:srgbClr val="000000"/>
                </a:solidFill>
                <a:latin typeface="Consolas" panose="020B0609020204030204" pitchFamily="49" charset="0"/>
              </a:rPr>
              <a:t>;</a:t>
            </a:r>
          </a:p>
          <a:p>
            <a:r>
              <a:rPr lang="nl-NL" dirty="0" err="1">
                <a:solidFill>
                  <a:srgbClr val="000000"/>
                </a:solidFill>
                <a:latin typeface="Consolas" panose="020B0609020204030204" pitchFamily="49" charset="0"/>
              </a:rPr>
              <a:t>dbContext.Database.ExecuteSqlCommand</a:t>
            </a:r>
            <a:r>
              <a:rPr lang="nl-NL" dirty="0">
                <a:solidFill>
                  <a:srgbClr val="000000"/>
                </a:solidFill>
                <a:latin typeface="Consolas" panose="020B0609020204030204" pitchFamily="49" charset="0"/>
              </a:rPr>
              <a:t>(query, </a:t>
            </a:r>
            <a:r>
              <a:rPr lang="nl-NL" dirty="0" err="1">
                <a:solidFill>
                  <a:srgbClr val="000000"/>
                </a:solidFill>
                <a:latin typeface="Consolas" panose="020B0609020204030204" pitchFamily="49" charset="0"/>
              </a:rPr>
              <a:t>nameParam</a:t>
            </a:r>
            <a:r>
              <a:rPr lang="nl-NL" dirty="0">
                <a:solidFill>
                  <a:srgbClr val="000000"/>
                </a:solidFill>
                <a:latin typeface="Consolas" panose="020B0609020204030204" pitchFamily="49" charset="0"/>
              </a:rPr>
              <a:t>);</a:t>
            </a:r>
            <a:endParaRPr lang="nl-NL" dirty="0"/>
          </a:p>
        </p:txBody>
      </p:sp>
    </p:spTree>
    <p:extLst>
      <p:ext uri="{BB962C8B-B14F-4D97-AF65-F5344CB8AC3E}">
        <p14:creationId xmlns:p14="http://schemas.microsoft.com/office/powerpoint/2010/main" val="27781709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Executing SQL</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539552" y="1916832"/>
            <a:ext cx="7272808" cy="3591170"/>
          </a:xfrm>
        </p:spPr>
        <p:txBody>
          <a:bodyPr/>
          <a:lstStyle/>
          <a:p>
            <a:pPr>
              <a:lnSpc>
                <a:spcPct val="90000"/>
              </a:lnSpc>
            </a:pPr>
            <a:r>
              <a:rPr lang="en-US" sz="2800" dirty="0" err="1">
                <a:solidFill>
                  <a:schemeClr val="tx2"/>
                </a:solidFill>
              </a:rPr>
              <a:t>DbSet.SqlQuery</a:t>
            </a:r>
            <a:r>
              <a:rPr lang="en-US" sz="2800" dirty="0">
                <a:solidFill>
                  <a:schemeClr val="tx2"/>
                </a:solidFill>
              </a:rPr>
              <a:t> makes sure Entity Framework tracks the entities and returns the type of the </a:t>
            </a:r>
            <a:r>
              <a:rPr lang="en-US" sz="2800" dirty="0" err="1">
                <a:solidFill>
                  <a:schemeClr val="tx2"/>
                </a:solidFill>
              </a:rPr>
              <a:t>DbSet</a:t>
            </a:r>
            <a:endParaRPr lang="en-US" sz="2800" dirty="0">
              <a:solidFill>
                <a:schemeClr val="tx2"/>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47</a:t>
            </a:fld>
            <a:endParaRPr lang="nl-NL"/>
          </a:p>
        </p:txBody>
      </p:sp>
      <p:sp>
        <p:nvSpPr>
          <p:cNvPr id="3" name="Rechthoek 2">
            <a:extLst>
              <a:ext uri="{FF2B5EF4-FFF2-40B4-BE49-F238E27FC236}">
                <a16:creationId xmlns:a16="http://schemas.microsoft.com/office/drawing/2014/main" id="{614BB1C2-717A-452E-B07A-3FDB5396B5C4}"/>
              </a:ext>
            </a:extLst>
          </p:cNvPr>
          <p:cNvSpPr/>
          <p:nvPr/>
        </p:nvSpPr>
        <p:spPr>
          <a:xfrm>
            <a:off x="539552" y="3649469"/>
            <a:ext cx="8064896" cy="923330"/>
          </a:xfrm>
          <a:prstGeom prst="rect">
            <a:avLst/>
          </a:prstGeom>
        </p:spPr>
        <p:txBody>
          <a:bodyPr wrap="square">
            <a:spAutoFit/>
          </a:bodyPr>
          <a:lstStyle/>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query = </a:t>
            </a:r>
            <a:r>
              <a:rPr lang="en-US" dirty="0">
                <a:solidFill>
                  <a:srgbClr val="A31515"/>
                </a:solidFill>
                <a:latin typeface="Consolas" panose="020B0609020204030204" pitchFamily="49" charset="0"/>
              </a:rPr>
              <a:t>"SELECT * FROM Humans"</a:t>
            </a:r>
            <a:r>
              <a:rPr lang="en-US" dirty="0">
                <a:solidFill>
                  <a:srgbClr val="000000"/>
                </a:solidFill>
                <a:latin typeface="Consolas" panose="020B0609020204030204" pitchFamily="49" charset="0"/>
              </a:rPr>
              <a:t>;</a:t>
            </a:r>
          </a:p>
          <a:p>
            <a:r>
              <a:rPr lang="nl-NL" dirty="0">
                <a:solidFill>
                  <a:srgbClr val="2B91AF"/>
                </a:solidFill>
                <a:latin typeface="Consolas" panose="020B0609020204030204" pitchFamily="49" charset="0"/>
              </a:rPr>
              <a:t>List</a:t>
            </a:r>
            <a:r>
              <a:rPr lang="nl-NL" dirty="0">
                <a:solidFill>
                  <a:srgbClr val="000000"/>
                </a:solidFill>
                <a:latin typeface="Consolas" panose="020B0609020204030204" pitchFamily="49" charset="0"/>
              </a:rPr>
              <a:t>&lt;</a:t>
            </a:r>
            <a:r>
              <a:rPr lang="nl-NL" dirty="0">
                <a:solidFill>
                  <a:srgbClr val="2B91AF"/>
                </a:solidFill>
                <a:latin typeface="Consolas" panose="020B0609020204030204" pitchFamily="49" charset="0"/>
              </a:rPr>
              <a:t>Human</a:t>
            </a:r>
            <a:r>
              <a:rPr lang="nl-NL" dirty="0">
                <a:solidFill>
                  <a:srgbClr val="000000"/>
                </a:solidFill>
                <a:latin typeface="Consolas" panose="020B0609020204030204" pitchFamily="49" charset="0"/>
              </a:rPr>
              <a:t>&gt; </a:t>
            </a:r>
            <a:r>
              <a:rPr lang="nl-NL" dirty="0" err="1">
                <a:solidFill>
                  <a:srgbClr val="000000"/>
                </a:solidFill>
                <a:latin typeface="Consolas" panose="020B0609020204030204" pitchFamily="49" charset="0"/>
              </a:rPr>
              <a:t>humans</a:t>
            </a:r>
            <a:r>
              <a:rPr lang="nl-NL" dirty="0">
                <a:solidFill>
                  <a:srgbClr val="000000"/>
                </a:solidFill>
                <a:latin typeface="Consolas" panose="020B0609020204030204" pitchFamily="49" charset="0"/>
              </a:rPr>
              <a:t> = </a:t>
            </a:r>
            <a:r>
              <a:rPr lang="nl-NL" dirty="0" err="1">
                <a:solidFill>
                  <a:srgbClr val="000000"/>
                </a:solidFill>
                <a:latin typeface="Consolas" panose="020B0609020204030204" pitchFamily="49" charset="0"/>
              </a:rPr>
              <a:t>dbContext.Humans.SqlQuery</a:t>
            </a:r>
            <a:r>
              <a:rPr lang="nl-NL" dirty="0">
                <a:solidFill>
                  <a:srgbClr val="000000"/>
                </a:solidFill>
                <a:latin typeface="Consolas" panose="020B0609020204030204" pitchFamily="49" charset="0"/>
              </a:rPr>
              <a:t>(query).</a:t>
            </a:r>
            <a:r>
              <a:rPr lang="nl-NL" dirty="0" err="1">
                <a:solidFill>
                  <a:srgbClr val="000000"/>
                </a:solidFill>
                <a:latin typeface="Consolas" panose="020B0609020204030204" pitchFamily="49" charset="0"/>
              </a:rPr>
              <a:t>ToList</a:t>
            </a:r>
            <a:r>
              <a:rPr lang="nl-NL" dirty="0">
                <a:solidFill>
                  <a:srgbClr val="000000"/>
                </a:solidFill>
                <a:latin typeface="Consolas" panose="020B0609020204030204" pitchFamily="49" charset="0"/>
              </a:rPr>
              <a:t>();</a:t>
            </a:r>
            <a:endParaRPr lang="nl-NL" dirty="0"/>
          </a:p>
        </p:txBody>
      </p:sp>
      <p:sp>
        <p:nvSpPr>
          <p:cNvPr id="5" name="Rechthoek 4">
            <a:extLst>
              <a:ext uri="{FF2B5EF4-FFF2-40B4-BE49-F238E27FC236}">
                <a16:creationId xmlns:a16="http://schemas.microsoft.com/office/drawing/2014/main" id="{93334DB6-0B8E-450D-BF26-A47D632216DC}"/>
              </a:ext>
            </a:extLst>
          </p:cNvPr>
          <p:cNvSpPr/>
          <p:nvPr/>
        </p:nvSpPr>
        <p:spPr>
          <a:xfrm>
            <a:off x="539552" y="5132020"/>
            <a:ext cx="8280919" cy="1200329"/>
          </a:xfrm>
          <a:prstGeom prst="rect">
            <a:avLst/>
          </a:prstGeom>
        </p:spPr>
        <p:txBody>
          <a:bodyPr wrap="square">
            <a:spAutoFit/>
          </a:bodyPr>
          <a:lstStyle/>
          <a:p>
            <a:r>
              <a:rPr lang="nn-NO" dirty="0">
                <a:solidFill>
                  <a:srgbClr val="0000FF"/>
                </a:solidFill>
                <a:latin typeface="Consolas" panose="020B0609020204030204" pitchFamily="49" charset="0"/>
              </a:rPr>
              <a:t>var</a:t>
            </a:r>
            <a:r>
              <a:rPr lang="nn-NO" dirty="0">
                <a:solidFill>
                  <a:srgbClr val="000000"/>
                </a:solidFill>
                <a:latin typeface="Consolas" panose="020B0609020204030204" pitchFamily="49" charset="0"/>
              </a:rPr>
              <a:t> idParam = </a:t>
            </a:r>
            <a:r>
              <a:rPr lang="nn-NO" dirty="0">
                <a:solidFill>
                  <a:srgbClr val="0000FF"/>
                </a:solidFill>
                <a:latin typeface="Consolas" panose="020B0609020204030204" pitchFamily="49" charset="0"/>
              </a:rPr>
              <a:t>new</a:t>
            </a:r>
            <a:r>
              <a:rPr lang="nn-NO" dirty="0">
                <a:solidFill>
                  <a:srgbClr val="000000"/>
                </a:solidFill>
                <a:latin typeface="Consolas" panose="020B0609020204030204" pitchFamily="49" charset="0"/>
              </a:rPr>
              <a:t> </a:t>
            </a:r>
            <a:r>
              <a:rPr lang="nn-NO" dirty="0">
                <a:solidFill>
                  <a:srgbClr val="2B91AF"/>
                </a:solidFill>
                <a:latin typeface="Consolas" panose="020B0609020204030204" pitchFamily="49" charset="0"/>
              </a:rPr>
              <a:t>SqlParameter</a:t>
            </a:r>
            <a:r>
              <a:rPr lang="nn-NO" dirty="0">
                <a:solidFill>
                  <a:srgbClr val="000000"/>
                </a:solidFill>
                <a:latin typeface="Consolas" panose="020B0609020204030204" pitchFamily="49" charset="0"/>
              </a:rPr>
              <a:t>(</a:t>
            </a:r>
            <a:r>
              <a:rPr lang="nn-NO" dirty="0">
                <a:solidFill>
                  <a:srgbClr val="A31515"/>
                </a:solidFill>
                <a:latin typeface="Consolas" panose="020B0609020204030204" pitchFamily="49" charset="0"/>
              </a:rPr>
              <a:t>"id"</a:t>
            </a:r>
            <a:r>
              <a:rPr lang="nn-NO" dirty="0">
                <a:solidFill>
                  <a:srgbClr val="000000"/>
                </a:solidFill>
                <a:latin typeface="Consolas" panose="020B0609020204030204" pitchFamily="49" charset="0"/>
              </a:rPr>
              <a:t>, 1);</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query = </a:t>
            </a:r>
            <a:r>
              <a:rPr lang="en-US" dirty="0">
                <a:solidFill>
                  <a:srgbClr val="A31515"/>
                </a:solidFill>
                <a:latin typeface="Consolas" panose="020B0609020204030204" pitchFamily="49" charset="0"/>
              </a:rPr>
              <a:t>"SELECT * FROM Humans WHERE id=@id"</a:t>
            </a:r>
            <a:r>
              <a:rPr lang="en-US" dirty="0">
                <a:solidFill>
                  <a:srgbClr val="000000"/>
                </a:solidFill>
                <a:latin typeface="Consolas" panose="020B0609020204030204" pitchFamily="49" charset="0"/>
              </a:rPr>
              <a:t>;</a:t>
            </a:r>
          </a:p>
          <a:p>
            <a:r>
              <a:rPr lang="nl-NL" dirty="0">
                <a:solidFill>
                  <a:srgbClr val="2B91AF"/>
                </a:solidFill>
                <a:latin typeface="Consolas" panose="020B0609020204030204" pitchFamily="49" charset="0"/>
              </a:rPr>
              <a:t>Human</a:t>
            </a:r>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human</a:t>
            </a:r>
            <a:r>
              <a:rPr lang="nl-NL" dirty="0">
                <a:solidFill>
                  <a:srgbClr val="000000"/>
                </a:solidFill>
                <a:latin typeface="Consolas" panose="020B0609020204030204" pitchFamily="49" charset="0"/>
              </a:rPr>
              <a:t> = </a:t>
            </a:r>
            <a:r>
              <a:rPr lang="nl-NL" dirty="0" err="1">
                <a:solidFill>
                  <a:srgbClr val="000000"/>
                </a:solidFill>
                <a:latin typeface="Consolas" panose="020B0609020204030204" pitchFamily="49" charset="0"/>
              </a:rPr>
              <a:t>dbContext.Humans.SqlQuery</a:t>
            </a:r>
            <a:r>
              <a:rPr lang="nl-NL" dirty="0">
                <a:solidFill>
                  <a:srgbClr val="000000"/>
                </a:solidFill>
                <a:latin typeface="Consolas" panose="020B0609020204030204" pitchFamily="49" charset="0"/>
              </a:rPr>
              <a:t>(query, </a:t>
            </a:r>
            <a:r>
              <a:rPr lang="nl-NL" dirty="0" err="1">
                <a:solidFill>
                  <a:srgbClr val="000000"/>
                </a:solidFill>
                <a:latin typeface="Consolas" panose="020B0609020204030204" pitchFamily="49" charset="0"/>
              </a:rPr>
              <a:t>idParam</a:t>
            </a:r>
            <a:r>
              <a:rPr lang="nl-NL" dirty="0">
                <a:solidFill>
                  <a:srgbClr val="000000"/>
                </a:solidFill>
                <a:latin typeface="Consolas" panose="020B0609020204030204" pitchFamily="49" charset="0"/>
              </a:rPr>
              <a:t>) .First();</a:t>
            </a:r>
            <a:endParaRPr lang="nl-NL" dirty="0"/>
          </a:p>
        </p:txBody>
      </p:sp>
    </p:spTree>
    <p:extLst>
      <p:ext uri="{BB962C8B-B14F-4D97-AF65-F5344CB8AC3E}">
        <p14:creationId xmlns:p14="http://schemas.microsoft.com/office/powerpoint/2010/main" val="905288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Executed SQL</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990600" y="1998070"/>
            <a:ext cx="8153400" cy="3591170"/>
          </a:xfrm>
        </p:spPr>
        <p:txBody>
          <a:bodyPr/>
          <a:lstStyle/>
          <a:p>
            <a:pPr>
              <a:lnSpc>
                <a:spcPct val="90000"/>
              </a:lnSpc>
            </a:pPr>
            <a:r>
              <a:rPr lang="en-US" sz="2800" dirty="0">
                <a:solidFill>
                  <a:schemeClr val="tx2"/>
                </a:solidFill>
              </a:rPr>
              <a:t>Watch the executed SQL</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48</a:t>
            </a:fld>
            <a:endParaRPr lang="nl-NL"/>
          </a:p>
        </p:txBody>
      </p:sp>
      <p:sp>
        <p:nvSpPr>
          <p:cNvPr id="2" name="Rechthoek 1">
            <a:extLst>
              <a:ext uri="{FF2B5EF4-FFF2-40B4-BE49-F238E27FC236}">
                <a16:creationId xmlns:a16="http://schemas.microsoft.com/office/drawing/2014/main" id="{2408D170-BF02-4DD8-99D3-A212AD18222F}"/>
              </a:ext>
            </a:extLst>
          </p:cNvPr>
          <p:cNvSpPr/>
          <p:nvPr/>
        </p:nvSpPr>
        <p:spPr>
          <a:xfrm>
            <a:off x="1115616" y="2780928"/>
            <a:ext cx="7542584" cy="923330"/>
          </a:xfrm>
          <a:prstGeom prst="rect">
            <a:avLst/>
          </a:prstGeom>
        </p:spPr>
        <p:txBody>
          <a:bodyPr wrap="square">
            <a:spAutoFit/>
          </a:bodyPr>
          <a:lstStyle/>
          <a:p>
            <a:r>
              <a:rPr lang="nl-NL" dirty="0">
                <a:solidFill>
                  <a:srgbClr val="0000FF"/>
                </a:solidFill>
                <a:latin typeface="Consolas" panose="020B0609020204030204" pitchFamily="49" charset="0"/>
              </a:rPr>
              <a:t>var</a:t>
            </a:r>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amount</a:t>
            </a:r>
            <a:r>
              <a:rPr lang="nl-NL" dirty="0">
                <a:solidFill>
                  <a:srgbClr val="000000"/>
                </a:solidFill>
                <a:latin typeface="Consolas" panose="020B0609020204030204" pitchFamily="49" charset="0"/>
              </a:rPr>
              <a:t> = </a:t>
            </a:r>
            <a:r>
              <a:rPr lang="nl-NL" dirty="0" err="1">
                <a:solidFill>
                  <a:srgbClr val="000000"/>
                </a:solidFill>
                <a:latin typeface="Consolas" panose="020B0609020204030204" pitchFamily="49" charset="0"/>
              </a:rPr>
              <a:t>dbContext.Humans</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Where</a:t>
            </a:r>
            <a:r>
              <a:rPr lang="nl-NL" dirty="0">
                <a:solidFill>
                  <a:srgbClr val="000000"/>
                </a:solidFill>
                <a:latin typeface="Consolas" panose="020B0609020204030204" pitchFamily="49" charset="0"/>
              </a:rPr>
              <a:t>(h =&gt; </a:t>
            </a:r>
            <a:r>
              <a:rPr lang="nl-NL" dirty="0" err="1">
                <a:solidFill>
                  <a:srgbClr val="000000"/>
                </a:solidFill>
                <a:latin typeface="Consolas" panose="020B0609020204030204" pitchFamily="49" charset="0"/>
              </a:rPr>
              <a:t>h.Name.Contains</a:t>
            </a:r>
            <a:r>
              <a:rPr lang="nl-NL" dirty="0">
                <a:solidFill>
                  <a:srgbClr val="000000"/>
                </a:solidFill>
                <a:latin typeface="Consolas" panose="020B0609020204030204" pitchFamily="49" charset="0"/>
              </a:rPr>
              <a:t>(</a:t>
            </a:r>
            <a:r>
              <a:rPr lang="nl-NL" dirty="0">
                <a:solidFill>
                  <a:srgbClr val="A31515"/>
                </a:solidFill>
                <a:latin typeface="Consolas" panose="020B0609020204030204" pitchFamily="49" charset="0"/>
              </a:rPr>
              <a:t>"</a:t>
            </a:r>
            <a:r>
              <a:rPr lang="nl-NL" dirty="0" err="1">
                <a:solidFill>
                  <a:srgbClr val="A31515"/>
                </a:solidFill>
                <a:latin typeface="Consolas" panose="020B0609020204030204" pitchFamily="49" charset="0"/>
              </a:rPr>
              <a:t>TestName</a:t>
            </a:r>
            <a:r>
              <a:rPr lang="nl-NL" dirty="0">
                <a:solidFill>
                  <a:srgbClr val="A31515"/>
                </a:solidFill>
                <a:latin typeface="Consolas" panose="020B0609020204030204" pitchFamily="49" charset="0"/>
              </a:rPr>
              <a:t>"</a:t>
            </a:r>
            <a:r>
              <a:rPr lang="nl-NL" dirty="0">
                <a:solidFill>
                  <a:srgbClr val="000000"/>
                </a:solidFill>
                <a:latin typeface="Consolas" panose="020B0609020204030204" pitchFamily="49" charset="0"/>
              </a:rPr>
              <a:t>));</a:t>
            </a:r>
          </a:p>
          <a:p>
            <a:r>
              <a:rPr lang="nl-NL" dirty="0">
                <a:solidFill>
                  <a:srgbClr val="0000FF"/>
                </a:solidFill>
                <a:latin typeface="Consolas" panose="020B0609020204030204" pitchFamily="49" charset="0"/>
              </a:rPr>
              <a:t>var</a:t>
            </a:r>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sql</a:t>
            </a:r>
            <a:r>
              <a:rPr lang="nl-NL" dirty="0">
                <a:solidFill>
                  <a:srgbClr val="000000"/>
                </a:solidFill>
                <a:latin typeface="Consolas" panose="020B0609020204030204" pitchFamily="49" charset="0"/>
              </a:rPr>
              <a:t> = </a:t>
            </a:r>
            <a:r>
              <a:rPr lang="nl-NL" dirty="0" err="1">
                <a:solidFill>
                  <a:srgbClr val="000000"/>
                </a:solidFill>
                <a:latin typeface="Consolas" panose="020B0609020204030204" pitchFamily="49" charset="0"/>
              </a:rPr>
              <a:t>amount.ToString</a:t>
            </a:r>
            <a:r>
              <a:rPr lang="nl-NL" dirty="0">
                <a:solidFill>
                  <a:srgbClr val="000000"/>
                </a:solidFill>
                <a:latin typeface="Consolas" panose="020B0609020204030204" pitchFamily="49" charset="0"/>
              </a:rPr>
              <a:t>();</a:t>
            </a:r>
            <a:endParaRPr lang="nl-NL" dirty="0"/>
          </a:p>
        </p:txBody>
      </p:sp>
      <p:pic>
        <p:nvPicPr>
          <p:cNvPr id="1026" name="Picture 2" descr="https://i.gyazo.com/0d370c4ed912d19ddc507539b90db054.png">
            <a:extLst>
              <a:ext uri="{FF2B5EF4-FFF2-40B4-BE49-F238E27FC236}">
                <a16:creationId xmlns:a16="http://schemas.microsoft.com/office/drawing/2014/main" id="{E2D2A760-1C8C-40D6-A8A1-BDC2CD34A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933056"/>
            <a:ext cx="4200788" cy="2721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490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539552" y="1988840"/>
            <a:ext cx="7200800" cy="3591170"/>
          </a:xfrm>
        </p:spPr>
        <p:txBody>
          <a:bodyPr/>
          <a:lstStyle/>
          <a:p>
            <a:pPr>
              <a:lnSpc>
                <a:spcPct val="90000"/>
              </a:lnSpc>
            </a:pPr>
            <a:r>
              <a:rPr lang="en-US" sz="2800" dirty="0">
                <a:solidFill>
                  <a:schemeClr val="tx2"/>
                </a:solidFill>
              </a:rPr>
              <a:t>You can model the following relationships in Entity Framework</a:t>
            </a:r>
          </a:p>
          <a:p>
            <a:pPr lvl="1">
              <a:lnSpc>
                <a:spcPct val="90000"/>
              </a:lnSpc>
            </a:pPr>
            <a:r>
              <a:rPr lang="en-US" sz="2800" dirty="0">
                <a:solidFill>
                  <a:schemeClr val="tx2"/>
                </a:solidFill>
              </a:rPr>
              <a:t>One-to-One</a:t>
            </a:r>
          </a:p>
          <a:p>
            <a:pPr lvl="1">
              <a:lnSpc>
                <a:spcPct val="90000"/>
              </a:lnSpc>
            </a:pPr>
            <a:r>
              <a:rPr lang="en-US" sz="2800" dirty="0">
                <a:solidFill>
                  <a:schemeClr val="tx2"/>
                </a:solidFill>
              </a:rPr>
              <a:t>One-to-Many</a:t>
            </a:r>
          </a:p>
          <a:p>
            <a:pPr lvl="1">
              <a:lnSpc>
                <a:spcPct val="90000"/>
              </a:lnSpc>
            </a:pPr>
            <a:r>
              <a:rPr lang="en-US" sz="2800" dirty="0">
                <a:solidFill>
                  <a:schemeClr val="tx2"/>
                </a:solidFill>
              </a:rPr>
              <a:t>Many-to-Many</a:t>
            </a:r>
          </a:p>
          <a:p>
            <a:pPr lvl="1">
              <a:lnSpc>
                <a:spcPct val="90000"/>
              </a:lnSpc>
            </a:pPr>
            <a:endParaRPr lang="en-US" sz="2800" dirty="0">
              <a:solidFill>
                <a:schemeClr val="tx2"/>
              </a:solidFill>
            </a:endParaRPr>
          </a:p>
          <a:p>
            <a:pPr lvl="1">
              <a:lnSpc>
                <a:spcPct val="90000"/>
              </a:lnSpc>
            </a:pPr>
            <a:endParaRPr lang="en-US" sz="2800" dirty="0">
              <a:solidFill>
                <a:schemeClr val="tx2"/>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49</a:t>
            </a:fld>
            <a:endParaRPr lang="nl-NL"/>
          </a:p>
        </p:txBody>
      </p:sp>
    </p:spTree>
    <p:extLst>
      <p:ext uri="{BB962C8B-B14F-4D97-AF65-F5344CB8AC3E}">
        <p14:creationId xmlns:p14="http://schemas.microsoft.com/office/powerpoint/2010/main" val="256147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ORM - Pros</a:t>
            </a:r>
            <a:br>
              <a:rPr lang="en-US" dirty="0"/>
            </a:br>
            <a:endParaRPr lang="nl-NL" dirty="0"/>
          </a:p>
        </p:txBody>
      </p:sp>
      <p:sp>
        <p:nvSpPr>
          <p:cNvPr id="286724" name="Rectangle 4"/>
          <p:cNvSpPr>
            <a:spLocks noGrp="1" noChangeArrowheads="1"/>
          </p:cNvSpPr>
          <p:nvPr>
            <p:ph idx="1"/>
          </p:nvPr>
        </p:nvSpPr>
        <p:spPr>
          <a:xfrm>
            <a:off x="451048" y="2132856"/>
            <a:ext cx="8153400" cy="3887787"/>
          </a:xfrm>
        </p:spPr>
        <p:txBody>
          <a:bodyPr/>
          <a:lstStyle/>
          <a:p>
            <a:pPr>
              <a:lnSpc>
                <a:spcPct val="90000"/>
              </a:lnSpc>
            </a:pPr>
            <a:r>
              <a:rPr lang="en-US" sz="2800" dirty="0"/>
              <a:t>Often reduces the amount of code</a:t>
            </a:r>
          </a:p>
          <a:p>
            <a:pPr>
              <a:lnSpc>
                <a:spcPct val="90000"/>
              </a:lnSpc>
            </a:pPr>
            <a:r>
              <a:rPr lang="en-US" sz="2800" dirty="0"/>
              <a:t>Speeds-up development time</a:t>
            </a:r>
          </a:p>
          <a:p>
            <a:pPr>
              <a:lnSpc>
                <a:spcPct val="90000"/>
              </a:lnSpc>
            </a:pPr>
            <a:r>
              <a:rPr lang="en-US" sz="2800" dirty="0"/>
              <a:t>Eliminates repetitive SQL-code</a:t>
            </a:r>
          </a:p>
          <a:p>
            <a:pPr>
              <a:lnSpc>
                <a:spcPct val="90000"/>
              </a:lnSpc>
            </a:pPr>
            <a:r>
              <a:rPr lang="en-US" sz="2800" dirty="0"/>
              <a:t>Prevents SQL-queries in your code</a:t>
            </a:r>
          </a:p>
          <a:p>
            <a:pPr>
              <a:lnSpc>
                <a:spcPct val="90000"/>
              </a:lnSpc>
            </a:pPr>
            <a:r>
              <a:rPr lang="en-US" sz="2800" dirty="0"/>
              <a:t>Overcomes vendor-specific SQL differences</a:t>
            </a:r>
          </a:p>
          <a:p>
            <a:pPr>
              <a:lnSpc>
                <a:spcPct val="90000"/>
              </a:lnSpc>
            </a:pPr>
            <a:r>
              <a:rPr lang="en-US" sz="2800" dirty="0"/>
              <a:t>Can add powerful features for specific use-cases</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5</a:t>
            </a:fld>
            <a:endParaRPr lang="nl-NL"/>
          </a:p>
        </p:txBody>
      </p:sp>
    </p:spTree>
    <p:extLst>
      <p:ext uri="{BB962C8B-B14F-4D97-AF65-F5344CB8AC3E}">
        <p14:creationId xmlns:p14="http://schemas.microsoft.com/office/powerpoint/2010/main" val="10154900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1:M</a:t>
            </a:r>
            <a:endParaRPr lang="nl-NL"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50</a:t>
            </a:fld>
            <a:endParaRPr lang="nl-NL"/>
          </a:p>
        </p:txBody>
      </p:sp>
      <p:sp>
        <p:nvSpPr>
          <p:cNvPr id="2" name="Rechthoek 1">
            <a:extLst>
              <a:ext uri="{FF2B5EF4-FFF2-40B4-BE49-F238E27FC236}">
                <a16:creationId xmlns:a16="http://schemas.microsoft.com/office/drawing/2014/main" id="{D0060BE3-9FF6-4FF5-9C8E-0DA5B6E724F1}"/>
              </a:ext>
            </a:extLst>
          </p:cNvPr>
          <p:cNvSpPr/>
          <p:nvPr/>
        </p:nvSpPr>
        <p:spPr>
          <a:xfrm>
            <a:off x="1505539" y="1767835"/>
            <a:ext cx="7110536" cy="2031325"/>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a:solidFill>
                  <a:srgbClr val="2B91AF"/>
                </a:solidFill>
                <a:latin typeface="Consolas" panose="020B0609020204030204" pitchFamily="49" charset="0"/>
              </a:rPr>
              <a:t>Human</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Age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endParaRPr lang="nl-NL" dirty="0"/>
          </a:p>
        </p:txBody>
      </p:sp>
      <p:sp>
        <p:nvSpPr>
          <p:cNvPr id="3" name="Rechthoek 2">
            <a:extLst>
              <a:ext uri="{FF2B5EF4-FFF2-40B4-BE49-F238E27FC236}">
                <a16:creationId xmlns:a16="http://schemas.microsoft.com/office/drawing/2014/main" id="{C4B8A083-5E91-4A11-9A04-9D01139D899E}"/>
              </a:ext>
            </a:extLst>
          </p:cNvPr>
          <p:cNvSpPr/>
          <p:nvPr/>
        </p:nvSpPr>
        <p:spPr>
          <a:xfrm>
            <a:off x="1505538" y="4521263"/>
            <a:ext cx="7110535" cy="1754326"/>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err="1">
                <a:solidFill>
                  <a:srgbClr val="2B91AF"/>
                </a:solidFill>
                <a:latin typeface="Consolas" panose="020B0609020204030204" pitchFamily="49" charset="0"/>
              </a:rPr>
              <a:t>Book</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Human</a:t>
            </a:r>
            <a:r>
              <a:rPr lang="en-US" dirty="0">
                <a:solidFill>
                  <a:srgbClr val="000000"/>
                </a:solidFill>
                <a:latin typeface="Consolas" panose="020B0609020204030204" pitchFamily="49" charset="0"/>
              </a:rPr>
              <a:t> Owner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cxnSp>
        <p:nvCxnSpPr>
          <p:cNvPr id="11" name="Rechte verbindingslijn met pijl 10">
            <a:extLst>
              <a:ext uri="{FF2B5EF4-FFF2-40B4-BE49-F238E27FC236}">
                <a16:creationId xmlns:a16="http://schemas.microsoft.com/office/drawing/2014/main" id="{060413A3-1F8E-4A31-94CA-ABC1F46A02D4}"/>
              </a:ext>
            </a:extLst>
          </p:cNvPr>
          <p:cNvCxnSpPr>
            <a:cxnSpLocks/>
          </p:cNvCxnSpPr>
          <p:nvPr/>
        </p:nvCxnSpPr>
        <p:spPr bwMode="auto">
          <a:xfrm>
            <a:off x="4572000" y="3799160"/>
            <a:ext cx="0" cy="722103"/>
          </a:xfrm>
          <a:prstGeom prst="straightConnector1">
            <a:avLst/>
          </a:prstGeom>
          <a:solidFill>
            <a:schemeClr val="bg1"/>
          </a:solidFill>
          <a:ln w="6350" cap="flat" cmpd="sng" algn="ctr">
            <a:solidFill>
              <a:schemeClr val="bg2"/>
            </a:solidFill>
            <a:prstDash val="solid"/>
            <a:round/>
            <a:headEnd type="none" w="med" len="med"/>
            <a:tailEnd type="triangle"/>
          </a:ln>
          <a:effectLst/>
        </p:spPr>
      </p:cxnSp>
      <p:sp>
        <p:nvSpPr>
          <p:cNvPr id="14" name="Rechthoek 13">
            <a:extLst>
              <a:ext uri="{FF2B5EF4-FFF2-40B4-BE49-F238E27FC236}">
                <a16:creationId xmlns:a16="http://schemas.microsoft.com/office/drawing/2014/main" id="{64951DF3-3838-4E99-9416-6CF78C59F290}"/>
              </a:ext>
            </a:extLst>
          </p:cNvPr>
          <p:cNvSpPr/>
          <p:nvPr/>
        </p:nvSpPr>
        <p:spPr>
          <a:xfrm>
            <a:off x="4540550" y="4009515"/>
            <a:ext cx="1027845" cy="276999"/>
          </a:xfrm>
          <a:prstGeom prst="rect">
            <a:avLst/>
          </a:prstGeom>
        </p:spPr>
        <p:txBody>
          <a:bodyPr wrap="none">
            <a:spAutoFit/>
          </a:bodyPr>
          <a:lstStyle/>
          <a:p>
            <a:r>
              <a:rPr lang="en-US" sz="1200" dirty="0">
                <a:solidFill>
                  <a:schemeClr val="tx2"/>
                </a:solidFill>
              </a:rPr>
              <a:t>Has multiple</a:t>
            </a:r>
            <a:endParaRPr lang="nl-NL" sz="1200" dirty="0"/>
          </a:p>
        </p:txBody>
      </p:sp>
    </p:spTree>
    <p:extLst>
      <p:ext uri="{BB962C8B-B14F-4D97-AF65-F5344CB8AC3E}">
        <p14:creationId xmlns:p14="http://schemas.microsoft.com/office/powerpoint/2010/main" val="221977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1:M</a:t>
            </a:r>
            <a:endParaRPr lang="nl-NL"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51</a:t>
            </a:fld>
            <a:endParaRPr lang="nl-NL"/>
          </a:p>
        </p:txBody>
      </p:sp>
      <p:sp>
        <p:nvSpPr>
          <p:cNvPr id="2" name="Rechthoek 1">
            <a:extLst>
              <a:ext uri="{FF2B5EF4-FFF2-40B4-BE49-F238E27FC236}">
                <a16:creationId xmlns:a16="http://schemas.microsoft.com/office/drawing/2014/main" id="{D0060BE3-9FF6-4FF5-9C8E-0DA5B6E724F1}"/>
              </a:ext>
            </a:extLst>
          </p:cNvPr>
          <p:cNvSpPr/>
          <p:nvPr/>
        </p:nvSpPr>
        <p:spPr>
          <a:xfrm>
            <a:off x="1505539" y="1767835"/>
            <a:ext cx="7110536" cy="2031325"/>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a:solidFill>
                  <a:srgbClr val="2B91AF"/>
                </a:solidFill>
                <a:latin typeface="Consolas" panose="020B0609020204030204" pitchFamily="49" charset="0"/>
              </a:rPr>
              <a:t>Human</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Age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Book</a:t>
            </a:r>
            <a:r>
              <a:rPr lang="en-US" dirty="0">
                <a:solidFill>
                  <a:srgbClr val="000000"/>
                </a:solidFill>
                <a:latin typeface="Consolas" panose="020B0609020204030204" pitchFamily="49" charset="0"/>
              </a:rPr>
              <a:t>&gt; Books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sp>
        <p:nvSpPr>
          <p:cNvPr id="3" name="Rechthoek 2">
            <a:extLst>
              <a:ext uri="{FF2B5EF4-FFF2-40B4-BE49-F238E27FC236}">
                <a16:creationId xmlns:a16="http://schemas.microsoft.com/office/drawing/2014/main" id="{C4B8A083-5E91-4A11-9A04-9D01139D899E}"/>
              </a:ext>
            </a:extLst>
          </p:cNvPr>
          <p:cNvSpPr/>
          <p:nvPr/>
        </p:nvSpPr>
        <p:spPr>
          <a:xfrm>
            <a:off x="1505538" y="4521263"/>
            <a:ext cx="7110535" cy="1754326"/>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err="1">
                <a:solidFill>
                  <a:srgbClr val="2B91AF"/>
                </a:solidFill>
                <a:latin typeface="Consolas" panose="020B0609020204030204" pitchFamily="49" charset="0"/>
              </a:rPr>
              <a:t>Book</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endParaRPr lang="nl-NL" dirty="0"/>
          </a:p>
        </p:txBody>
      </p:sp>
      <p:cxnSp>
        <p:nvCxnSpPr>
          <p:cNvPr id="11" name="Rechte verbindingslijn met pijl 10">
            <a:extLst>
              <a:ext uri="{FF2B5EF4-FFF2-40B4-BE49-F238E27FC236}">
                <a16:creationId xmlns:a16="http://schemas.microsoft.com/office/drawing/2014/main" id="{060413A3-1F8E-4A31-94CA-ABC1F46A02D4}"/>
              </a:ext>
            </a:extLst>
          </p:cNvPr>
          <p:cNvCxnSpPr>
            <a:cxnSpLocks/>
          </p:cNvCxnSpPr>
          <p:nvPr/>
        </p:nvCxnSpPr>
        <p:spPr bwMode="auto">
          <a:xfrm>
            <a:off x="4572000" y="3799160"/>
            <a:ext cx="0" cy="722103"/>
          </a:xfrm>
          <a:prstGeom prst="straightConnector1">
            <a:avLst/>
          </a:prstGeom>
          <a:solidFill>
            <a:schemeClr val="bg1"/>
          </a:solidFill>
          <a:ln w="6350" cap="flat" cmpd="sng" algn="ctr">
            <a:solidFill>
              <a:schemeClr val="bg2"/>
            </a:solidFill>
            <a:prstDash val="solid"/>
            <a:round/>
            <a:headEnd type="none" w="med" len="med"/>
            <a:tailEnd type="triangle"/>
          </a:ln>
          <a:effectLst/>
        </p:spPr>
      </p:cxnSp>
      <p:sp>
        <p:nvSpPr>
          <p:cNvPr id="14" name="Rechthoek 13">
            <a:extLst>
              <a:ext uri="{FF2B5EF4-FFF2-40B4-BE49-F238E27FC236}">
                <a16:creationId xmlns:a16="http://schemas.microsoft.com/office/drawing/2014/main" id="{64951DF3-3838-4E99-9416-6CF78C59F290}"/>
              </a:ext>
            </a:extLst>
          </p:cNvPr>
          <p:cNvSpPr/>
          <p:nvPr/>
        </p:nvSpPr>
        <p:spPr>
          <a:xfrm>
            <a:off x="4540550" y="4009515"/>
            <a:ext cx="1027845" cy="276999"/>
          </a:xfrm>
          <a:prstGeom prst="rect">
            <a:avLst/>
          </a:prstGeom>
        </p:spPr>
        <p:txBody>
          <a:bodyPr wrap="none">
            <a:spAutoFit/>
          </a:bodyPr>
          <a:lstStyle/>
          <a:p>
            <a:r>
              <a:rPr lang="en-US" sz="1200">
                <a:solidFill>
                  <a:schemeClr val="tx2"/>
                </a:solidFill>
              </a:rPr>
              <a:t>Has multiple</a:t>
            </a:r>
            <a:endParaRPr lang="nl-NL" sz="1200" dirty="0"/>
          </a:p>
        </p:txBody>
      </p:sp>
    </p:spTree>
    <p:extLst>
      <p:ext uri="{BB962C8B-B14F-4D97-AF65-F5344CB8AC3E}">
        <p14:creationId xmlns:p14="http://schemas.microsoft.com/office/powerpoint/2010/main" val="35002468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1:M</a:t>
            </a:r>
            <a:endParaRPr lang="nl-NL"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52</a:t>
            </a:fld>
            <a:endParaRPr lang="nl-NL"/>
          </a:p>
        </p:txBody>
      </p:sp>
      <p:sp>
        <p:nvSpPr>
          <p:cNvPr id="2" name="Rechthoek 1">
            <a:extLst>
              <a:ext uri="{FF2B5EF4-FFF2-40B4-BE49-F238E27FC236}">
                <a16:creationId xmlns:a16="http://schemas.microsoft.com/office/drawing/2014/main" id="{D0060BE3-9FF6-4FF5-9C8E-0DA5B6E724F1}"/>
              </a:ext>
            </a:extLst>
          </p:cNvPr>
          <p:cNvSpPr/>
          <p:nvPr/>
        </p:nvSpPr>
        <p:spPr>
          <a:xfrm>
            <a:off x="1505539" y="1767835"/>
            <a:ext cx="7110536" cy="2031325"/>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a:solidFill>
                  <a:srgbClr val="2B91AF"/>
                </a:solidFill>
                <a:latin typeface="Consolas" panose="020B0609020204030204" pitchFamily="49" charset="0"/>
              </a:rPr>
              <a:t>Human</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Age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Book</a:t>
            </a:r>
            <a:r>
              <a:rPr lang="en-US" dirty="0">
                <a:solidFill>
                  <a:srgbClr val="000000"/>
                </a:solidFill>
                <a:latin typeface="Consolas" panose="020B0609020204030204" pitchFamily="49" charset="0"/>
              </a:rPr>
              <a:t>&gt; Books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sp>
        <p:nvSpPr>
          <p:cNvPr id="3" name="Rechthoek 2">
            <a:extLst>
              <a:ext uri="{FF2B5EF4-FFF2-40B4-BE49-F238E27FC236}">
                <a16:creationId xmlns:a16="http://schemas.microsoft.com/office/drawing/2014/main" id="{C4B8A083-5E91-4A11-9A04-9D01139D899E}"/>
              </a:ext>
            </a:extLst>
          </p:cNvPr>
          <p:cNvSpPr/>
          <p:nvPr/>
        </p:nvSpPr>
        <p:spPr>
          <a:xfrm>
            <a:off x="1505538" y="4521263"/>
            <a:ext cx="7110535" cy="1754326"/>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err="1">
                <a:solidFill>
                  <a:srgbClr val="2B91AF"/>
                </a:solidFill>
                <a:latin typeface="Consolas" panose="020B0609020204030204" pitchFamily="49" charset="0"/>
              </a:rPr>
              <a:t>Book</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Human</a:t>
            </a:r>
            <a:r>
              <a:rPr lang="en-US" dirty="0">
                <a:solidFill>
                  <a:srgbClr val="000000"/>
                </a:solidFill>
                <a:latin typeface="Consolas" panose="020B0609020204030204" pitchFamily="49" charset="0"/>
              </a:rPr>
              <a:t> Owner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cxnSp>
        <p:nvCxnSpPr>
          <p:cNvPr id="11" name="Rechte verbindingslijn met pijl 10">
            <a:extLst>
              <a:ext uri="{FF2B5EF4-FFF2-40B4-BE49-F238E27FC236}">
                <a16:creationId xmlns:a16="http://schemas.microsoft.com/office/drawing/2014/main" id="{060413A3-1F8E-4A31-94CA-ABC1F46A02D4}"/>
              </a:ext>
            </a:extLst>
          </p:cNvPr>
          <p:cNvCxnSpPr>
            <a:cxnSpLocks/>
          </p:cNvCxnSpPr>
          <p:nvPr/>
        </p:nvCxnSpPr>
        <p:spPr bwMode="auto">
          <a:xfrm>
            <a:off x="4572000" y="3799160"/>
            <a:ext cx="0" cy="722103"/>
          </a:xfrm>
          <a:prstGeom prst="straightConnector1">
            <a:avLst/>
          </a:prstGeom>
          <a:solidFill>
            <a:schemeClr val="bg1"/>
          </a:solidFill>
          <a:ln w="6350" cap="flat" cmpd="sng" algn="ctr">
            <a:solidFill>
              <a:schemeClr val="bg2"/>
            </a:solidFill>
            <a:prstDash val="solid"/>
            <a:round/>
            <a:headEnd type="none" w="med" len="med"/>
            <a:tailEnd type="triangle"/>
          </a:ln>
          <a:effectLst/>
        </p:spPr>
      </p:cxnSp>
      <p:sp>
        <p:nvSpPr>
          <p:cNvPr id="14" name="Rechthoek 13">
            <a:extLst>
              <a:ext uri="{FF2B5EF4-FFF2-40B4-BE49-F238E27FC236}">
                <a16:creationId xmlns:a16="http://schemas.microsoft.com/office/drawing/2014/main" id="{64951DF3-3838-4E99-9416-6CF78C59F290}"/>
              </a:ext>
            </a:extLst>
          </p:cNvPr>
          <p:cNvSpPr/>
          <p:nvPr/>
        </p:nvSpPr>
        <p:spPr>
          <a:xfrm>
            <a:off x="4540550" y="4009515"/>
            <a:ext cx="1027845" cy="276999"/>
          </a:xfrm>
          <a:prstGeom prst="rect">
            <a:avLst/>
          </a:prstGeom>
        </p:spPr>
        <p:txBody>
          <a:bodyPr wrap="none">
            <a:spAutoFit/>
          </a:bodyPr>
          <a:lstStyle/>
          <a:p>
            <a:r>
              <a:rPr lang="en-US" sz="1200" dirty="0">
                <a:solidFill>
                  <a:schemeClr val="tx2"/>
                </a:solidFill>
              </a:rPr>
              <a:t>Has multiple</a:t>
            </a:r>
            <a:endParaRPr lang="nl-NL" sz="1200" dirty="0"/>
          </a:p>
        </p:txBody>
      </p:sp>
    </p:spTree>
    <p:extLst>
      <p:ext uri="{BB962C8B-B14F-4D97-AF65-F5344CB8AC3E}">
        <p14:creationId xmlns:p14="http://schemas.microsoft.com/office/powerpoint/2010/main" val="1587356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- 1:M</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990600" y="1998070"/>
            <a:ext cx="8153400" cy="3591170"/>
          </a:xfrm>
        </p:spPr>
        <p:txBody>
          <a:bodyPr/>
          <a:lstStyle/>
          <a:p>
            <a:pPr>
              <a:lnSpc>
                <a:spcPct val="90000"/>
              </a:lnSpc>
            </a:pPr>
            <a:r>
              <a:rPr lang="en-US" sz="2800" dirty="0">
                <a:solidFill>
                  <a:schemeClr val="tx2"/>
                </a:solidFill>
              </a:rPr>
              <a:t>Which class (table) gets the foreign key?</a:t>
            </a:r>
          </a:p>
          <a:p>
            <a:pPr>
              <a:lnSpc>
                <a:spcPct val="90000"/>
              </a:lnSpc>
            </a:pPr>
            <a:endParaRPr lang="en-US" sz="2800" dirty="0">
              <a:solidFill>
                <a:schemeClr val="tx2"/>
              </a:solidFill>
            </a:endParaRPr>
          </a:p>
          <a:p>
            <a:pPr>
              <a:lnSpc>
                <a:spcPct val="90000"/>
              </a:lnSpc>
            </a:pPr>
            <a:r>
              <a:rPr lang="en-US" sz="2800" dirty="0">
                <a:solidFill>
                  <a:schemeClr val="tx2"/>
                </a:solidFill>
              </a:rPr>
              <a:t>How can Entity Framework determine which class (table) gets the foreign key?</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53</a:t>
            </a:fld>
            <a:endParaRPr lang="nl-NL"/>
          </a:p>
        </p:txBody>
      </p:sp>
    </p:spTree>
    <p:extLst>
      <p:ext uri="{BB962C8B-B14F-4D97-AF65-F5344CB8AC3E}">
        <p14:creationId xmlns:p14="http://schemas.microsoft.com/office/powerpoint/2010/main" val="3474844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- 1:M</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990600" y="1998070"/>
            <a:ext cx="8153400" cy="4512268"/>
          </a:xfrm>
        </p:spPr>
        <p:txBody>
          <a:bodyPr/>
          <a:lstStyle/>
          <a:p>
            <a:pPr>
              <a:lnSpc>
                <a:spcPct val="90000"/>
              </a:lnSpc>
            </a:pPr>
            <a:r>
              <a:rPr lang="en-US" sz="2800" dirty="0">
                <a:solidFill>
                  <a:schemeClr val="tx2"/>
                </a:solidFill>
              </a:rPr>
              <a:t>Which class (table) gets the foreign key?</a:t>
            </a:r>
          </a:p>
          <a:p>
            <a:pPr>
              <a:lnSpc>
                <a:spcPct val="90000"/>
              </a:lnSpc>
            </a:pPr>
            <a:endParaRPr lang="en-US" sz="2800" dirty="0">
              <a:solidFill>
                <a:schemeClr val="tx2"/>
              </a:solidFill>
            </a:endParaRPr>
          </a:p>
          <a:p>
            <a:pPr>
              <a:lnSpc>
                <a:spcPct val="90000"/>
              </a:lnSpc>
            </a:pPr>
            <a:r>
              <a:rPr lang="en-US" sz="2800" dirty="0">
                <a:solidFill>
                  <a:schemeClr val="tx2"/>
                </a:solidFill>
              </a:rPr>
              <a:t>How can Entity Framework determine which class (table) gets the foreign key?</a:t>
            </a:r>
          </a:p>
          <a:p>
            <a:pPr lvl="1">
              <a:lnSpc>
                <a:spcPct val="90000"/>
              </a:lnSpc>
            </a:pPr>
            <a:r>
              <a:rPr lang="en-US" sz="2800" dirty="0">
                <a:solidFill>
                  <a:schemeClr val="tx2">
                    <a:lumMod val="60000"/>
                    <a:lumOff val="40000"/>
                  </a:schemeClr>
                </a:solidFill>
              </a:rPr>
              <a:t>Human has List&lt;Book&gt;</a:t>
            </a:r>
          </a:p>
          <a:p>
            <a:pPr lvl="2">
              <a:lnSpc>
                <a:spcPct val="90000"/>
              </a:lnSpc>
            </a:pPr>
            <a:r>
              <a:rPr lang="en-US" sz="2400" dirty="0">
                <a:solidFill>
                  <a:schemeClr val="tx2">
                    <a:lumMod val="60000"/>
                    <a:lumOff val="40000"/>
                  </a:schemeClr>
                </a:solidFill>
              </a:rPr>
              <a:t>Can’t have a reference to multiple tables</a:t>
            </a:r>
          </a:p>
          <a:p>
            <a:pPr lvl="2">
              <a:lnSpc>
                <a:spcPct val="90000"/>
              </a:lnSpc>
            </a:pPr>
            <a:r>
              <a:rPr lang="en-US" sz="2400" dirty="0">
                <a:solidFill>
                  <a:schemeClr val="tx2">
                    <a:lumMod val="60000"/>
                    <a:lumOff val="40000"/>
                  </a:schemeClr>
                </a:solidFill>
              </a:rPr>
              <a:t>Remove Repeating Groups (1NF)</a:t>
            </a:r>
          </a:p>
          <a:p>
            <a:pPr lvl="1">
              <a:lnSpc>
                <a:spcPct val="90000"/>
              </a:lnSpc>
            </a:pPr>
            <a:r>
              <a:rPr lang="en-US" sz="2800" dirty="0">
                <a:solidFill>
                  <a:schemeClr val="tx2">
                    <a:lumMod val="60000"/>
                    <a:lumOff val="40000"/>
                  </a:schemeClr>
                </a:solidFill>
              </a:rPr>
              <a:t>Book has Human</a:t>
            </a:r>
          </a:p>
          <a:p>
            <a:pPr lvl="2">
              <a:lnSpc>
                <a:spcPct val="90000"/>
              </a:lnSpc>
            </a:pPr>
            <a:r>
              <a:rPr lang="en-US" sz="2400" dirty="0">
                <a:solidFill>
                  <a:schemeClr val="tx2">
                    <a:lumMod val="60000"/>
                    <a:lumOff val="40000"/>
                  </a:schemeClr>
                </a:solidFill>
              </a:rPr>
              <a:t>Can have a reference to one table</a:t>
            </a:r>
          </a:p>
          <a:p>
            <a:pPr lvl="2">
              <a:lnSpc>
                <a:spcPct val="90000"/>
              </a:lnSpc>
            </a:pPr>
            <a:r>
              <a:rPr lang="en-US" sz="2400" dirty="0">
                <a:solidFill>
                  <a:schemeClr val="tx2">
                    <a:lumMod val="60000"/>
                    <a:lumOff val="40000"/>
                  </a:schemeClr>
                </a:solidFill>
              </a:rPr>
              <a:t>Book gets the foreign key to Human</a:t>
            </a:r>
            <a:endParaRPr lang="en-US" sz="2800" dirty="0">
              <a:solidFill>
                <a:schemeClr val="tx2"/>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54</a:t>
            </a:fld>
            <a:endParaRPr lang="nl-NL"/>
          </a:p>
        </p:txBody>
      </p:sp>
    </p:spTree>
    <p:extLst>
      <p:ext uri="{BB962C8B-B14F-4D97-AF65-F5344CB8AC3E}">
        <p14:creationId xmlns:p14="http://schemas.microsoft.com/office/powerpoint/2010/main" val="25338351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N:M</a:t>
            </a:r>
            <a:endParaRPr lang="nl-NL"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55</a:t>
            </a:fld>
            <a:endParaRPr lang="nl-NL"/>
          </a:p>
        </p:txBody>
      </p:sp>
      <p:sp>
        <p:nvSpPr>
          <p:cNvPr id="2" name="Rechthoek 1">
            <a:extLst>
              <a:ext uri="{FF2B5EF4-FFF2-40B4-BE49-F238E27FC236}">
                <a16:creationId xmlns:a16="http://schemas.microsoft.com/office/drawing/2014/main" id="{D0060BE3-9FF6-4FF5-9C8E-0DA5B6E724F1}"/>
              </a:ext>
            </a:extLst>
          </p:cNvPr>
          <p:cNvSpPr/>
          <p:nvPr/>
        </p:nvSpPr>
        <p:spPr>
          <a:xfrm>
            <a:off x="1505539" y="1767835"/>
            <a:ext cx="7110536" cy="2031325"/>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a:solidFill>
                  <a:srgbClr val="2B91AF"/>
                </a:solidFill>
                <a:latin typeface="Consolas" panose="020B0609020204030204" pitchFamily="49" charset="0"/>
              </a:rPr>
              <a:t>Human</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Age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Book</a:t>
            </a:r>
            <a:r>
              <a:rPr lang="en-US" dirty="0">
                <a:solidFill>
                  <a:srgbClr val="000000"/>
                </a:solidFill>
                <a:latin typeface="Consolas" panose="020B0609020204030204" pitchFamily="49" charset="0"/>
              </a:rPr>
              <a:t>&gt; Books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sp>
        <p:nvSpPr>
          <p:cNvPr id="3" name="Rechthoek 2">
            <a:extLst>
              <a:ext uri="{FF2B5EF4-FFF2-40B4-BE49-F238E27FC236}">
                <a16:creationId xmlns:a16="http://schemas.microsoft.com/office/drawing/2014/main" id="{C4B8A083-5E91-4A11-9A04-9D01139D899E}"/>
              </a:ext>
            </a:extLst>
          </p:cNvPr>
          <p:cNvSpPr/>
          <p:nvPr/>
        </p:nvSpPr>
        <p:spPr>
          <a:xfrm>
            <a:off x="1505538" y="4521263"/>
            <a:ext cx="7110535" cy="1754326"/>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err="1">
                <a:solidFill>
                  <a:srgbClr val="2B91AF"/>
                </a:solidFill>
                <a:latin typeface="Consolas" panose="020B0609020204030204" pitchFamily="49" charset="0"/>
              </a:rPr>
              <a:t>Book</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Human</a:t>
            </a:r>
            <a:r>
              <a:rPr lang="en-US" dirty="0">
                <a:solidFill>
                  <a:srgbClr val="000000"/>
                </a:solidFill>
                <a:latin typeface="Consolas" panose="020B0609020204030204" pitchFamily="49" charset="0"/>
              </a:rPr>
              <a:t>&gt; Owners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spTree>
    <p:extLst>
      <p:ext uri="{BB962C8B-B14F-4D97-AF65-F5344CB8AC3E}">
        <p14:creationId xmlns:p14="http://schemas.microsoft.com/office/powerpoint/2010/main" val="36921594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N:M</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990600" y="1998070"/>
            <a:ext cx="8153400" cy="926874"/>
          </a:xfrm>
        </p:spPr>
        <p:txBody>
          <a:bodyPr/>
          <a:lstStyle/>
          <a:p>
            <a:pPr>
              <a:lnSpc>
                <a:spcPct val="90000"/>
              </a:lnSpc>
            </a:pPr>
            <a:r>
              <a:rPr lang="en-US" sz="2800" dirty="0">
                <a:solidFill>
                  <a:schemeClr val="tx2"/>
                </a:solidFill>
              </a:rPr>
              <a:t>How can Entity Framework determine if there is a many-to-many relationship?</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56</a:t>
            </a:fld>
            <a:endParaRPr lang="nl-NL"/>
          </a:p>
        </p:txBody>
      </p:sp>
    </p:spTree>
    <p:extLst>
      <p:ext uri="{BB962C8B-B14F-4D97-AF65-F5344CB8AC3E}">
        <p14:creationId xmlns:p14="http://schemas.microsoft.com/office/powerpoint/2010/main" val="4050674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N:M</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990600" y="1998070"/>
            <a:ext cx="7973888" cy="4167234"/>
          </a:xfrm>
        </p:spPr>
        <p:txBody>
          <a:bodyPr/>
          <a:lstStyle/>
          <a:p>
            <a:pPr>
              <a:lnSpc>
                <a:spcPct val="90000"/>
              </a:lnSpc>
            </a:pPr>
            <a:r>
              <a:rPr lang="en-US" sz="2800" dirty="0">
                <a:solidFill>
                  <a:schemeClr val="tx2"/>
                </a:solidFill>
              </a:rPr>
              <a:t>How can Entity Framework determine if there is a many-to-many relationship?</a:t>
            </a:r>
          </a:p>
          <a:p>
            <a:pPr lvl="1">
              <a:lnSpc>
                <a:spcPct val="90000"/>
              </a:lnSpc>
            </a:pPr>
            <a:r>
              <a:rPr lang="en-US" sz="2800" dirty="0">
                <a:solidFill>
                  <a:schemeClr val="tx2">
                    <a:lumMod val="60000"/>
                    <a:lumOff val="40000"/>
                  </a:schemeClr>
                </a:solidFill>
              </a:rPr>
              <a:t>Human has List&lt;Book&gt;</a:t>
            </a:r>
          </a:p>
          <a:p>
            <a:pPr lvl="1">
              <a:lnSpc>
                <a:spcPct val="90000"/>
              </a:lnSpc>
            </a:pPr>
            <a:r>
              <a:rPr lang="en-US" sz="2800" dirty="0">
                <a:solidFill>
                  <a:schemeClr val="tx2">
                    <a:lumMod val="60000"/>
                    <a:lumOff val="40000"/>
                  </a:schemeClr>
                </a:solidFill>
              </a:rPr>
              <a:t>Book has List&lt;Human&gt;</a:t>
            </a:r>
          </a:p>
          <a:p>
            <a:pPr lvl="1">
              <a:lnSpc>
                <a:spcPct val="90000"/>
              </a:lnSpc>
            </a:pPr>
            <a:endParaRPr lang="en-US" sz="2800" dirty="0">
              <a:solidFill>
                <a:schemeClr val="tx2">
                  <a:lumMod val="60000"/>
                  <a:lumOff val="40000"/>
                </a:schemeClr>
              </a:solidFill>
            </a:endParaRPr>
          </a:p>
          <a:p>
            <a:pPr>
              <a:lnSpc>
                <a:spcPct val="90000"/>
              </a:lnSpc>
            </a:pPr>
            <a:r>
              <a:rPr lang="en-US" sz="2800" dirty="0">
                <a:solidFill>
                  <a:schemeClr val="tx2"/>
                </a:solidFill>
              </a:rPr>
              <a:t>Entity Framework therefore creates a joining table under water, which is not visible in code</a:t>
            </a:r>
            <a:endParaRPr lang="en-US" sz="2800" dirty="0">
              <a:solidFill>
                <a:schemeClr val="tx2">
                  <a:lumMod val="60000"/>
                  <a:lumOff val="40000"/>
                </a:schemeClr>
              </a:solidFill>
            </a:endParaRPr>
          </a:p>
          <a:p>
            <a:pPr>
              <a:lnSpc>
                <a:spcPct val="90000"/>
              </a:lnSpc>
            </a:pPr>
            <a:endParaRPr lang="en-US" sz="2800" dirty="0">
              <a:solidFill>
                <a:schemeClr val="tx2"/>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57</a:t>
            </a:fld>
            <a:endParaRPr lang="nl-NL"/>
          </a:p>
        </p:txBody>
      </p:sp>
    </p:spTree>
    <p:extLst>
      <p:ext uri="{BB962C8B-B14F-4D97-AF65-F5344CB8AC3E}">
        <p14:creationId xmlns:p14="http://schemas.microsoft.com/office/powerpoint/2010/main" val="37788328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1:1</a:t>
            </a:r>
            <a:endParaRPr lang="nl-NL"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58</a:t>
            </a:fld>
            <a:endParaRPr lang="nl-NL"/>
          </a:p>
        </p:txBody>
      </p:sp>
      <p:sp>
        <p:nvSpPr>
          <p:cNvPr id="2" name="Rechthoek 1">
            <a:extLst>
              <a:ext uri="{FF2B5EF4-FFF2-40B4-BE49-F238E27FC236}">
                <a16:creationId xmlns:a16="http://schemas.microsoft.com/office/drawing/2014/main" id="{D0060BE3-9FF6-4FF5-9C8E-0DA5B6E724F1}"/>
              </a:ext>
            </a:extLst>
          </p:cNvPr>
          <p:cNvSpPr/>
          <p:nvPr/>
        </p:nvSpPr>
        <p:spPr>
          <a:xfrm>
            <a:off x="1505539" y="1767835"/>
            <a:ext cx="7110536" cy="2031325"/>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a:solidFill>
                  <a:srgbClr val="2B91AF"/>
                </a:solidFill>
                <a:latin typeface="Consolas" panose="020B0609020204030204" pitchFamily="49" charset="0"/>
              </a:rPr>
              <a:t>Human</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Age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Book</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Book</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sp>
        <p:nvSpPr>
          <p:cNvPr id="3" name="Rechthoek 2">
            <a:extLst>
              <a:ext uri="{FF2B5EF4-FFF2-40B4-BE49-F238E27FC236}">
                <a16:creationId xmlns:a16="http://schemas.microsoft.com/office/drawing/2014/main" id="{C4B8A083-5E91-4A11-9A04-9D01139D899E}"/>
              </a:ext>
            </a:extLst>
          </p:cNvPr>
          <p:cNvSpPr/>
          <p:nvPr/>
        </p:nvSpPr>
        <p:spPr>
          <a:xfrm>
            <a:off x="1505538" y="4521263"/>
            <a:ext cx="7110535" cy="1754326"/>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err="1">
                <a:solidFill>
                  <a:srgbClr val="2B91AF"/>
                </a:solidFill>
                <a:latin typeface="Consolas" panose="020B0609020204030204" pitchFamily="49" charset="0"/>
              </a:rPr>
              <a:t>Book</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Human</a:t>
            </a:r>
            <a:r>
              <a:rPr lang="en-US" dirty="0">
                <a:solidFill>
                  <a:srgbClr val="000000"/>
                </a:solidFill>
                <a:latin typeface="Consolas" panose="020B0609020204030204" pitchFamily="49" charset="0"/>
              </a:rPr>
              <a:t> Owner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spTree>
    <p:extLst>
      <p:ext uri="{BB962C8B-B14F-4D97-AF65-F5344CB8AC3E}">
        <p14:creationId xmlns:p14="http://schemas.microsoft.com/office/powerpoint/2010/main" val="7120003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1:1</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990600" y="1998070"/>
            <a:ext cx="7973888" cy="998882"/>
          </a:xfrm>
        </p:spPr>
        <p:txBody>
          <a:bodyPr/>
          <a:lstStyle/>
          <a:p>
            <a:pPr>
              <a:lnSpc>
                <a:spcPct val="90000"/>
              </a:lnSpc>
            </a:pPr>
            <a:r>
              <a:rPr lang="en-US" sz="2800" dirty="0">
                <a:solidFill>
                  <a:schemeClr val="tx2"/>
                </a:solidFill>
              </a:rPr>
              <a:t>How can Entity Framework determine which class (table) gets the foreign key?</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59</a:t>
            </a:fld>
            <a:endParaRPr lang="nl-NL"/>
          </a:p>
        </p:txBody>
      </p:sp>
    </p:spTree>
    <p:extLst>
      <p:ext uri="{BB962C8B-B14F-4D97-AF65-F5344CB8AC3E}">
        <p14:creationId xmlns:p14="http://schemas.microsoft.com/office/powerpoint/2010/main" val="352669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ORM - Cons</a:t>
            </a:r>
            <a:br>
              <a:rPr lang="en-US" dirty="0"/>
            </a:br>
            <a:endParaRPr lang="nl-NL" dirty="0"/>
          </a:p>
        </p:txBody>
      </p:sp>
      <p:sp>
        <p:nvSpPr>
          <p:cNvPr id="286724" name="Rectangle 4"/>
          <p:cNvSpPr>
            <a:spLocks noGrp="1" noChangeArrowheads="1"/>
          </p:cNvSpPr>
          <p:nvPr>
            <p:ph idx="1"/>
          </p:nvPr>
        </p:nvSpPr>
        <p:spPr>
          <a:xfrm>
            <a:off x="533314" y="2204864"/>
            <a:ext cx="7063022" cy="3887787"/>
          </a:xfrm>
        </p:spPr>
        <p:txBody>
          <a:bodyPr/>
          <a:lstStyle/>
          <a:p>
            <a:pPr>
              <a:lnSpc>
                <a:spcPct val="90000"/>
              </a:lnSpc>
            </a:pPr>
            <a:r>
              <a:rPr lang="en-US" sz="2800" dirty="0"/>
              <a:t>Learning curve (depends on the used ORM)</a:t>
            </a:r>
          </a:p>
          <a:p>
            <a:pPr>
              <a:lnSpc>
                <a:spcPct val="90000"/>
              </a:lnSpc>
            </a:pPr>
            <a:r>
              <a:rPr lang="en-US" sz="2800" dirty="0"/>
              <a:t>Slower (debatable) than manually running SQL-queries.</a:t>
            </a:r>
          </a:p>
          <a:p>
            <a:pPr>
              <a:lnSpc>
                <a:spcPct val="90000"/>
              </a:lnSpc>
            </a:pPr>
            <a:r>
              <a:rPr lang="en-US" sz="2800" dirty="0"/>
              <a:t>Fail to compete (debatable) against SQL for complex queries</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6</a:t>
            </a:fld>
            <a:endParaRPr lang="nl-NL"/>
          </a:p>
        </p:txBody>
      </p:sp>
    </p:spTree>
    <p:extLst>
      <p:ext uri="{BB962C8B-B14F-4D97-AF65-F5344CB8AC3E}">
        <p14:creationId xmlns:p14="http://schemas.microsoft.com/office/powerpoint/2010/main" val="27640450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1:1</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990600" y="1998070"/>
            <a:ext cx="7973888" cy="1790970"/>
          </a:xfrm>
        </p:spPr>
        <p:txBody>
          <a:bodyPr/>
          <a:lstStyle/>
          <a:p>
            <a:pPr>
              <a:lnSpc>
                <a:spcPct val="90000"/>
              </a:lnSpc>
            </a:pPr>
            <a:r>
              <a:rPr lang="en-US" sz="2800" dirty="0">
                <a:solidFill>
                  <a:schemeClr val="tx2"/>
                </a:solidFill>
              </a:rPr>
              <a:t>How can Entity Framework determine which class (table) gets the foreign key?</a:t>
            </a:r>
          </a:p>
          <a:p>
            <a:pPr lvl="1">
              <a:lnSpc>
                <a:spcPct val="90000"/>
              </a:lnSpc>
            </a:pPr>
            <a:r>
              <a:rPr lang="en-US" sz="2800" dirty="0">
                <a:solidFill>
                  <a:schemeClr val="tx2">
                    <a:lumMod val="60000"/>
                    <a:lumOff val="40000"/>
                  </a:schemeClr>
                </a:solidFill>
              </a:rPr>
              <a:t>Entity Framework can’t!</a:t>
            </a:r>
            <a:endParaRPr lang="en-US" sz="2800" dirty="0">
              <a:solidFill>
                <a:schemeClr val="tx2"/>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60</a:t>
            </a:fld>
            <a:endParaRPr lang="nl-NL"/>
          </a:p>
        </p:txBody>
      </p:sp>
      <p:sp>
        <p:nvSpPr>
          <p:cNvPr id="2" name="Rechthoek 1">
            <a:extLst>
              <a:ext uri="{FF2B5EF4-FFF2-40B4-BE49-F238E27FC236}">
                <a16:creationId xmlns:a16="http://schemas.microsoft.com/office/drawing/2014/main" id="{59DEC080-DAF6-4648-AD7B-E7662C5F5F49}"/>
              </a:ext>
            </a:extLst>
          </p:cNvPr>
          <p:cNvSpPr/>
          <p:nvPr/>
        </p:nvSpPr>
        <p:spPr>
          <a:xfrm>
            <a:off x="539552" y="3717032"/>
            <a:ext cx="6840760" cy="1200329"/>
          </a:xfrm>
          <a:prstGeom prst="rect">
            <a:avLst/>
          </a:prstGeom>
        </p:spPr>
        <p:txBody>
          <a:bodyPr wrap="square">
            <a:spAutoFit/>
          </a:bodyPr>
          <a:lstStyle/>
          <a:p>
            <a:r>
              <a:rPr lang="en-US" i="1" dirty="0">
                <a:solidFill>
                  <a:srgbClr val="333333"/>
                </a:solidFill>
                <a:latin typeface="Georgia" panose="02040502050405020303" pitchFamily="18" charset="0"/>
              </a:rPr>
              <a:t>Unable to determine the principal end of an association between the types ‘Human’ and ‘Book’. The principal end of this association must be explicitly configured using either the relationship fluent API or data annotations.</a:t>
            </a:r>
            <a:endParaRPr lang="nl-NL" dirty="0"/>
          </a:p>
        </p:txBody>
      </p:sp>
    </p:spTree>
    <p:extLst>
      <p:ext uri="{BB962C8B-B14F-4D97-AF65-F5344CB8AC3E}">
        <p14:creationId xmlns:p14="http://schemas.microsoft.com/office/powerpoint/2010/main" val="1647842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1:1</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990600" y="1998070"/>
            <a:ext cx="7973888" cy="1790970"/>
          </a:xfrm>
        </p:spPr>
        <p:txBody>
          <a:bodyPr/>
          <a:lstStyle/>
          <a:p>
            <a:pPr>
              <a:lnSpc>
                <a:spcPct val="90000"/>
              </a:lnSpc>
            </a:pPr>
            <a:r>
              <a:rPr lang="en-US" sz="2800" dirty="0">
                <a:solidFill>
                  <a:schemeClr val="tx2"/>
                </a:solidFill>
              </a:rPr>
              <a:t>You can specify it with Data Annotations</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61</a:t>
            </a:fld>
            <a:endParaRPr lang="nl-NL"/>
          </a:p>
        </p:txBody>
      </p:sp>
      <p:sp>
        <p:nvSpPr>
          <p:cNvPr id="6" name="Rechthoek 5">
            <a:extLst>
              <a:ext uri="{FF2B5EF4-FFF2-40B4-BE49-F238E27FC236}">
                <a16:creationId xmlns:a16="http://schemas.microsoft.com/office/drawing/2014/main" id="{FB2A0AB7-F60A-4E12-B880-FC05DB58879C}"/>
              </a:ext>
            </a:extLst>
          </p:cNvPr>
          <p:cNvSpPr/>
          <p:nvPr/>
        </p:nvSpPr>
        <p:spPr>
          <a:xfrm>
            <a:off x="1835696" y="2492896"/>
            <a:ext cx="5988289" cy="2308324"/>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a:solidFill>
                  <a:srgbClr val="2B91AF"/>
                </a:solidFill>
                <a:latin typeface="Consolas" panose="020B0609020204030204" pitchFamily="49" charset="0"/>
              </a:rPr>
              <a:t>Human</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err="1">
                <a:solidFill>
                  <a:srgbClr val="2B91AF"/>
                </a:solidFill>
                <a:latin typeface="Consolas" panose="020B0609020204030204" pitchFamily="49" charset="0"/>
              </a:rPr>
              <a:t>ForeignKey</a:t>
            </a:r>
            <a:r>
              <a:rPr lang="nl-NL" dirty="0">
                <a:solidFill>
                  <a:srgbClr val="000000"/>
                </a:solidFill>
                <a:latin typeface="Consolas" panose="020B0609020204030204" pitchFamily="49" charset="0"/>
              </a:rPr>
              <a:t>(</a:t>
            </a:r>
            <a:r>
              <a:rPr lang="nl-NL" dirty="0">
                <a:solidFill>
                  <a:srgbClr val="A31515"/>
                </a:solidFill>
                <a:latin typeface="Consolas" panose="020B0609020204030204" pitchFamily="49" charset="0"/>
              </a:rPr>
              <a:t>"</a:t>
            </a:r>
            <a:r>
              <a:rPr lang="nl-NL" dirty="0" err="1">
                <a:solidFill>
                  <a:srgbClr val="A31515"/>
                </a:solidFill>
                <a:latin typeface="Consolas" panose="020B0609020204030204" pitchFamily="49" charset="0"/>
              </a:rPr>
              <a:t>Book</a:t>
            </a:r>
            <a:r>
              <a:rPr lang="nl-NL" dirty="0">
                <a:solidFill>
                  <a:srgbClr val="A31515"/>
                </a:solidFill>
                <a:latin typeface="Consolas" panose="020B0609020204030204" pitchFamily="49" charset="0"/>
              </a:rPr>
              <a:t>"</a:t>
            </a:r>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Age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Book</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Book</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sp>
        <p:nvSpPr>
          <p:cNvPr id="7" name="Rechthoek 6">
            <a:extLst>
              <a:ext uri="{FF2B5EF4-FFF2-40B4-BE49-F238E27FC236}">
                <a16:creationId xmlns:a16="http://schemas.microsoft.com/office/drawing/2014/main" id="{8A8542BF-1953-47BC-A63B-6B502F636541}"/>
              </a:ext>
            </a:extLst>
          </p:cNvPr>
          <p:cNvSpPr/>
          <p:nvPr/>
        </p:nvSpPr>
        <p:spPr>
          <a:xfrm>
            <a:off x="1835698" y="4861308"/>
            <a:ext cx="5988288" cy="1754326"/>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err="1">
                <a:solidFill>
                  <a:srgbClr val="2B91AF"/>
                </a:solidFill>
                <a:latin typeface="Consolas" panose="020B0609020204030204" pitchFamily="49" charset="0"/>
              </a:rPr>
              <a:t>Book</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Human</a:t>
            </a:r>
            <a:r>
              <a:rPr lang="en-US" dirty="0">
                <a:solidFill>
                  <a:srgbClr val="000000"/>
                </a:solidFill>
                <a:latin typeface="Consolas" panose="020B0609020204030204" pitchFamily="49" charset="0"/>
              </a:rPr>
              <a:t> Owner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spTree>
    <p:extLst>
      <p:ext uri="{BB962C8B-B14F-4D97-AF65-F5344CB8AC3E}">
        <p14:creationId xmlns:p14="http://schemas.microsoft.com/office/powerpoint/2010/main" val="25445489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Fluent API</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990600" y="1998070"/>
            <a:ext cx="7973888" cy="4167234"/>
          </a:xfrm>
        </p:spPr>
        <p:txBody>
          <a:bodyPr/>
          <a:lstStyle/>
          <a:p>
            <a:pPr>
              <a:lnSpc>
                <a:spcPct val="90000"/>
              </a:lnSpc>
            </a:pPr>
            <a:r>
              <a:rPr lang="en-US" sz="2800" dirty="0">
                <a:solidFill>
                  <a:schemeClr val="tx2"/>
                </a:solidFill>
              </a:rPr>
              <a:t>But a better solution is to map </a:t>
            </a:r>
            <a:r>
              <a:rPr lang="en-US" sz="2800" u="sng" dirty="0">
                <a:solidFill>
                  <a:schemeClr val="tx2"/>
                </a:solidFill>
              </a:rPr>
              <a:t>everything</a:t>
            </a:r>
            <a:r>
              <a:rPr lang="en-US" sz="2800" dirty="0">
                <a:solidFill>
                  <a:schemeClr val="tx2"/>
                </a:solidFill>
              </a:rPr>
              <a:t> with the Fluent API</a:t>
            </a:r>
          </a:p>
          <a:p>
            <a:pPr lvl="1">
              <a:lnSpc>
                <a:spcPct val="90000"/>
              </a:lnSpc>
            </a:pPr>
            <a:r>
              <a:rPr lang="en-US" sz="2800" dirty="0">
                <a:solidFill>
                  <a:schemeClr val="tx2">
                    <a:lumMod val="60000"/>
                    <a:lumOff val="40000"/>
                  </a:schemeClr>
                </a:solidFill>
              </a:rPr>
              <a:t>Not all actions support Data Annotations</a:t>
            </a:r>
          </a:p>
          <a:p>
            <a:pPr lvl="1">
              <a:lnSpc>
                <a:spcPct val="90000"/>
              </a:lnSpc>
            </a:pPr>
            <a:r>
              <a:rPr lang="en-US" sz="2800" dirty="0">
                <a:solidFill>
                  <a:schemeClr val="tx2">
                    <a:lumMod val="60000"/>
                    <a:lumOff val="40000"/>
                  </a:schemeClr>
                </a:solidFill>
              </a:rPr>
              <a:t>All actions </a:t>
            </a:r>
            <a:r>
              <a:rPr lang="en-US" sz="2800" u="sng" dirty="0">
                <a:solidFill>
                  <a:schemeClr val="tx2">
                    <a:lumMod val="60000"/>
                    <a:lumOff val="40000"/>
                  </a:schemeClr>
                </a:solidFill>
              </a:rPr>
              <a:t>do</a:t>
            </a:r>
            <a:r>
              <a:rPr lang="en-US" sz="2800" dirty="0">
                <a:solidFill>
                  <a:schemeClr val="tx2">
                    <a:lumMod val="60000"/>
                    <a:lumOff val="40000"/>
                  </a:schemeClr>
                </a:solidFill>
              </a:rPr>
              <a:t> support Fluent API</a:t>
            </a:r>
          </a:p>
          <a:p>
            <a:pPr lvl="1">
              <a:lnSpc>
                <a:spcPct val="90000"/>
              </a:lnSpc>
            </a:pPr>
            <a:r>
              <a:rPr lang="en-US" sz="2800" dirty="0">
                <a:solidFill>
                  <a:schemeClr val="tx2">
                    <a:lumMod val="60000"/>
                    <a:lumOff val="40000"/>
                  </a:schemeClr>
                </a:solidFill>
              </a:rPr>
              <a:t>Everything in one place</a:t>
            </a:r>
          </a:p>
          <a:p>
            <a:pPr lvl="1">
              <a:lnSpc>
                <a:spcPct val="90000"/>
              </a:lnSpc>
            </a:pPr>
            <a:r>
              <a:rPr lang="en-US" sz="2800" dirty="0">
                <a:solidFill>
                  <a:schemeClr val="tx2">
                    <a:lumMod val="60000"/>
                    <a:lumOff val="40000"/>
                  </a:schemeClr>
                </a:solidFill>
              </a:rPr>
              <a:t>Stay in control</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62</a:t>
            </a:fld>
            <a:endParaRPr lang="nl-NL"/>
          </a:p>
        </p:txBody>
      </p:sp>
    </p:spTree>
    <p:extLst>
      <p:ext uri="{BB962C8B-B14F-4D97-AF65-F5344CB8AC3E}">
        <p14:creationId xmlns:p14="http://schemas.microsoft.com/office/powerpoint/2010/main" val="35725176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Fluent - 1:1</a:t>
            </a:r>
            <a:endParaRPr lang="nl-NL" dirty="0"/>
          </a:p>
        </p:txBody>
      </p:sp>
      <p:sp>
        <p:nvSpPr>
          <p:cNvPr id="9" name="Rectangle 4">
            <a:extLst>
              <a:ext uri="{FF2B5EF4-FFF2-40B4-BE49-F238E27FC236}">
                <a16:creationId xmlns:a16="http://schemas.microsoft.com/office/drawing/2014/main" id="{96FE50DA-0E3D-4100-8382-EDF0DF626BF9}"/>
              </a:ext>
            </a:extLst>
          </p:cNvPr>
          <p:cNvSpPr>
            <a:spLocks noGrp="1" noChangeArrowheads="1"/>
          </p:cNvSpPr>
          <p:nvPr>
            <p:ph idx="1"/>
          </p:nvPr>
        </p:nvSpPr>
        <p:spPr>
          <a:xfrm>
            <a:off x="990600" y="1998070"/>
            <a:ext cx="7973888" cy="4167234"/>
          </a:xfrm>
        </p:spPr>
        <p:txBody>
          <a:bodyPr/>
          <a:lstStyle/>
          <a:p>
            <a:pPr>
              <a:lnSpc>
                <a:spcPct val="90000"/>
              </a:lnSpc>
            </a:pPr>
            <a:r>
              <a:rPr lang="en-US" sz="2800" dirty="0">
                <a:solidFill>
                  <a:schemeClr val="tx2"/>
                </a:solidFill>
              </a:rPr>
              <a:t>Take into account:</a:t>
            </a:r>
          </a:p>
          <a:p>
            <a:pPr lvl="1">
              <a:lnSpc>
                <a:spcPct val="90000"/>
              </a:lnSpc>
            </a:pPr>
            <a:r>
              <a:rPr lang="en-US" sz="2800" dirty="0">
                <a:solidFill>
                  <a:schemeClr val="tx2">
                    <a:lumMod val="60000"/>
                    <a:lumOff val="40000"/>
                  </a:schemeClr>
                </a:solidFill>
              </a:rPr>
              <a:t>The order</a:t>
            </a:r>
          </a:p>
          <a:p>
            <a:pPr lvl="2">
              <a:lnSpc>
                <a:spcPct val="90000"/>
              </a:lnSpc>
            </a:pPr>
            <a:r>
              <a:rPr lang="en-US" sz="2400" dirty="0">
                <a:solidFill>
                  <a:schemeClr val="tx2">
                    <a:lumMod val="60000"/>
                    <a:lumOff val="40000"/>
                  </a:schemeClr>
                </a:solidFill>
              </a:rPr>
              <a:t>What is the difference?</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63</a:t>
            </a:fld>
            <a:endParaRPr lang="nl-NL"/>
          </a:p>
        </p:txBody>
      </p:sp>
      <p:sp>
        <p:nvSpPr>
          <p:cNvPr id="11" name="Rechthoek 10">
            <a:extLst>
              <a:ext uri="{FF2B5EF4-FFF2-40B4-BE49-F238E27FC236}">
                <a16:creationId xmlns:a16="http://schemas.microsoft.com/office/drawing/2014/main" id="{D85BC072-D8DF-4D68-A921-DCD692B32C6B}"/>
              </a:ext>
            </a:extLst>
          </p:cNvPr>
          <p:cNvSpPr/>
          <p:nvPr/>
        </p:nvSpPr>
        <p:spPr>
          <a:xfrm>
            <a:off x="755576" y="5000479"/>
            <a:ext cx="6480720" cy="923330"/>
          </a:xfrm>
          <a:prstGeom prst="rect">
            <a:avLst/>
          </a:prstGeom>
        </p:spPr>
        <p:txBody>
          <a:bodyPr wrap="square">
            <a:spAutoFit/>
          </a:bodyPr>
          <a:lstStyle/>
          <a:p>
            <a:r>
              <a:rPr lang="nl-NL" dirty="0" err="1">
                <a:solidFill>
                  <a:srgbClr val="000000"/>
                </a:solidFill>
                <a:latin typeface="Consolas" panose="020B0609020204030204" pitchFamily="49" charset="0"/>
              </a:rPr>
              <a:t>modelBuilder.Entity</a:t>
            </a:r>
            <a:r>
              <a:rPr lang="nl-NL" dirty="0">
                <a:solidFill>
                  <a:srgbClr val="000000"/>
                </a:solidFill>
                <a:latin typeface="Consolas" panose="020B0609020204030204" pitchFamily="49" charset="0"/>
              </a:rPr>
              <a:t>&lt;</a:t>
            </a:r>
            <a:r>
              <a:rPr lang="nl-NL" dirty="0">
                <a:solidFill>
                  <a:srgbClr val="2B91AF"/>
                </a:solidFill>
                <a:latin typeface="Consolas" panose="020B0609020204030204" pitchFamily="49" charset="0"/>
              </a:rPr>
              <a:t>Human</a:t>
            </a:r>
            <a:r>
              <a:rPr lang="nl-NL" dirty="0">
                <a:solidFill>
                  <a:srgbClr val="000000"/>
                </a:solidFill>
                <a:latin typeface="Consolas" panose="020B0609020204030204" pitchFamily="49" charset="0"/>
              </a:rPr>
              <a:t>&gt;()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HasOptional</a:t>
            </a:r>
            <a:r>
              <a:rPr lang="nl-NL" dirty="0">
                <a:solidFill>
                  <a:srgbClr val="000000"/>
                </a:solidFill>
                <a:latin typeface="Consolas" panose="020B0609020204030204" pitchFamily="49" charset="0"/>
              </a:rPr>
              <a:t>(h =&gt; </a:t>
            </a:r>
            <a:r>
              <a:rPr lang="nl-NL" dirty="0" err="1">
                <a:solidFill>
                  <a:srgbClr val="000000"/>
                </a:solidFill>
                <a:latin typeface="Consolas" panose="020B0609020204030204" pitchFamily="49" charset="0"/>
              </a:rPr>
              <a:t>h.Book</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WithRequired</a:t>
            </a:r>
            <a:r>
              <a:rPr lang="nl-NL" dirty="0">
                <a:solidFill>
                  <a:srgbClr val="000000"/>
                </a:solidFill>
                <a:latin typeface="Consolas" panose="020B0609020204030204" pitchFamily="49" charset="0"/>
              </a:rPr>
              <a:t>(b =&gt; </a:t>
            </a:r>
            <a:r>
              <a:rPr lang="nl-NL" dirty="0" err="1">
                <a:solidFill>
                  <a:srgbClr val="000000"/>
                </a:solidFill>
                <a:latin typeface="Consolas" panose="020B0609020204030204" pitchFamily="49" charset="0"/>
              </a:rPr>
              <a:t>b.Owner</a:t>
            </a:r>
            <a:r>
              <a:rPr lang="nl-NL" dirty="0">
                <a:solidFill>
                  <a:srgbClr val="000000"/>
                </a:solidFill>
                <a:latin typeface="Consolas" panose="020B0609020204030204" pitchFamily="49" charset="0"/>
              </a:rPr>
              <a:t>);</a:t>
            </a:r>
            <a:endParaRPr lang="nl-NL" dirty="0"/>
          </a:p>
        </p:txBody>
      </p:sp>
      <p:sp>
        <p:nvSpPr>
          <p:cNvPr id="13" name="Rechthoek 12">
            <a:extLst>
              <a:ext uri="{FF2B5EF4-FFF2-40B4-BE49-F238E27FC236}">
                <a16:creationId xmlns:a16="http://schemas.microsoft.com/office/drawing/2014/main" id="{625B2777-C82B-4973-AE02-547E9E675F34}"/>
              </a:ext>
            </a:extLst>
          </p:cNvPr>
          <p:cNvSpPr/>
          <p:nvPr/>
        </p:nvSpPr>
        <p:spPr>
          <a:xfrm>
            <a:off x="755576" y="3717032"/>
            <a:ext cx="6480720" cy="923330"/>
          </a:xfrm>
          <a:prstGeom prst="rect">
            <a:avLst/>
          </a:prstGeom>
        </p:spPr>
        <p:txBody>
          <a:bodyPr wrap="square">
            <a:spAutoFit/>
          </a:bodyPr>
          <a:lstStyle/>
          <a:p>
            <a:r>
              <a:rPr lang="nl-NL" dirty="0" err="1">
                <a:solidFill>
                  <a:srgbClr val="000000"/>
                </a:solidFill>
                <a:latin typeface="Consolas" panose="020B0609020204030204" pitchFamily="49" charset="0"/>
              </a:rPr>
              <a:t>modelBuilder.Entity</a:t>
            </a:r>
            <a:r>
              <a:rPr lang="nl-NL" dirty="0">
                <a:solidFill>
                  <a:srgbClr val="000000"/>
                </a:solidFill>
                <a:latin typeface="Consolas" panose="020B0609020204030204" pitchFamily="49" charset="0"/>
              </a:rPr>
              <a:t>&lt;</a:t>
            </a:r>
            <a:r>
              <a:rPr lang="nl-NL" dirty="0" err="1">
                <a:solidFill>
                  <a:srgbClr val="2B91AF"/>
                </a:solidFill>
                <a:latin typeface="Consolas" panose="020B0609020204030204" pitchFamily="49" charset="0"/>
              </a:rPr>
              <a:t>Book</a:t>
            </a:r>
            <a:r>
              <a:rPr lang="nl-NL" dirty="0">
                <a:solidFill>
                  <a:srgbClr val="000000"/>
                </a:solidFill>
                <a:latin typeface="Consolas" panose="020B0609020204030204" pitchFamily="49" charset="0"/>
              </a:rPr>
              <a:t>&gt;()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HasRequired</a:t>
            </a:r>
            <a:r>
              <a:rPr lang="nl-NL" dirty="0">
                <a:solidFill>
                  <a:srgbClr val="000000"/>
                </a:solidFill>
                <a:latin typeface="Consolas" panose="020B0609020204030204" pitchFamily="49" charset="0"/>
              </a:rPr>
              <a:t>(b =&gt; </a:t>
            </a:r>
            <a:r>
              <a:rPr lang="nl-NL" dirty="0" err="1">
                <a:solidFill>
                  <a:srgbClr val="000000"/>
                </a:solidFill>
                <a:latin typeface="Consolas" panose="020B0609020204030204" pitchFamily="49" charset="0"/>
              </a:rPr>
              <a:t>b.Owner</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WithOptional</a:t>
            </a:r>
            <a:r>
              <a:rPr lang="nl-NL" dirty="0">
                <a:solidFill>
                  <a:srgbClr val="000000"/>
                </a:solidFill>
                <a:latin typeface="Consolas" panose="020B0609020204030204" pitchFamily="49" charset="0"/>
              </a:rPr>
              <a:t>(h =&gt; </a:t>
            </a:r>
            <a:r>
              <a:rPr lang="nl-NL" dirty="0" err="1">
                <a:solidFill>
                  <a:srgbClr val="000000"/>
                </a:solidFill>
                <a:latin typeface="Consolas" panose="020B0609020204030204" pitchFamily="49" charset="0"/>
              </a:rPr>
              <a:t>h.Book</a:t>
            </a:r>
            <a:r>
              <a:rPr lang="nl-NL" dirty="0">
                <a:solidFill>
                  <a:srgbClr val="000000"/>
                </a:solidFill>
                <a:latin typeface="Consolas" panose="020B0609020204030204" pitchFamily="49" charset="0"/>
              </a:rPr>
              <a:t>);</a:t>
            </a:r>
            <a:endParaRPr lang="nl-NL" dirty="0"/>
          </a:p>
        </p:txBody>
      </p:sp>
    </p:spTree>
    <p:extLst>
      <p:ext uri="{BB962C8B-B14F-4D97-AF65-F5344CB8AC3E}">
        <p14:creationId xmlns:p14="http://schemas.microsoft.com/office/powerpoint/2010/main" val="17584604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Fluent – 1:M</a:t>
            </a:r>
            <a:endParaRPr lang="nl-NL"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64</a:t>
            </a:fld>
            <a:endParaRPr lang="nl-NL"/>
          </a:p>
        </p:txBody>
      </p:sp>
      <p:sp>
        <p:nvSpPr>
          <p:cNvPr id="6" name="Rechthoek 5">
            <a:extLst>
              <a:ext uri="{FF2B5EF4-FFF2-40B4-BE49-F238E27FC236}">
                <a16:creationId xmlns:a16="http://schemas.microsoft.com/office/drawing/2014/main" id="{854FD2E6-A83F-46C8-BE37-62216373B7B2}"/>
              </a:ext>
            </a:extLst>
          </p:cNvPr>
          <p:cNvSpPr/>
          <p:nvPr/>
        </p:nvSpPr>
        <p:spPr>
          <a:xfrm>
            <a:off x="1326254" y="1772816"/>
            <a:ext cx="7110164" cy="2585323"/>
          </a:xfrm>
          <a:prstGeom prst="rect">
            <a:avLst/>
          </a:prstGeom>
        </p:spPr>
        <p:txBody>
          <a:bodyPr wrap="square">
            <a:spAutoFit/>
          </a:bodyPr>
          <a:lstStyle/>
          <a:p>
            <a:r>
              <a:rPr lang="nl-NL" dirty="0" err="1">
                <a:solidFill>
                  <a:srgbClr val="000000"/>
                </a:solidFill>
                <a:latin typeface="Consolas" panose="020B0609020204030204" pitchFamily="49" charset="0"/>
              </a:rPr>
              <a:t>modelBuilder.Entity</a:t>
            </a:r>
            <a:r>
              <a:rPr lang="nl-NL" dirty="0">
                <a:solidFill>
                  <a:srgbClr val="000000"/>
                </a:solidFill>
                <a:latin typeface="Consolas" panose="020B0609020204030204" pitchFamily="49" charset="0"/>
              </a:rPr>
              <a:t>&lt;</a:t>
            </a:r>
            <a:r>
              <a:rPr lang="nl-NL" dirty="0">
                <a:solidFill>
                  <a:srgbClr val="2B91AF"/>
                </a:solidFill>
                <a:latin typeface="Consolas" panose="020B0609020204030204" pitchFamily="49" charset="0"/>
              </a:rPr>
              <a:t>Human</a:t>
            </a:r>
            <a:r>
              <a:rPr lang="nl-NL"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HasMany</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Book</a:t>
            </a:r>
            <a:r>
              <a:rPr lang="en-US" dirty="0">
                <a:solidFill>
                  <a:srgbClr val="000000"/>
                </a:solidFill>
                <a:latin typeface="Consolas" panose="020B0609020204030204" pitchFamily="49" charset="0"/>
              </a:rPr>
              <a:t>&gt;(h =&gt; </a:t>
            </a:r>
            <a:r>
              <a:rPr lang="en-US" dirty="0" err="1">
                <a:solidFill>
                  <a:srgbClr val="000000"/>
                </a:solidFill>
                <a:latin typeface="Consolas" panose="020B0609020204030204" pitchFamily="49" charset="0"/>
              </a:rPr>
              <a:t>h.Books</a:t>
            </a:r>
            <a:r>
              <a:rPr lang="en-US"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WithOptional</a:t>
            </a:r>
            <a:r>
              <a:rPr lang="nl-NL" dirty="0">
                <a:solidFill>
                  <a:srgbClr val="000000"/>
                </a:solidFill>
                <a:latin typeface="Consolas" panose="020B0609020204030204" pitchFamily="49" charset="0"/>
              </a:rPr>
              <a:t>(b =&gt; </a:t>
            </a:r>
            <a:r>
              <a:rPr lang="nl-NL" dirty="0" err="1">
                <a:solidFill>
                  <a:srgbClr val="000000"/>
                </a:solidFill>
                <a:latin typeface="Consolas" panose="020B0609020204030204" pitchFamily="49" charset="0"/>
              </a:rPr>
              <a:t>b.Owner</a:t>
            </a:r>
            <a:r>
              <a:rPr lang="nl-NL" dirty="0">
                <a:solidFill>
                  <a:srgbClr val="000000"/>
                </a:solidFill>
                <a:latin typeface="Consolas" panose="020B0609020204030204" pitchFamily="49" charset="0"/>
              </a:rPr>
              <a:t>);</a:t>
            </a:r>
          </a:p>
          <a:p>
            <a:endParaRPr lang="nl-NL" dirty="0">
              <a:solidFill>
                <a:srgbClr val="000000"/>
              </a:solidFill>
              <a:latin typeface="Consolas" panose="020B0609020204030204" pitchFamily="49" charset="0"/>
            </a:endParaRPr>
          </a:p>
          <a:p>
            <a:r>
              <a:rPr lang="nl-NL" dirty="0">
                <a:solidFill>
                  <a:srgbClr val="008000"/>
                </a:solidFill>
                <a:latin typeface="Consolas" panose="020B0609020204030204" pitchFamily="49" charset="0"/>
              </a:rPr>
              <a:t>// or</a:t>
            </a:r>
          </a:p>
          <a:p>
            <a:endParaRPr lang="nl-NL" dirty="0">
              <a:solidFill>
                <a:srgbClr val="000000"/>
              </a:solidFill>
              <a:latin typeface="Consolas" panose="020B0609020204030204" pitchFamily="49" charset="0"/>
            </a:endParaRPr>
          </a:p>
          <a:p>
            <a:r>
              <a:rPr lang="nl-NL" dirty="0" err="1">
                <a:solidFill>
                  <a:srgbClr val="000000"/>
                </a:solidFill>
                <a:latin typeface="Consolas" panose="020B0609020204030204" pitchFamily="49" charset="0"/>
              </a:rPr>
              <a:t>modelBuilder.Entity</a:t>
            </a:r>
            <a:r>
              <a:rPr lang="nl-NL" dirty="0">
                <a:solidFill>
                  <a:srgbClr val="000000"/>
                </a:solidFill>
                <a:latin typeface="Consolas" panose="020B0609020204030204" pitchFamily="49" charset="0"/>
              </a:rPr>
              <a:t>&lt;</a:t>
            </a:r>
            <a:r>
              <a:rPr lang="nl-NL" dirty="0">
                <a:solidFill>
                  <a:srgbClr val="2B91AF"/>
                </a:solidFill>
                <a:latin typeface="Consolas" panose="020B0609020204030204" pitchFamily="49" charset="0"/>
              </a:rPr>
              <a:t>Human</a:t>
            </a:r>
            <a:r>
              <a:rPr lang="nl-NL"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HasMany</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Book</a:t>
            </a:r>
            <a:r>
              <a:rPr lang="en-US" dirty="0">
                <a:solidFill>
                  <a:srgbClr val="000000"/>
                </a:solidFill>
                <a:latin typeface="Consolas" panose="020B0609020204030204" pitchFamily="49" charset="0"/>
              </a:rPr>
              <a:t>&gt;(h =&gt; </a:t>
            </a:r>
            <a:r>
              <a:rPr lang="en-US" dirty="0" err="1">
                <a:solidFill>
                  <a:srgbClr val="000000"/>
                </a:solidFill>
                <a:latin typeface="Consolas" panose="020B0609020204030204" pitchFamily="49" charset="0"/>
              </a:rPr>
              <a:t>h.Books</a:t>
            </a:r>
            <a:r>
              <a:rPr lang="en-US"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WithRequired</a:t>
            </a:r>
            <a:r>
              <a:rPr lang="nl-NL" dirty="0">
                <a:solidFill>
                  <a:srgbClr val="000000"/>
                </a:solidFill>
                <a:latin typeface="Consolas" panose="020B0609020204030204" pitchFamily="49" charset="0"/>
              </a:rPr>
              <a:t>(b =&gt; </a:t>
            </a:r>
            <a:r>
              <a:rPr lang="nl-NL" dirty="0" err="1">
                <a:solidFill>
                  <a:srgbClr val="000000"/>
                </a:solidFill>
                <a:latin typeface="Consolas" panose="020B0609020204030204" pitchFamily="49" charset="0"/>
              </a:rPr>
              <a:t>b.Owner</a:t>
            </a:r>
            <a:r>
              <a:rPr lang="nl-NL" dirty="0">
                <a:solidFill>
                  <a:srgbClr val="000000"/>
                </a:solidFill>
                <a:latin typeface="Consolas" panose="020B0609020204030204" pitchFamily="49" charset="0"/>
              </a:rPr>
              <a:t>);</a:t>
            </a:r>
          </a:p>
        </p:txBody>
      </p:sp>
      <p:sp>
        <p:nvSpPr>
          <p:cNvPr id="8" name="Rechthoek 7">
            <a:extLst>
              <a:ext uri="{FF2B5EF4-FFF2-40B4-BE49-F238E27FC236}">
                <a16:creationId xmlns:a16="http://schemas.microsoft.com/office/drawing/2014/main" id="{BD69D848-350C-4532-BCFA-5D853AC4FB45}"/>
              </a:ext>
            </a:extLst>
          </p:cNvPr>
          <p:cNvSpPr/>
          <p:nvPr/>
        </p:nvSpPr>
        <p:spPr>
          <a:xfrm>
            <a:off x="812884" y="5223968"/>
            <a:ext cx="8136904" cy="954107"/>
          </a:xfrm>
          <a:prstGeom prst="rect">
            <a:avLst/>
          </a:prstGeom>
        </p:spPr>
        <p:txBody>
          <a:bodyPr wrap="square">
            <a:spAutoFit/>
          </a:bodyPr>
          <a:lstStyle/>
          <a:p>
            <a:r>
              <a:rPr lang="en-US" sz="2800" kern="0" dirty="0">
                <a:solidFill>
                  <a:srgbClr val="004185"/>
                </a:solidFill>
                <a:latin typeface="Georgia"/>
              </a:rPr>
              <a:t>What is the difference in the table that is being generated?</a:t>
            </a:r>
            <a:endParaRPr lang="nl-NL" dirty="0"/>
          </a:p>
        </p:txBody>
      </p:sp>
    </p:spTree>
    <p:extLst>
      <p:ext uri="{BB962C8B-B14F-4D97-AF65-F5344CB8AC3E}">
        <p14:creationId xmlns:p14="http://schemas.microsoft.com/office/powerpoint/2010/main" val="2188635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Fluent – N:M</a:t>
            </a:r>
            <a:endParaRPr lang="nl-NL"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65</a:t>
            </a:fld>
            <a:endParaRPr lang="nl-NL"/>
          </a:p>
        </p:txBody>
      </p:sp>
      <p:sp>
        <p:nvSpPr>
          <p:cNvPr id="2" name="Rechthoek 1">
            <a:extLst>
              <a:ext uri="{FF2B5EF4-FFF2-40B4-BE49-F238E27FC236}">
                <a16:creationId xmlns:a16="http://schemas.microsoft.com/office/drawing/2014/main" id="{EAA58FC2-44A6-4214-8AA2-D10E06E3872A}"/>
              </a:ext>
            </a:extLst>
          </p:cNvPr>
          <p:cNvSpPr/>
          <p:nvPr/>
        </p:nvSpPr>
        <p:spPr>
          <a:xfrm>
            <a:off x="1034852" y="1700808"/>
            <a:ext cx="6858000" cy="2585323"/>
          </a:xfrm>
          <a:prstGeom prst="rect">
            <a:avLst/>
          </a:prstGeom>
        </p:spPr>
        <p:txBody>
          <a:bodyPr wrap="square">
            <a:spAutoFit/>
          </a:bodyPr>
          <a:lstStyle/>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modelBuilder.Entity</a:t>
            </a:r>
            <a:r>
              <a:rPr lang="nl-NL" dirty="0">
                <a:solidFill>
                  <a:srgbClr val="000000"/>
                </a:solidFill>
                <a:latin typeface="Consolas" panose="020B0609020204030204" pitchFamily="49" charset="0"/>
              </a:rPr>
              <a:t>&lt;</a:t>
            </a:r>
            <a:r>
              <a:rPr lang="nl-NL" dirty="0">
                <a:solidFill>
                  <a:srgbClr val="2B91AF"/>
                </a:solidFill>
                <a:latin typeface="Consolas" panose="020B0609020204030204" pitchFamily="49" charset="0"/>
              </a:rPr>
              <a:t>Human</a:t>
            </a:r>
            <a:r>
              <a:rPr lang="nl-NL" dirty="0">
                <a:solidFill>
                  <a:srgbClr val="000000"/>
                </a:solidFill>
                <a:latin typeface="Consolas" panose="020B0609020204030204" pitchFamily="49" charset="0"/>
              </a:rPr>
              <a:t>&gt;()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HasMany</a:t>
            </a:r>
            <a:r>
              <a:rPr lang="nl-NL" dirty="0">
                <a:solidFill>
                  <a:srgbClr val="000000"/>
                </a:solidFill>
                <a:latin typeface="Consolas" panose="020B0609020204030204" pitchFamily="49" charset="0"/>
              </a:rPr>
              <a:t>(h =&gt; </a:t>
            </a:r>
            <a:r>
              <a:rPr lang="nl-NL" dirty="0" err="1">
                <a:solidFill>
                  <a:srgbClr val="000000"/>
                </a:solidFill>
                <a:latin typeface="Consolas" panose="020B0609020204030204" pitchFamily="49" charset="0"/>
              </a:rPr>
              <a:t>h.Books</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WithMany</a:t>
            </a:r>
            <a:r>
              <a:rPr lang="nl-NL" dirty="0">
                <a:solidFill>
                  <a:srgbClr val="000000"/>
                </a:solidFill>
                <a:latin typeface="Consolas" panose="020B0609020204030204" pitchFamily="49" charset="0"/>
              </a:rPr>
              <a:t>(b =&gt; </a:t>
            </a:r>
            <a:r>
              <a:rPr lang="nl-NL" dirty="0" err="1">
                <a:solidFill>
                  <a:srgbClr val="000000"/>
                </a:solidFill>
                <a:latin typeface="Consolas" panose="020B0609020204030204" pitchFamily="49" charset="0"/>
              </a:rPr>
              <a:t>b.Owners</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.Map(</a:t>
            </a:r>
            <a:r>
              <a:rPr lang="nl-NL" dirty="0" err="1">
                <a:solidFill>
                  <a:srgbClr val="000000"/>
                </a:solidFill>
                <a:latin typeface="Consolas" panose="020B0609020204030204" pitchFamily="49" charset="0"/>
              </a:rPr>
              <a:t>cs</a:t>
            </a:r>
            <a:r>
              <a:rPr lang="nl-NL" dirty="0">
                <a:solidFill>
                  <a:srgbClr val="000000"/>
                </a:solidFill>
                <a:latin typeface="Consolas" panose="020B0609020204030204" pitchFamily="49" charset="0"/>
              </a:rPr>
              <a:t> =&gt;</a:t>
            </a:r>
          </a:p>
          <a:p>
            <a:r>
              <a:rPr lang="nl-NL"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cs.MapLeftKey</a:t>
            </a:r>
            <a:r>
              <a:rPr lang="nl-NL" dirty="0">
                <a:solidFill>
                  <a:srgbClr val="000000"/>
                </a:solidFill>
                <a:latin typeface="Consolas" panose="020B0609020204030204" pitchFamily="49" charset="0"/>
              </a:rPr>
              <a:t>(</a:t>
            </a:r>
            <a:r>
              <a:rPr lang="nl-NL" dirty="0">
                <a:solidFill>
                  <a:srgbClr val="A31515"/>
                </a:solidFill>
                <a:latin typeface="Consolas" panose="020B0609020204030204" pitchFamily="49" charset="0"/>
              </a:rPr>
              <a:t>"</a:t>
            </a:r>
            <a:r>
              <a:rPr lang="nl-NL" dirty="0" err="1">
                <a:solidFill>
                  <a:srgbClr val="A31515"/>
                </a:solidFill>
                <a:latin typeface="Consolas" panose="020B0609020204030204" pitchFamily="49" charset="0"/>
              </a:rPr>
              <a:t>OwnerRefId</a:t>
            </a:r>
            <a:r>
              <a:rPr lang="nl-NL" dirty="0">
                <a:solidFill>
                  <a:srgbClr val="A31515"/>
                </a:solidFill>
                <a:latin typeface="Consolas" panose="020B0609020204030204" pitchFamily="49" charset="0"/>
              </a:rPr>
              <a:t>"</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cs.MapRightKey</a:t>
            </a:r>
            <a:r>
              <a:rPr lang="nl-NL" dirty="0">
                <a:solidFill>
                  <a:srgbClr val="000000"/>
                </a:solidFill>
                <a:latin typeface="Consolas" panose="020B0609020204030204" pitchFamily="49" charset="0"/>
              </a:rPr>
              <a:t>(</a:t>
            </a:r>
            <a:r>
              <a:rPr lang="nl-NL" dirty="0">
                <a:solidFill>
                  <a:srgbClr val="A31515"/>
                </a:solidFill>
                <a:latin typeface="Consolas" panose="020B0609020204030204" pitchFamily="49" charset="0"/>
              </a:rPr>
              <a:t>"</a:t>
            </a:r>
            <a:r>
              <a:rPr lang="nl-NL" dirty="0" err="1">
                <a:solidFill>
                  <a:srgbClr val="A31515"/>
                </a:solidFill>
                <a:latin typeface="Consolas" panose="020B0609020204030204" pitchFamily="49" charset="0"/>
              </a:rPr>
              <a:t>BookRefId</a:t>
            </a:r>
            <a:r>
              <a:rPr lang="nl-NL" dirty="0">
                <a:solidFill>
                  <a:srgbClr val="A31515"/>
                </a:solidFill>
                <a:latin typeface="Consolas" panose="020B0609020204030204" pitchFamily="49" charset="0"/>
              </a:rPr>
              <a:t>"</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err="1">
                <a:solidFill>
                  <a:srgbClr val="000000"/>
                </a:solidFill>
                <a:latin typeface="Consolas" panose="020B0609020204030204" pitchFamily="49" charset="0"/>
              </a:rPr>
              <a:t>cs.ToTable</a:t>
            </a:r>
            <a:r>
              <a:rPr lang="nl-NL" dirty="0">
                <a:solidFill>
                  <a:srgbClr val="000000"/>
                </a:solidFill>
                <a:latin typeface="Consolas" panose="020B0609020204030204" pitchFamily="49" charset="0"/>
              </a:rPr>
              <a:t>(</a:t>
            </a:r>
            <a:r>
              <a:rPr lang="nl-NL" dirty="0">
                <a:solidFill>
                  <a:srgbClr val="A31515"/>
                </a:solidFill>
                <a:latin typeface="Consolas" panose="020B0609020204030204" pitchFamily="49" charset="0"/>
              </a:rPr>
              <a:t>"</a:t>
            </a:r>
            <a:r>
              <a:rPr lang="nl-NL" dirty="0" err="1">
                <a:solidFill>
                  <a:srgbClr val="A31515"/>
                </a:solidFill>
                <a:latin typeface="Consolas" panose="020B0609020204030204" pitchFamily="49" charset="0"/>
              </a:rPr>
              <a:t>HumanBooks</a:t>
            </a:r>
            <a:r>
              <a:rPr lang="nl-NL" dirty="0">
                <a:solidFill>
                  <a:srgbClr val="A31515"/>
                </a:solidFill>
                <a:latin typeface="Consolas" panose="020B0609020204030204" pitchFamily="49" charset="0"/>
              </a:rPr>
              <a:t>"</a:t>
            </a:r>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endParaRPr lang="nl-NL" dirty="0"/>
          </a:p>
        </p:txBody>
      </p:sp>
    </p:spTree>
    <p:extLst>
      <p:ext uri="{BB962C8B-B14F-4D97-AF65-F5344CB8AC3E}">
        <p14:creationId xmlns:p14="http://schemas.microsoft.com/office/powerpoint/2010/main" val="34619170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Fluent - N:M</a:t>
            </a:r>
            <a:endParaRPr lang="nl-NL"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66</a:t>
            </a:fld>
            <a:endParaRPr lang="nl-NL"/>
          </a:p>
        </p:txBody>
      </p:sp>
      <p:sp>
        <p:nvSpPr>
          <p:cNvPr id="2" name="Rechthoek 1">
            <a:extLst>
              <a:ext uri="{FF2B5EF4-FFF2-40B4-BE49-F238E27FC236}">
                <a16:creationId xmlns:a16="http://schemas.microsoft.com/office/drawing/2014/main" id="{D0060BE3-9FF6-4FF5-9C8E-0DA5B6E724F1}"/>
              </a:ext>
            </a:extLst>
          </p:cNvPr>
          <p:cNvSpPr/>
          <p:nvPr/>
        </p:nvSpPr>
        <p:spPr>
          <a:xfrm>
            <a:off x="1505539" y="1412776"/>
            <a:ext cx="7110536" cy="2031325"/>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a:solidFill>
                  <a:srgbClr val="2B91AF"/>
                </a:solidFill>
                <a:latin typeface="Consolas" panose="020B0609020204030204" pitchFamily="49" charset="0"/>
              </a:rPr>
              <a:t>Human</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Age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Book</a:t>
            </a:r>
            <a:r>
              <a:rPr lang="en-US" dirty="0">
                <a:solidFill>
                  <a:srgbClr val="000000"/>
                </a:solidFill>
                <a:latin typeface="Consolas" panose="020B0609020204030204" pitchFamily="49" charset="0"/>
              </a:rPr>
              <a:t>&gt; Books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sp>
        <p:nvSpPr>
          <p:cNvPr id="3" name="Rechthoek 2">
            <a:extLst>
              <a:ext uri="{FF2B5EF4-FFF2-40B4-BE49-F238E27FC236}">
                <a16:creationId xmlns:a16="http://schemas.microsoft.com/office/drawing/2014/main" id="{C4B8A083-5E91-4A11-9A04-9D01139D899E}"/>
              </a:ext>
            </a:extLst>
          </p:cNvPr>
          <p:cNvSpPr/>
          <p:nvPr/>
        </p:nvSpPr>
        <p:spPr>
          <a:xfrm>
            <a:off x="1505538" y="3501008"/>
            <a:ext cx="7110535" cy="1754326"/>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err="1">
                <a:solidFill>
                  <a:srgbClr val="2B91AF"/>
                </a:solidFill>
                <a:latin typeface="Consolas" panose="020B0609020204030204" pitchFamily="49" charset="0"/>
              </a:rPr>
              <a:t>Book</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Human</a:t>
            </a:r>
            <a:r>
              <a:rPr lang="en-US" dirty="0">
                <a:solidFill>
                  <a:srgbClr val="000000"/>
                </a:solidFill>
                <a:latin typeface="Consolas" panose="020B0609020204030204" pitchFamily="49" charset="0"/>
              </a:rPr>
              <a:t>&gt; Owners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sp>
        <p:nvSpPr>
          <p:cNvPr id="6" name="Rechthoek 5">
            <a:extLst>
              <a:ext uri="{FF2B5EF4-FFF2-40B4-BE49-F238E27FC236}">
                <a16:creationId xmlns:a16="http://schemas.microsoft.com/office/drawing/2014/main" id="{ACD582E6-6CE6-494A-BA51-76168AC493D8}"/>
              </a:ext>
            </a:extLst>
          </p:cNvPr>
          <p:cNvSpPr/>
          <p:nvPr/>
        </p:nvSpPr>
        <p:spPr>
          <a:xfrm>
            <a:off x="812884" y="5223968"/>
            <a:ext cx="8136904" cy="954107"/>
          </a:xfrm>
          <a:prstGeom prst="rect">
            <a:avLst/>
          </a:prstGeom>
        </p:spPr>
        <p:txBody>
          <a:bodyPr wrap="square">
            <a:spAutoFit/>
          </a:bodyPr>
          <a:lstStyle/>
          <a:p>
            <a:r>
              <a:rPr lang="en-US" sz="2800" kern="0" dirty="0">
                <a:solidFill>
                  <a:srgbClr val="004185"/>
                </a:solidFill>
                <a:latin typeface="Georgia"/>
              </a:rPr>
              <a:t>What are the steps to take if the relationship requires a start- and end date?</a:t>
            </a:r>
            <a:endParaRPr lang="nl-NL" dirty="0"/>
          </a:p>
        </p:txBody>
      </p:sp>
    </p:spTree>
    <p:extLst>
      <p:ext uri="{BB962C8B-B14F-4D97-AF65-F5344CB8AC3E}">
        <p14:creationId xmlns:p14="http://schemas.microsoft.com/office/powerpoint/2010/main" val="38190321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Fluent - N:M</a:t>
            </a:r>
            <a:endParaRPr lang="nl-NL"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67</a:t>
            </a:fld>
            <a:endParaRPr lang="nl-NL"/>
          </a:p>
        </p:txBody>
      </p:sp>
      <p:sp>
        <p:nvSpPr>
          <p:cNvPr id="2" name="Rechthoek 1">
            <a:extLst>
              <a:ext uri="{FF2B5EF4-FFF2-40B4-BE49-F238E27FC236}">
                <a16:creationId xmlns:a16="http://schemas.microsoft.com/office/drawing/2014/main" id="{D0060BE3-9FF6-4FF5-9C8E-0DA5B6E724F1}"/>
              </a:ext>
            </a:extLst>
          </p:cNvPr>
          <p:cNvSpPr/>
          <p:nvPr/>
        </p:nvSpPr>
        <p:spPr>
          <a:xfrm>
            <a:off x="1505539" y="1412776"/>
            <a:ext cx="7110536" cy="2031325"/>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a:solidFill>
                  <a:srgbClr val="2B91AF"/>
                </a:solidFill>
                <a:latin typeface="Consolas" panose="020B0609020204030204" pitchFamily="49" charset="0"/>
              </a:rPr>
              <a:t>Human</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Age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HumanBook</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HumanBooks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sp>
        <p:nvSpPr>
          <p:cNvPr id="3" name="Rechthoek 2">
            <a:extLst>
              <a:ext uri="{FF2B5EF4-FFF2-40B4-BE49-F238E27FC236}">
                <a16:creationId xmlns:a16="http://schemas.microsoft.com/office/drawing/2014/main" id="{C4B8A083-5E91-4A11-9A04-9D01139D899E}"/>
              </a:ext>
            </a:extLst>
          </p:cNvPr>
          <p:cNvSpPr/>
          <p:nvPr/>
        </p:nvSpPr>
        <p:spPr>
          <a:xfrm>
            <a:off x="1505538" y="3501008"/>
            <a:ext cx="7110535" cy="1754326"/>
          </a:xfrm>
          <a:prstGeom prst="rect">
            <a:avLst/>
          </a:prstGeom>
          <a:ln>
            <a:solidFill>
              <a:schemeClr val="tx1"/>
            </a:solidFill>
          </a:ln>
        </p:spPr>
        <p:txBody>
          <a:bodyPr wrap="square">
            <a:spAutoFit/>
          </a:bodyPr>
          <a:lstStyle/>
          <a:p>
            <a:r>
              <a:rPr lang="nl-NL" dirty="0">
                <a:solidFill>
                  <a:srgbClr val="0000FF"/>
                </a:solidFill>
                <a:latin typeface="Consolas" panose="020B0609020204030204" pitchFamily="49" charset="0"/>
              </a:rPr>
              <a:t>public</a:t>
            </a:r>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err="1">
                <a:solidFill>
                  <a:srgbClr val="2B91AF"/>
                </a:solidFill>
                <a:latin typeface="Consolas" panose="020B0609020204030204" pitchFamily="49" charset="0"/>
              </a:rPr>
              <a:t>Book</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HumanBook</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HumanBooks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spTree>
    <p:extLst>
      <p:ext uri="{BB962C8B-B14F-4D97-AF65-F5344CB8AC3E}">
        <p14:creationId xmlns:p14="http://schemas.microsoft.com/office/powerpoint/2010/main" val="7466705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lstStyle/>
          <a:p>
            <a:r>
              <a:rPr lang="en-US" dirty="0"/>
              <a:t>EF – Relationships – Fluent - N:M</a:t>
            </a:r>
            <a:endParaRPr lang="nl-NL"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68</a:t>
            </a:fld>
            <a:endParaRPr lang="nl-NL"/>
          </a:p>
        </p:txBody>
      </p:sp>
      <p:sp>
        <p:nvSpPr>
          <p:cNvPr id="5" name="Rechthoek 4">
            <a:extLst>
              <a:ext uri="{FF2B5EF4-FFF2-40B4-BE49-F238E27FC236}">
                <a16:creationId xmlns:a16="http://schemas.microsoft.com/office/drawing/2014/main" id="{72A7D163-5548-4E69-9EB3-F4C51FA84A78}"/>
              </a:ext>
            </a:extLst>
          </p:cNvPr>
          <p:cNvSpPr/>
          <p:nvPr/>
        </p:nvSpPr>
        <p:spPr>
          <a:xfrm>
            <a:off x="1606933" y="1330643"/>
            <a:ext cx="6894512" cy="3970318"/>
          </a:xfrm>
          <a:prstGeom prst="rect">
            <a:avLst/>
          </a:prstGeom>
        </p:spPr>
        <p:txBody>
          <a:bodyPr wrap="square">
            <a:spAutoFit/>
          </a:bodyPr>
          <a:lstStyle/>
          <a:p>
            <a:r>
              <a:rPr lang="nl-NL" dirty="0">
                <a:solidFill>
                  <a:srgbClr val="0000FF"/>
                </a:solidFill>
                <a:latin typeface="Consolas" panose="020B0609020204030204" pitchFamily="49" charset="0"/>
              </a:rPr>
              <a:t>class</a:t>
            </a:r>
            <a:r>
              <a:rPr lang="nl-NL" dirty="0">
                <a:solidFill>
                  <a:srgbClr val="000000"/>
                </a:solidFill>
                <a:latin typeface="Consolas" panose="020B0609020204030204" pitchFamily="49" charset="0"/>
              </a:rPr>
              <a:t> </a:t>
            </a:r>
            <a:r>
              <a:rPr lang="nl-NL" dirty="0" err="1">
                <a:solidFill>
                  <a:srgbClr val="2B91AF"/>
                </a:solidFill>
                <a:latin typeface="Consolas" panose="020B0609020204030204" pitchFamily="49" charset="0"/>
              </a:rPr>
              <a:t>HumanBook</a:t>
            </a:r>
            <a:endParaRPr lang="nl-NL"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err="1">
                <a:solidFill>
                  <a:srgbClr val="2B91AF"/>
                </a:solidFill>
                <a:latin typeface="Consolas" panose="020B0609020204030204" pitchFamily="49" charset="0"/>
              </a:rPr>
              <a:t>Key</a:t>
            </a:r>
            <a:r>
              <a:rPr lang="nl-NL" dirty="0">
                <a:solidFill>
                  <a:srgbClr val="000000"/>
                </a:solidFill>
                <a:latin typeface="Consolas" panose="020B0609020204030204" pitchFamily="49" charset="0"/>
              </a:rPr>
              <a:t>, </a:t>
            </a:r>
            <a:r>
              <a:rPr lang="nl-NL" dirty="0">
                <a:solidFill>
                  <a:srgbClr val="2B91AF"/>
                </a:solidFill>
                <a:latin typeface="Consolas" panose="020B0609020204030204" pitchFamily="49" charset="0"/>
              </a:rPr>
              <a:t>Column</a:t>
            </a:r>
            <a:r>
              <a:rPr lang="nl-NL" dirty="0">
                <a:solidFill>
                  <a:srgbClr val="000000"/>
                </a:solidFill>
                <a:latin typeface="Consolas" panose="020B0609020204030204" pitchFamily="49" charset="0"/>
              </a:rPr>
              <a:t>(Order = 0)]</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HumanID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	[</a:t>
            </a:r>
            <a:r>
              <a:rPr lang="nl-NL" dirty="0" err="1">
                <a:solidFill>
                  <a:srgbClr val="2B91AF"/>
                </a:solidFill>
                <a:latin typeface="Consolas" panose="020B0609020204030204" pitchFamily="49" charset="0"/>
              </a:rPr>
              <a:t>Key</a:t>
            </a:r>
            <a:r>
              <a:rPr lang="nl-NL" dirty="0">
                <a:solidFill>
                  <a:srgbClr val="000000"/>
                </a:solidFill>
                <a:latin typeface="Consolas" panose="020B0609020204030204" pitchFamily="49" charset="0"/>
              </a:rPr>
              <a:t>, </a:t>
            </a:r>
            <a:r>
              <a:rPr lang="nl-NL" dirty="0">
                <a:solidFill>
                  <a:srgbClr val="2B91AF"/>
                </a:solidFill>
                <a:latin typeface="Consolas" panose="020B0609020204030204" pitchFamily="49" charset="0"/>
              </a:rPr>
              <a:t>Column</a:t>
            </a:r>
            <a:r>
              <a:rPr lang="nl-NL" dirty="0">
                <a:solidFill>
                  <a:srgbClr val="000000"/>
                </a:solidFill>
                <a:latin typeface="Consolas" panose="020B0609020204030204" pitchFamily="49" charset="0"/>
              </a:rPr>
              <a:t>(Order = 1)]</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BookID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nl-NL"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Human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Human</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Book</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Book</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nl-NL"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DateTime</a:t>
            </a:r>
            <a:r>
              <a:rPr lang="en-US" dirty="0">
                <a:solidFill>
                  <a:srgbClr val="000000"/>
                </a:solidFill>
                <a:latin typeface="Consolas" panose="020B0609020204030204" pitchFamily="49" charset="0"/>
              </a:rPr>
              <a:t>? StartDate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DateTime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EndDate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nl-NL" dirty="0">
                <a:solidFill>
                  <a:srgbClr val="000000"/>
                </a:solidFill>
                <a:latin typeface="Consolas" panose="020B0609020204030204" pitchFamily="49" charset="0"/>
              </a:rPr>
              <a:t>}</a:t>
            </a:r>
            <a:endParaRPr lang="nl-NL" dirty="0"/>
          </a:p>
        </p:txBody>
      </p:sp>
      <p:sp>
        <p:nvSpPr>
          <p:cNvPr id="8" name="Rechthoek 7">
            <a:extLst>
              <a:ext uri="{FF2B5EF4-FFF2-40B4-BE49-F238E27FC236}">
                <a16:creationId xmlns:a16="http://schemas.microsoft.com/office/drawing/2014/main" id="{09CD4AD1-8F40-4D97-A286-BD5E18E39291}"/>
              </a:ext>
            </a:extLst>
          </p:cNvPr>
          <p:cNvSpPr/>
          <p:nvPr/>
        </p:nvSpPr>
        <p:spPr>
          <a:xfrm>
            <a:off x="812884" y="5223968"/>
            <a:ext cx="8136904" cy="523220"/>
          </a:xfrm>
          <a:prstGeom prst="rect">
            <a:avLst/>
          </a:prstGeom>
        </p:spPr>
        <p:txBody>
          <a:bodyPr wrap="square">
            <a:spAutoFit/>
          </a:bodyPr>
          <a:lstStyle/>
          <a:p>
            <a:r>
              <a:rPr lang="en-US" sz="2800" kern="0" dirty="0">
                <a:solidFill>
                  <a:srgbClr val="004185"/>
                </a:solidFill>
                <a:latin typeface="Georgia"/>
              </a:rPr>
              <a:t>What are the downsides of this?</a:t>
            </a:r>
            <a:endParaRPr lang="nl-NL" dirty="0"/>
          </a:p>
        </p:txBody>
      </p:sp>
    </p:spTree>
    <p:extLst>
      <p:ext uri="{BB962C8B-B14F-4D97-AF65-F5344CB8AC3E}">
        <p14:creationId xmlns:p14="http://schemas.microsoft.com/office/powerpoint/2010/main" val="24861675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EF - Homework</a:t>
            </a:r>
            <a:br>
              <a:rPr lang="en-US" dirty="0"/>
            </a:br>
            <a:endParaRPr lang="nl-NL" dirty="0"/>
          </a:p>
        </p:txBody>
      </p:sp>
      <p:sp>
        <p:nvSpPr>
          <p:cNvPr id="286724" name="Rectangle 4"/>
          <p:cNvSpPr>
            <a:spLocks noGrp="1" noChangeArrowheads="1"/>
          </p:cNvSpPr>
          <p:nvPr>
            <p:ph idx="1"/>
          </p:nvPr>
        </p:nvSpPr>
        <p:spPr>
          <a:xfrm>
            <a:off x="990600" y="2205038"/>
            <a:ext cx="8153400" cy="3887787"/>
          </a:xfrm>
        </p:spPr>
        <p:txBody>
          <a:bodyPr/>
          <a:lstStyle/>
          <a:p>
            <a:pPr>
              <a:lnSpc>
                <a:spcPct val="90000"/>
              </a:lnSpc>
            </a:pPr>
            <a:r>
              <a:rPr lang="en-US" sz="2800" dirty="0">
                <a:solidFill>
                  <a:schemeClr val="tx2"/>
                </a:solidFill>
              </a:rPr>
              <a:t>Preparation for the final assignment</a:t>
            </a:r>
          </a:p>
          <a:p>
            <a:pPr marL="900113" lvl="1" indent="-514350">
              <a:lnSpc>
                <a:spcPct val="90000"/>
              </a:lnSpc>
              <a:buFont typeface="+mj-lt"/>
              <a:buAutoNum type="arabicPeriod"/>
            </a:pPr>
            <a:r>
              <a:rPr lang="en-US" sz="2800" strike="sngStrike" dirty="0">
                <a:solidFill>
                  <a:schemeClr val="tx2">
                    <a:lumMod val="60000"/>
                    <a:lumOff val="40000"/>
                  </a:schemeClr>
                </a:solidFill>
              </a:rPr>
              <a:t>Think about: What do you want to compare?</a:t>
            </a:r>
          </a:p>
          <a:p>
            <a:pPr marL="900113" lvl="1" indent="-514350">
              <a:lnSpc>
                <a:spcPct val="90000"/>
              </a:lnSpc>
              <a:buFont typeface="+mj-lt"/>
              <a:buAutoNum type="arabicPeriod"/>
            </a:pPr>
            <a:r>
              <a:rPr lang="en-US" sz="2800" dirty="0">
                <a:solidFill>
                  <a:schemeClr val="tx2">
                    <a:lumMod val="60000"/>
                    <a:lumOff val="40000"/>
                  </a:schemeClr>
                </a:solidFill>
              </a:rPr>
              <a:t>Create a prototype using Entity Framework</a:t>
            </a:r>
          </a:p>
          <a:p>
            <a:pPr>
              <a:lnSpc>
                <a:spcPct val="90000"/>
              </a:lnSpc>
            </a:pPr>
            <a:endParaRPr lang="en-US" sz="2800" dirty="0">
              <a:solidFill>
                <a:schemeClr val="tx2"/>
              </a:solidFill>
            </a:endParaRPr>
          </a:p>
          <a:p>
            <a:pPr>
              <a:lnSpc>
                <a:spcPct val="90000"/>
              </a:lnSpc>
            </a:pPr>
            <a:endParaRPr lang="en-US" sz="2800" dirty="0">
              <a:solidFill>
                <a:schemeClr val="tx2"/>
              </a:solidFill>
            </a:endParaRPr>
          </a:p>
          <a:p>
            <a:pPr>
              <a:lnSpc>
                <a:spcPct val="90000"/>
              </a:lnSpc>
            </a:pPr>
            <a:endParaRPr lang="en-US" sz="2800" dirty="0">
              <a:solidFill>
                <a:schemeClr val="tx2"/>
              </a:solidFill>
            </a:endParaRPr>
          </a:p>
        </p:txBody>
      </p:sp>
      <p:sp>
        <p:nvSpPr>
          <p:cNvPr id="4" name="Tijdelijke aanduiding voor dianummer 4"/>
          <p:cNvSpPr>
            <a:spLocks noGrp="1"/>
          </p:cNvSpPr>
          <p:nvPr>
            <p:ph type="sldNum" sz="quarter" idx="12"/>
          </p:nvPr>
        </p:nvSpPr>
        <p:spPr/>
        <p:txBody>
          <a:bodyPr/>
          <a:lstStyle/>
          <a:p>
            <a:fld id="{494DEA84-109E-4DDC-97C7-D89C2DCBB40F}" type="slidenum">
              <a:rPr lang="nl-NL"/>
              <a:pPr/>
              <a:t>69</a:t>
            </a:fld>
            <a:endParaRPr lang="nl-NL"/>
          </a:p>
        </p:txBody>
      </p:sp>
    </p:spTree>
    <p:extLst>
      <p:ext uri="{BB962C8B-B14F-4D97-AF65-F5344CB8AC3E}">
        <p14:creationId xmlns:p14="http://schemas.microsoft.com/office/powerpoint/2010/main" val="2496852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What is Entity Framework?</a:t>
            </a:r>
            <a:br>
              <a:rPr lang="en-US" dirty="0"/>
            </a:br>
            <a:endParaRPr lang="nl-NL" dirty="0"/>
          </a:p>
        </p:txBody>
      </p:sp>
      <p:sp>
        <p:nvSpPr>
          <p:cNvPr id="286724" name="Rectangle 4"/>
          <p:cNvSpPr>
            <a:spLocks noGrp="1" noChangeArrowheads="1"/>
          </p:cNvSpPr>
          <p:nvPr>
            <p:ph idx="1"/>
          </p:nvPr>
        </p:nvSpPr>
        <p:spPr>
          <a:xfrm>
            <a:off x="990600" y="2205038"/>
            <a:ext cx="8153400" cy="3887787"/>
          </a:xfrm>
        </p:spPr>
        <p:txBody>
          <a:bodyPr/>
          <a:lstStyle/>
          <a:p>
            <a:pPr>
              <a:lnSpc>
                <a:spcPct val="90000"/>
              </a:lnSpc>
            </a:pPr>
            <a:r>
              <a:rPr lang="en-US" sz="2800" dirty="0"/>
              <a:t>ORM</a:t>
            </a:r>
          </a:p>
          <a:p>
            <a:pPr>
              <a:lnSpc>
                <a:spcPct val="90000"/>
              </a:lnSpc>
            </a:pPr>
            <a:r>
              <a:rPr lang="en-US" sz="2800" dirty="0"/>
              <a:t>Built on top of ADO.NET</a:t>
            </a:r>
          </a:p>
          <a:p>
            <a:pPr>
              <a:lnSpc>
                <a:spcPct val="90000"/>
              </a:lnSpc>
            </a:pPr>
            <a:r>
              <a:rPr lang="en-US" sz="2800" dirty="0"/>
              <a:t>Supports DDL and DML</a:t>
            </a:r>
          </a:p>
          <a:p>
            <a:pPr>
              <a:lnSpc>
                <a:spcPct val="90000"/>
              </a:lnSpc>
            </a:pPr>
            <a:r>
              <a:rPr lang="en-US" sz="2800" dirty="0"/>
              <a:t>Supports database migrations</a:t>
            </a:r>
          </a:p>
          <a:p>
            <a:pPr>
              <a:lnSpc>
                <a:spcPct val="90000"/>
              </a:lnSpc>
            </a:pPr>
            <a:r>
              <a:rPr lang="en-US" sz="2800" dirty="0"/>
              <a:t>Allows the usage of LINQ</a:t>
            </a:r>
          </a:p>
          <a:p>
            <a:pPr>
              <a:lnSpc>
                <a:spcPct val="90000"/>
              </a:lnSpc>
            </a:pPr>
            <a:endParaRPr lang="en-US" sz="2800" dirty="0"/>
          </a:p>
          <a:p>
            <a:pPr>
              <a:lnSpc>
                <a:spcPct val="90000"/>
              </a:lnSpc>
            </a:pPr>
            <a:endParaRPr lang="en-US" sz="2800" dirty="0"/>
          </a:p>
          <a:p>
            <a:pPr lvl="1">
              <a:lnSpc>
                <a:spcPct val="90000"/>
              </a:lnSpc>
            </a:pPr>
            <a:endParaRPr lang="en-US" sz="2800" dirty="0">
              <a:solidFill>
                <a:schemeClr val="tx2">
                  <a:lumMod val="60000"/>
                  <a:lumOff val="40000"/>
                </a:schemeClr>
              </a:solidFill>
            </a:endParaRPr>
          </a:p>
          <a:p>
            <a:pPr>
              <a:lnSpc>
                <a:spcPct val="90000"/>
              </a:lnSpc>
            </a:pPr>
            <a:endParaRPr lang="en-US" sz="2800" dirty="0"/>
          </a:p>
        </p:txBody>
      </p:sp>
      <p:sp>
        <p:nvSpPr>
          <p:cNvPr id="4" name="Tijdelijke aanduiding voor dianummer 4"/>
          <p:cNvSpPr>
            <a:spLocks noGrp="1"/>
          </p:cNvSpPr>
          <p:nvPr>
            <p:ph type="sldNum" sz="quarter" idx="12"/>
          </p:nvPr>
        </p:nvSpPr>
        <p:spPr/>
        <p:txBody>
          <a:bodyPr/>
          <a:lstStyle/>
          <a:p>
            <a:fld id="{494DEA84-109E-4DDC-97C7-D89C2DCBB40F}" type="slidenum">
              <a:rPr lang="nl-NL"/>
              <a:pPr/>
              <a:t>7</a:t>
            </a:fld>
            <a:endParaRPr lang="nl-NL"/>
          </a:p>
        </p:txBody>
      </p:sp>
    </p:spTree>
    <p:extLst>
      <p:ext uri="{BB962C8B-B14F-4D97-AF65-F5344CB8AC3E}">
        <p14:creationId xmlns:p14="http://schemas.microsoft.com/office/powerpoint/2010/main" val="388276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EF - Preparation</a:t>
            </a:r>
            <a:br>
              <a:rPr lang="en-US" dirty="0"/>
            </a:br>
            <a:endParaRPr lang="nl-NL" dirty="0"/>
          </a:p>
        </p:txBody>
      </p:sp>
      <p:sp>
        <p:nvSpPr>
          <p:cNvPr id="286724" name="Rectangle 4"/>
          <p:cNvSpPr>
            <a:spLocks noGrp="1" noChangeArrowheads="1"/>
          </p:cNvSpPr>
          <p:nvPr>
            <p:ph idx="1"/>
          </p:nvPr>
        </p:nvSpPr>
        <p:spPr>
          <a:xfrm>
            <a:off x="990600" y="2205038"/>
            <a:ext cx="8153400" cy="3887787"/>
          </a:xfrm>
        </p:spPr>
        <p:txBody>
          <a:bodyPr/>
          <a:lstStyle/>
          <a:p>
            <a:pPr>
              <a:lnSpc>
                <a:spcPct val="90000"/>
              </a:lnSpc>
            </a:pPr>
            <a:r>
              <a:rPr lang="en-US" sz="2800" strike="sngStrike" dirty="0"/>
              <a:t>Install SQL Server</a:t>
            </a:r>
          </a:p>
          <a:p>
            <a:pPr>
              <a:lnSpc>
                <a:spcPct val="90000"/>
              </a:lnSpc>
            </a:pPr>
            <a:r>
              <a:rPr lang="en-US" sz="2800" strike="sngStrike" dirty="0"/>
              <a:t>Install SQL Server Management Studio</a:t>
            </a:r>
          </a:p>
          <a:p>
            <a:pPr>
              <a:lnSpc>
                <a:spcPct val="90000"/>
              </a:lnSpc>
            </a:pPr>
            <a:r>
              <a:rPr lang="en-US" sz="2800" strike="sngStrike" dirty="0"/>
              <a:t>Install Visual Studio 2015/2017 (Express)</a:t>
            </a:r>
          </a:p>
          <a:p>
            <a:pPr>
              <a:lnSpc>
                <a:spcPct val="90000"/>
              </a:lnSpc>
            </a:pPr>
            <a:r>
              <a:rPr lang="en-US" sz="2800" strike="sngStrike" dirty="0">
                <a:solidFill>
                  <a:schemeClr val="tx2"/>
                </a:solidFill>
              </a:rPr>
              <a:t>Create a database + role</a:t>
            </a:r>
          </a:p>
          <a:p>
            <a:pPr>
              <a:lnSpc>
                <a:spcPct val="90000"/>
              </a:lnSpc>
            </a:pPr>
            <a:r>
              <a:rPr lang="en-US" sz="2800" dirty="0">
                <a:solidFill>
                  <a:schemeClr val="tx2"/>
                </a:solidFill>
              </a:rPr>
              <a:t>Create a console-application</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8</a:t>
            </a:fld>
            <a:endParaRPr lang="nl-NL"/>
          </a:p>
        </p:txBody>
      </p:sp>
    </p:spTree>
    <p:extLst>
      <p:ext uri="{BB962C8B-B14F-4D97-AF65-F5344CB8AC3E}">
        <p14:creationId xmlns:p14="http://schemas.microsoft.com/office/powerpoint/2010/main" val="310011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692696"/>
            <a:ext cx="7848600" cy="657225"/>
          </a:xfrm>
        </p:spPr>
        <p:txBody>
          <a:bodyPr>
            <a:normAutofit fontScale="90000"/>
          </a:bodyPr>
          <a:lstStyle/>
          <a:p>
            <a:r>
              <a:rPr lang="en-US" dirty="0"/>
              <a:t>EF – Preparation (2)</a:t>
            </a:r>
            <a:br>
              <a:rPr lang="en-US" dirty="0"/>
            </a:br>
            <a:endParaRPr lang="nl-NL" dirty="0"/>
          </a:p>
        </p:txBody>
      </p:sp>
      <p:sp>
        <p:nvSpPr>
          <p:cNvPr id="286724" name="Rectangle 4"/>
          <p:cNvSpPr>
            <a:spLocks noGrp="1" noChangeArrowheads="1"/>
          </p:cNvSpPr>
          <p:nvPr>
            <p:ph idx="1"/>
          </p:nvPr>
        </p:nvSpPr>
        <p:spPr>
          <a:xfrm>
            <a:off x="539552" y="2204864"/>
            <a:ext cx="7344816" cy="3887787"/>
          </a:xfrm>
        </p:spPr>
        <p:txBody>
          <a:bodyPr/>
          <a:lstStyle/>
          <a:p>
            <a:pPr>
              <a:lnSpc>
                <a:spcPct val="90000"/>
              </a:lnSpc>
            </a:pPr>
            <a:r>
              <a:rPr lang="en-US" sz="2800" dirty="0"/>
              <a:t>Open Visual Studio</a:t>
            </a:r>
          </a:p>
          <a:p>
            <a:pPr>
              <a:lnSpc>
                <a:spcPct val="90000"/>
              </a:lnSpc>
            </a:pPr>
            <a:r>
              <a:rPr lang="en-US" sz="2800" dirty="0">
                <a:solidFill>
                  <a:schemeClr val="tx2"/>
                </a:solidFill>
              </a:rPr>
              <a:t>Create a new (console) application</a:t>
            </a:r>
          </a:p>
          <a:p>
            <a:pPr>
              <a:lnSpc>
                <a:spcPct val="90000"/>
              </a:lnSpc>
            </a:pPr>
            <a:r>
              <a:rPr lang="en-US" sz="2800" dirty="0">
                <a:solidFill>
                  <a:schemeClr val="tx2">
                    <a:lumMod val="60000"/>
                    <a:lumOff val="40000"/>
                  </a:schemeClr>
                </a:solidFill>
              </a:rPr>
              <a:t>Tools</a:t>
            </a:r>
            <a:r>
              <a:rPr lang="en-US" sz="2800" dirty="0">
                <a:solidFill>
                  <a:schemeClr val="tx2"/>
                </a:solidFill>
              </a:rPr>
              <a:t> -&gt; </a:t>
            </a:r>
            <a:r>
              <a:rPr lang="en-US" sz="2800" dirty="0">
                <a:solidFill>
                  <a:schemeClr val="tx2">
                    <a:lumMod val="60000"/>
                    <a:lumOff val="40000"/>
                  </a:schemeClr>
                </a:solidFill>
              </a:rPr>
              <a:t>NuGet Package Manager </a:t>
            </a:r>
            <a:r>
              <a:rPr lang="en-US" sz="2800" dirty="0">
                <a:solidFill>
                  <a:schemeClr val="tx2"/>
                </a:solidFill>
              </a:rPr>
              <a:t>-&gt; </a:t>
            </a:r>
            <a:r>
              <a:rPr lang="en-US" sz="2800" dirty="0">
                <a:solidFill>
                  <a:schemeClr val="tx2">
                    <a:lumMod val="60000"/>
                    <a:lumOff val="40000"/>
                  </a:schemeClr>
                </a:solidFill>
              </a:rPr>
              <a:t>Manage NuGet Packages for Solution</a:t>
            </a:r>
          </a:p>
          <a:p>
            <a:pPr>
              <a:lnSpc>
                <a:spcPct val="90000"/>
              </a:lnSpc>
            </a:pPr>
            <a:r>
              <a:rPr lang="en-US" sz="2800" dirty="0"/>
              <a:t>Click </a:t>
            </a:r>
            <a:r>
              <a:rPr lang="en-US" sz="2800" dirty="0">
                <a:solidFill>
                  <a:schemeClr val="tx2">
                    <a:lumMod val="60000"/>
                    <a:lumOff val="40000"/>
                  </a:schemeClr>
                </a:solidFill>
              </a:rPr>
              <a:t>Browse</a:t>
            </a:r>
            <a:r>
              <a:rPr lang="en-US" sz="2800" dirty="0"/>
              <a:t> and search for </a:t>
            </a:r>
            <a:r>
              <a:rPr lang="en-US" sz="2800" dirty="0">
                <a:solidFill>
                  <a:schemeClr val="tx2">
                    <a:lumMod val="60000"/>
                    <a:lumOff val="40000"/>
                  </a:schemeClr>
                </a:solidFill>
              </a:rPr>
              <a:t>Entity Framework</a:t>
            </a:r>
          </a:p>
          <a:p>
            <a:pPr>
              <a:lnSpc>
                <a:spcPct val="90000"/>
              </a:lnSpc>
            </a:pPr>
            <a:r>
              <a:rPr lang="en-US" sz="2800" dirty="0"/>
              <a:t>Select your project and click </a:t>
            </a:r>
            <a:r>
              <a:rPr lang="en-US" sz="2800" dirty="0">
                <a:solidFill>
                  <a:schemeClr val="tx2">
                    <a:lumMod val="60000"/>
                    <a:lumOff val="40000"/>
                  </a:schemeClr>
                </a:solidFill>
              </a:rPr>
              <a:t>Install</a:t>
            </a:r>
          </a:p>
          <a:p>
            <a:pPr>
              <a:lnSpc>
                <a:spcPct val="90000"/>
              </a:lnSpc>
            </a:pPr>
            <a:r>
              <a:rPr lang="en-US" sz="2800" dirty="0"/>
              <a:t>Accept the license agreement</a:t>
            </a:r>
          </a:p>
        </p:txBody>
      </p:sp>
      <p:sp>
        <p:nvSpPr>
          <p:cNvPr id="4" name="Tijdelijke aanduiding voor dianummer 4"/>
          <p:cNvSpPr>
            <a:spLocks noGrp="1"/>
          </p:cNvSpPr>
          <p:nvPr>
            <p:ph type="sldNum" sz="quarter" idx="12"/>
          </p:nvPr>
        </p:nvSpPr>
        <p:spPr/>
        <p:txBody>
          <a:bodyPr/>
          <a:lstStyle/>
          <a:p>
            <a:fld id="{494DEA84-109E-4DDC-97C7-D89C2DCBB40F}" type="slidenum">
              <a:rPr lang="nl-NL"/>
              <a:pPr/>
              <a:t>9</a:t>
            </a:fld>
            <a:endParaRPr lang="nl-NL"/>
          </a:p>
        </p:txBody>
      </p:sp>
    </p:spTree>
    <p:extLst>
      <p:ext uri="{BB962C8B-B14F-4D97-AF65-F5344CB8AC3E}">
        <p14:creationId xmlns:p14="http://schemas.microsoft.com/office/powerpoint/2010/main" val="4119487329"/>
      </p:ext>
    </p:extLst>
  </p:cSld>
  <p:clrMapOvr>
    <a:masterClrMapping/>
  </p:clrMapOvr>
</p:sld>
</file>

<file path=ppt/theme/theme1.xml><?xml version="1.0" encoding="utf-8"?>
<a:theme xmlns:a="http://schemas.openxmlformats.org/drawingml/2006/main" name="Thema1">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a1" id="{7B65954E-E122-4CDE-9B84-A2B741249404}" vid="{47805363-84AF-4EA8-8F8E-CBE7C4C5DC9C}"/>
    </a:ext>
  </a:extLst>
</a:theme>
</file>

<file path=ppt/theme/theme10.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A51FEF25-8686-475E-B8C8-103703810DB3}"/>
    </a:ext>
  </a:extLst>
</a:theme>
</file>

<file path=ppt/theme/theme3.xml><?xml version="1.0" encoding="utf-8"?>
<a:theme xmlns:a="http://schemas.openxmlformats.org/drawingml/2006/main" name="2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E98EF321-1B5E-45AD-8094-E19CAF840F8B}"/>
    </a:ext>
  </a:extLst>
</a:theme>
</file>

<file path=ppt/theme/theme4.xml><?xml version="1.0" encoding="utf-8"?>
<a:theme xmlns:a="http://schemas.openxmlformats.org/drawingml/2006/main" name="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182DFFD9-C084-428E-B80B-47E3DCD97425}"/>
    </a:ext>
  </a:extLst>
</a:theme>
</file>

<file path=ppt/theme/theme5.xml><?xml version="1.0" encoding="utf-8"?>
<a:theme xmlns:a="http://schemas.openxmlformats.org/drawingml/2006/main" name="2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65A00E75-A2D2-4959-8F9A-7E1F426B0DB8}"/>
    </a:ext>
  </a:extLst>
</a:theme>
</file>

<file path=ppt/theme/theme6.xml><?xml version="1.0" encoding="utf-8"?>
<a:theme xmlns:a="http://schemas.openxmlformats.org/drawingml/2006/main" name="4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E11C33DD-08B5-4B0A-B3C1-E4C44C72FE69}"/>
    </a:ext>
  </a:extLst>
</a:theme>
</file>

<file path=ppt/theme/theme7.xml><?xml version="1.0" encoding="utf-8"?>
<a:theme xmlns:a="http://schemas.openxmlformats.org/drawingml/2006/main" name="1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820942E4-5922-49EF-9453-DAFA9CF35DA8}"/>
    </a:ext>
  </a:extLst>
</a:theme>
</file>

<file path=ppt/theme/theme8.xml><?xml version="1.0" encoding="utf-8"?>
<a:theme xmlns:a="http://schemas.openxmlformats.org/drawingml/2006/main" name="3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6BCB6D0A-C64A-4D7B-8382-EF3562E60F4E}"/>
    </a:ext>
  </a:extLst>
</a:theme>
</file>

<file path=ppt/theme/theme9.xml><?xml version="1.0" encoding="utf-8"?>
<a:theme xmlns:a="http://schemas.openxmlformats.org/drawingml/2006/main" name="5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184ECADD-028A-4ABF-8249-1FF4121FF3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Jaar xmlns="44f5ec5c-b501-4945-a241-a18e30993441">
      <Value>Jaar 1</Value>
    </Jaar>
    <Course xmlns="44f5ec5c-b501-4945-a241-a18e30993441">Alles</Course>
    <Moduleboek xmlns="44f5ec5c-b501-4945-a241-a18e30993441">false</Moduleboek>
    <TaxCatchAll xmlns="a7b1186d-096f-4266-8f57-4afebc420a87"/>
    <Studierichting xmlns="44f5ec5c-b501-4945-a241-a18e30993441">
      <Value>Software Engineering</Value>
    </Studierichting>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AD159FB94AFB54D8CD0248843FD76A5" ma:contentTypeVersion="22" ma:contentTypeDescription="Create a new document." ma:contentTypeScope="" ma:versionID="8b224691c2afe3b042ae8a2202eed6a2">
  <xsd:schema xmlns:xsd="http://www.w3.org/2001/XMLSchema" xmlns:xs="http://www.w3.org/2001/XMLSchema" xmlns:p="http://schemas.microsoft.com/office/2006/metadata/properties" xmlns:ns2="a7b1186d-096f-4266-8f57-4afebc420a87" xmlns:ns3="44f5ec5c-b501-4945-a241-a18e30993441" targetNamespace="http://schemas.microsoft.com/office/2006/metadata/properties" ma:root="true" ma:fieldsID="fd0e2d56aa0680343e01cb324bc5d65e" ns2:_="" ns3:_="">
    <xsd:import namespace="a7b1186d-096f-4266-8f57-4afebc420a87"/>
    <xsd:import namespace="44f5ec5c-b501-4945-a241-a18e30993441"/>
    <xsd:element name="properties">
      <xsd:complexType>
        <xsd:sequence>
          <xsd:element name="documentManagement">
            <xsd:complexType>
              <xsd:all>
                <xsd:element ref="ns2:TaxCatchAll" minOccurs="0"/>
                <xsd:element ref="ns3:Moduleboek" minOccurs="0"/>
                <xsd:element ref="ns3:MediaServiceMetadata" minOccurs="0"/>
                <xsd:element ref="ns3:MediaServiceFastMetadata" minOccurs="0"/>
                <xsd:element ref="ns3:Course" minOccurs="0"/>
                <xsd:element ref="ns3:Studierichting" minOccurs="0"/>
                <xsd:element ref="ns3:Jaar" minOccurs="0"/>
                <xsd:element ref="ns3:MediaServiceDateTaken" minOccurs="0"/>
                <xsd:element ref="ns3:MediaServiceAutoTags" minOccurs="0"/>
                <xsd:element ref="ns3:MediaServiceLocation" minOccurs="0"/>
                <xsd:element ref="ns3:MediaServiceOCR"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b1186d-096f-4266-8f57-4afebc420a87"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3db6501a-c5b3-4a95-bbe5-8569bd4cbd7e}" ma:internalName="TaxCatchAll" ma:showField="CatchAllData" ma:web="a7b1186d-096f-4266-8f57-4afebc420a87">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f5ec5c-b501-4945-a241-a18e30993441" elementFormDefault="qualified">
    <xsd:import namespace="http://schemas.microsoft.com/office/2006/documentManagement/types"/>
    <xsd:import namespace="http://schemas.microsoft.com/office/infopath/2007/PartnerControls"/>
    <xsd:element name="Moduleboek" ma:index="9" nillable="true" ma:displayName="Moduleboek" ma:default="0" ma:description="Deze kolom geeft aan of de map moduleboeken bevat of niet." ma:indexed="true" ma:internalName="Moduleboek">
      <xsd:simpleType>
        <xsd:restriction base="dms:Boolea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Course" ma:index="12" nillable="true" ma:displayName="Course" ma:default="Alles" ma:description="Vakcode" ma:format="Dropdown" ma:indexed="true" ma:internalName="Course">
      <xsd:simpleType>
        <xsd:restriction base="dms:Choice">
          <xsd:enumeration value="Alles"/>
          <xsd:enumeration value="IN-OIMM"/>
          <xsd:enumeration value="IIPRAD"/>
          <xsd:enumeration value="OICS"/>
          <xsd:enumeration value="IN-DECIC"/>
          <xsd:enumeration value="OICN1"/>
          <xsd:enumeration value="OIDB1"/>
          <xsd:enumeration value="OIDGD1"/>
          <xsd:enumeration value="OIIM"/>
          <xsd:enumeration value="OIJV1"/>
          <xsd:enumeration value="OIMM"/>
          <xsd:enumeration value="OIPHP1"/>
          <xsd:enumeration value="OIPHP2"/>
          <xsd:enumeration value="OIWIS"/>
          <xsd:enumeration value="OIXH"/>
          <xsd:enumeration value="GMOCO1"/>
          <xsd:enumeration value="GSCOT1"/>
          <xsd:enumeration value="GSLB1A"/>
          <xsd:enumeration value="GSLB1B"/>
          <xsd:enumeration value="GOZT1"/>
          <xsd:enumeration value="GSCOT2"/>
          <xsd:enumeration value="GSLBT2"/>
          <xsd:enumeration value="GTENG1"/>
          <xsd:enumeration value="IIPR1"/>
          <xsd:enumeration value="IIPR2"/>
          <xsd:enumeration value="IIPR3"/>
          <xsd:enumeration value="IIPR4A"/>
          <xsd:enumeration value="IIPR4B"/>
          <xsd:enumeration value="IIPR5A"/>
          <xsd:enumeration value="IIPR5B"/>
          <xsd:enumeration value="IIPR6.1"/>
          <xsd:enumeration value="IIPR6.2"/>
          <xsd:enumeration value="MINORSEC"/>
          <xsd:enumeration value="OI-AD"/>
          <xsd:enumeration value="OIC#1"/>
          <xsd:enumeration value="OIC#2"/>
          <xsd:enumeration value="OICEH"/>
          <xsd:enumeration value="OICLFUN"/>
          <xsd:enumeration value="OIDB2"/>
          <xsd:enumeration value="OIDGD2"/>
          <xsd:enumeration value="OIDHTML"/>
          <xsd:enumeration value="OIDIG-T"/>
          <xsd:enumeration value="OIDP"/>
          <xsd:enumeration value="OIES1"/>
          <xsd:enumeration value="OIES2"/>
          <xsd:enumeration value="OIFED1"/>
          <xsd:enumeration value="OIIT"/>
          <xsd:enumeration value="OIITA"/>
          <xsd:enumeration value="OIIT-V"/>
          <xsd:enumeration value="OIJV1"/>
          <xsd:enumeration value="OIJV2"/>
          <xsd:enumeration value="OIJV3"/>
          <xsd:enumeration value="OIKM"/>
          <xsd:enumeration value="OIMAN1"/>
          <xsd:enumeration value="OIMAN2"/>
          <xsd:enumeration value="OINETFUN"/>
          <xsd:enumeration value="OIOO1"/>
          <xsd:enumeration value="OIOS"/>
          <xsd:enumeration value="OIPIT-S"/>
          <xsd:enumeration value="OIPL-FPGA"/>
          <xsd:enumeration value="OISEC"/>
          <xsd:enumeration value="OIT"/>
          <xsd:enumeration value="OITHREAD"/>
          <xsd:enumeration value="OIUID"/>
          <xsd:enumeration value="OIXML"/>
          <xsd:enumeration value="OTAFST"/>
          <xsd:enumeration value="OTSTA"/>
        </xsd:restriction>
      </xsd:simpleType>
    </xsd:element>
    <xsd:element name="Studierichting" ma:index="13" nillable="true" ma:displayName="Studierichting" ma:default="Software Engineering" ma:internalName="Studierichting">
      <xsd:complexType>
        <xsd:complexContent>
          <xsd:extension base="dms:MultiChoice">
            <xsd:sequence>
              <xsd:element name="Value" maxOccurs="unbounded" minOccurs="0" nillable="true">
                <xsd:simpleType>
                  <xsd:restriction base="dms:Choice">
                    <xsd:enumeration value="ICT-Beheer"/>
                    <xsd:enumeration value="AD ICT-Beheer"/>
                    <xsd:enumeration value="Software Engineering"/>
                    <xsd:enumeration value="Technische Informatica"/>
                    <xsd:enumeration value="Front-End Developer"/>
                    <xsd:enumeration value="Information Technology"/>
                  </xsd:restriction>
                </xsd:simpleType>
              </xsd:element>
            </xsd:sequence>
          </xsd:extension>
        </xsd:complexContent>
      </xsd:complexType>
    </xsd:element>
    <xsd:element name="Jaar" ma:index="14" nillable="true" ma:displayName="Jaar" ma:default="Jaar 1" ma:description="Welk jaar wordt het vak gegeven?" ma:internalName="Jaar">
      <xsd:complexType>
        <xsd:complexContent>
          <xsd:extension base="dms:MultiChoice">
            <xsd:sequence>
              <xsd:element name="Value" maxOccurs="unbounded" minOccurs="0" nillable="true">
                <xsd:simpleType>
                  <xsd:restriction base="dms:Choice">
                    <xsd:enumeration value="Jaar 1"/>
                    <xsd:enumeration value="Jaar 2"/>
                    <xsd:enumeration value="Jaar 3"/>
                    <xsd:enumeration value="Jaar 4"/>
                  </xsd:restriction>
                </xsd:simpleType>
              </xsd:element>
            </xsd:sequence>
          </xsd:extension>
        </xsd:complexContent>
      </xsd:complex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240AC4-2FCF-4DE0-B91C-FF153094752D}">
  <ds:schemaRefs>
    <ds:schemaRef ds:uri="http://purl.org/dc/elements/1.1/"/>
    <ds:schemaRef ds:uri="http://schemas.microsoft.com/office/2006/documentManagement/types"/>
    <ds:schemaRef ds:uri="http://schemas.microsoft.com/office/infopath/2007/PartnerControls"/>
    <ds:schemaRef ds:uri="http://www.w3.org/XML/1998/namespace"/>
    <ds:schemaRef ds:uri="http://purl.org/dc/dcmitype/"/>
    <ds:schemaRef ds:uri="http://schemas.microsoft.com/office/2006/metadata/properties"/>
    <ds:schemaRef ds:uri="a7b1186d-096f-4266-8f57-4afebc420a87"/>
    <ds:schemaRef ds:uri="http://schemas.openxmlformats.org/package/2006/metadata/core-properties"/>
    <ds:schemaRef ds:uri="44f5ec5c-b501-4945-a241-a18e30993441"/>
    <ds:schemaRef ds:uri="http://purl.org/dc/terms/"/>
  </ds:schemaRefs>
</ds:datastoreItem>
</file>

<file path=customXml/itemProps2.xml><?xml version="1.0" encoding="utf-8"?>
<ds:datastoreItem xmlns:ds="http://schemas.openxmlformats.org/officeDocument/2006/customXml" ds:itemID="{239A2755-AA59-4CE2-A8E9-DA77E1595631}"/>
</file>

<file path=customXml/itemProps3.xml><?xml version="1.0" encoding="utf-8"?>
<ds:datastoreItem xmlns:ds="http://schemas.openxmlformats.org/officeDocument/2006/customXml" ds:itemID="{970371FB-4F92-4AEC-8FF5-FD05AEA725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Thema1</Template>
  <TotalTime>2799</TotalTime>
  <Words>2899</Words>
  <Application>Microsoft Office PowerPoint</Application>
  <PresentationFormat>Diavoorstelling (4:3)</PresentationFormat>
  <Paragraphs>752</Paragraphs>
  <Slides>69</Slides>
  <Notes>69</Notes>
  <HiddenSlides>2</HiddenSlides>
  <MMClips>0</MMClips>
  <ScaleCrop>false</ScaleCrop>
  <HeadingPairs>
    <vt:vector size="6" baseType="variant">
      <vt:variant>
        <vt:lpstr>Gebruikte lettertypen</vt:lpstr>
      </vt:variant>
      <vt:variant>
        <vt:i4>8</vt:i4>
      </vt:variant>
      <vt:variant>
        <vt:lpstr>Thema</vt:lpstr>
      </vt:variant>
      <vt:variant>
        <vt:i4>9</vt:i4>
      </vt:variant>
      <vt:variant>
        <vt:lpstr>Diatitels</vt:lpstr>
      </vt:variant>
      <vt:variant>
        <vt:i4>69</vt:i4>
      </vt:variant>
    </vt:vector>
  </HeadingPairs>
  <TitlesOfParts>
    <vt:vector size="86" baseType="lpstr">
      <vt:lpstr>Arial</vt:lpstr>
      <vt:lpstr>Calibri</vt:lpstr>
      <vt:lpstr>Cera PRO</vt:lpstr>
      <vt:lpstr>Consolas</vt:lpstr>
      <vt:lpstr>Georgia</vt:lpstr>
      <vt:lpstr>Times</vt:lpstr>
      <vt:lpstr>Times New Roman</vt:lpstr>
      <vt:lpstr>Wingdings</vt:lpstr>
      <vt:lpstr>Thema1</vt:lpstr>
      <vt:lpstr>1_Powerpoint_Thema_NHL_Stenden</vt:lpstr>
      <vt:lpstr>2_Powerpoint_Thema_NHL_Stenden</vt:lpstr>
      <vt:lpstr>Aangepast ontwerp</vt:lpstr>
      <vt:lpstr>2_Aangepast ontwerp</vt:lpstr>
      <vt:lpstr>4_Aangepast ontwerp</vt:lpstr>
      <vt:lpstr>1_Aangepast ontwerp</vt:lpstr>
      <vt:lpstr>3_Aangepast ontwerp</vt:lpstr>
      <vt:lpstr>5_Aangepast ontwerp</vt:lpstr>
      <vt:lpstr>Databases 2</vt:lpstr>
      <vt:lpstr>Agenda</vt:lpstr>
      <vt:lpstr>Entity Framework is an ORM </vt:lpstr>
      <vt:lpstr>ORM </vt:lpstr>
      <vt:lpstr>ORM - Pros </vt:lpstr>
      <vt:lpstr>ORM - Cons </vt:lpstr>
      <vt:lpstr>What is Entity Framework? </vt:lpstr>
      <vt:lpstr>EF - Preparation </vt:lpstr>
      <vt:lpstr>EF – Preparation (2) </vt:lpstr>
      <vt:lpstr>EF – Model Creation Workflow </vt:lpstr>
      <vt:lpstr>EF – Model Creation Workflow </vt:lpstr>
      <vt:lpstr>EF – DatabaseContext </vt:lpstr>
      <vt:lpstr>EF – ConnectionString </vt:lpstr>
      <vt:lpstr>EF – Add Entity </vt:lpstr>
      <vt:lpstr>EF – Add Entity </vt:lpstr>
      <vt:lpstr>EF – Add Entity to context </vt:lpstr>
      <vt:lpstr>EF – Update database </vt:lpstr>
      <vt:lpstr>EF – Database creation strategies </vt:lpstr>
      <vt:lpstr>EF – Database migrations </vt:lpstr>
      <vt:lpstr>EF – Using the database</vt:lpstr>
      <vt:lpstr>EF – Insert human</vt:lpstr>
      <vt:lpstr>EF – Update human</vt:lpstr>
      <vt:lpstr>EF – Delete human</vt:lpstr>
      <vt:lpstr>EF – Delete human (2)</vt:lpstr>
      <vt:lpstr>EF – Delete human (3)</vt:lpstr>
      <vt:lpstr>EF - Querying the database</vt:lpstr>
      <vt:lpstr>EF – Inheritance Strategies</vt:lpstr>
      <vt:lpstr>EF – Inheritance Strategies</vt:lpstr>
      <vt:lpstr>EF – Table per Hierarchy</vt:lpstr>
      <vt:lpstr>EF – Table per Hierarchy</vt:lpstr>
      <vt:lpstr>EF – Table per Type</vt:lpstr>
      <vt:lpstr>EF – Table per Type</vt:lpstr>
      <vt:lpstr>EF – Table per Concrete Class</vt:lpstr>
      <vt:lpstr>EF – Inheritance Strategies</vt:lpstr>
      <vt:lpstr>EF – Data Annotations</vt:lpstr>
      <vt:lpstr>EF – Data Annotations</vt:lpstr>
      <vt:lpstr>EF – Fluent API</vt:lpstr>
      <vt:lpstr>EF – Fluent API</vt:lpstr>
      <vt:lpstr>EF – Loading references</vt:lpstr>
      <vt:lpstr>EF – Loading references</vt:lpstr>
      <vt:lpstr>EF – Virtual keyword</vt:lpstr>
      <vt:lpstr>EF – Virtual keyword</vt:lpstr>
      <vt:lpstr>EF – Virtual keyword</vt:lpstr>
      <vt:lpstr>EF – Executing SQL</vt:lpstr>
      <vt:lpstr>EF – Executing SQL</vt:lpstr>
      <vt:lpstr>EF – Executing SQL</vt:lpstr>
      <vt:lpstr>EF – Executing SQL</vt:lpstr>
      <vt:lpstr>EF – Executed SQL</vt:lpstr>
      <vt:lpstr>EF – Relationships</vt:lpstr>
      <vt:lpstr>EF – Relationships – 1:M</vt:lpstr>
      <vt:lpstr>EF – Relationships – 1:M</vt:lpstr>
      <vt:lpstr>EF – Relationships – 1:M</vt:lpstr>
      <vt:lpstr>EF – Relationships - 1:M</vt:lpstr>
      <vt:lpstr>EF – Relationships - 1:M</vt:lpstr>
      <vt:lpstr>EF – Relationships – N:M</vt:lpstr>
      <vt:lpstr>EF – Relationships - N:M</vt:lpstr>
      <vt:lpstr>EF – Relationships - N:M</vt:lpstr>
      <vt:lpstr>EF – Relationships – 1:1</vt:lpstr>
      <vt:lpstr>EF – Relationships – 1:1</vt:lpstr>
      <vt:lpstr>EF – Relationships – 1:1</vt:lpstr>
      <vt:lpstr>EF – Relationships – 1:1</vt:lpstr>
      <vt:lpstr>EF – Relationships – Fluent API</vt:lpstr>
      <vt:lpstr>EF – Relationships – Fluent - 1:1</vt:lpstr>
      <vt:lpstr>EF – Relationships – Fluent – 1:M</vt:lpstr>
      <vt:lpstr>EF – Relationships – Fluent – N:M</vt:lpstr>
      <vt:lpstr>EF – Relationships – Fluent - N:M</vt:lpstr>
      <vt:lpstr>EF – Relationships – Fluent - N:M</vt:lpstr>
      <vt:lpstr>EF – Relationships – Fluent - N:M</vt:lpstr>
      <vt:lpstr>EF - Homework </vt:lpstr>
    </vt:vector>
  </TitlesOfParts>
  <Company>Hogeschool Rotterdam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&lt;Dbta1 les 1&gt;</dc:title>
  <dc:creator>I&amp;A</dc:creator>
  <cp:lastModifiedBy>Gerjan van Oenen</cp:lastModifiedBy>
  <cp:revision>77</cp:revision>
  <cp:lastPrinted>2001-11-16T11:29:27Z</cp:lastPrinted>
  <dcterms:created xsi:type="dcterms:W3CDTF">2001-11-14T14:05:01Z</dcterms:created>
  <dcterms:modified xsi:type="dcterms:W3CDTF">2019-01-06T22:32:07Z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0x010100FAD159FB94AFB54D8CD0248843FD76A5</vt:lpwstr>
  </property>
</Properties>
</file>