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0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1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2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3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7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4"/>
    <p:sldMasterId id="2147483692" r:id="rId5"/>
    <p:sldMasterId id="2147483704" r:id="rId6"/>
    <p:sldMasterId id="2147483716" r:id="rId7"/>
    <p:sldMasterId id="2147483728" r:id="rId8"/>
    <p:sldMasterId id="2147483733" r:id="rId9"/>
    <p:sldMasterId id="2147483738" r:id="rId10"/>
    <p:sldMasterId id="2147483742" r:id="rId11"/>
    <p:sldMasterId id="2147483746" r:id="rId12"/>
    <p:sldMasterId id="2147483750" r:id="rId13"/>
    <p:sldMasterId id="2147483755" r:id="rId14"/>
    <p:sldMasterId id="2147483767" r:id="rId15"/>
    <p:sldMasterId id="2147483779" r:id="rId16"/>
    <p:sldMasterId id="2147483791" r:id="rId17"/>
    <p:sldMasterId id="2147483796" r:id="rId18"/>
    <p:sldMasterId id="2147483801" r:id="rId19"/>
    <p:sldMasterId id="2147483805" r:id="rId20"/>
    <p:sldMasterId id="2147483809" r:id="rId21"/>
  </p:sldMasterIdLst>
  <p:notesMasterIdLst>
    <p:notesMasterId r:id="rId43"/>
  </p:notesMasterIdLst>
  <p:handoutMasterIdLst>
    <p:handoutMasterId r:id="rId44"/>
  </p:handoutMasterIdLst>
  <p:sldIdLst>
    <p:sldId id="256" r:id="rId22"/>
    <p:sldId id="402" r:id="rId23"/>
    <p:sldId id="403" r:id="rId24"/>
    <p:sldId id="404" r:id="rId25"/>
    <p:sldId id="405" r:id="rId26"/>
    <p:sldId id="406" r:id="rId27"/>
    <p:sldId id="410" r:id="rId28"/>
    <p:sldId id="409" r:id="rId29"/>
    <p:sldId id="407" r:id="rId30"/>
    <p:sldId id="408" r:id="rId31"/>
    <p:sldId id="416" r:id="rId32"/>
    <p:sldId id="418" r:id="rId33"/>
    <p:sldId id="415" r:id="rId34"/>
    <p:sldId id="420" r:id="rId35"/>
    <p:sldId id="419" r:id="rId36"/>
    <p:sldId id="421" r:id="rId37"/>
    <p:sldId id="413" r:id="rId38"/>
    <p:sldId id="417" r:id="rId39"/>
    <p:sldId id="422" r:id="rId40"/>
    <p:sldId id="423" r:id="rId41"/>
    <p:sldId id="424" r:id="rId4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326"/>
    <a:srgbClr val="FF0000"/>
    <a:srgbClr val="FFFF00"/>
    <a:srgbClr val="008000"/>
    <a:srgbClr val="000B10"/>
    <a:srgbClr val="000000"/>
    <a:srgbClr val="FFFF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D2C69-376A-4DF9-BDE9-6AA6A8BEA42F}" v="3" dt="2018-11-19T11:56:18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39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170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" Target="slides/slide8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10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viewProps" Target="viewProps.xml"/><Relationship Id="rId20" Type="http://schemas.openxmlformats.org/officeDocument/2006/relationships/slideMaster" Target="slideMasters/slideMaster17.xml"/><Relationship Id="rId41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jan van Oenen" userId="bc0ae170-95ff-4c3d-8805-41889b76f6d7" providerId="ADAL" clId="{54CD2C69-376A-4DF9-BDE9-6AA6A8BEA42F}"/>
    <pc:docChg chg="custSel modSld">
      <pc:chgData name="Gerjan van Oenen" userId="bc0ae170-95ff-4c3d-8805-41889b76f6d7" providerId="ADAL" clId="{54CD2C69-376A-4DF9-BDE9-6AA6A8BEA42F}" dt="2018-11-19T11:58:00.511" v="27" actId="1076"/>
      <pc:docMkLst>
        <pc:docMk/>
      </pc:docMkLst>
      <pc:sldChg chg="modSp">
        <pc:chgData name="Gerjan van Oenen" userId="bc0ae170-95ff-4c3d-8805-41889b76f6d7" providerId="ADAL" clId="{54CD2C69-376A-4DF9-BDE9-6AA6A8BEA42F}" dt="2018-11-19T11:58:00.511" v="27" actId="1076"/>
        <pc:sldMkLst>
          <pc:docMk/>
          <pc:sldMk cId="0" sldId="256"/>
        </pc:sldMkLst>
        <pc:spChg chg="mod">
          <ac:chgData name="Gerjan van Oenen" userId="bc0ae170-95ff-4c3d-8805-41889b76f6d7" providerId="ADAL" clId="{54CD2C69-376A-4DF9-BDE9-6AA6A8BEA42F}" dt="2018-11-19T11:58:00.511" v="27" actId="1076"/>
          <ac:spMkLst>
            <pc:docMk/>
            <pc:sldMk cId="0" sldId="256"/>
            <ac:spMk id="4099" creationId="{00000000-0000-0000-0000-000000000000}"/>
          </ac:spMkLst>
        </pc:spChg>
        <pc:spChg chg="mod">
          <ac:chgData name="Gerjan van Oenen" userId="bc0ae170-95ff-4c3d-8805-41889b76f6d7" providerId="ADAL" clId="{54CD2C69-376A-4DF9-BDE9-6AA6A8BEA42F}" dt="2018-11-19T11:57:57.975" v="26" actId="1076"/>
          <ac:spMkLst>
            <pc:docMk/>
            <pc:sldMk cId="0" sldId="256"/>
            <ac:spMk id="4102" creationId="{00000000-0000-0000-0000-000000000000}"/>
          </ac:spMkLst>
        </pc:spChg>
      </pc:sldChg>
      <pc:sldChg chg="modSp">
        <pc:chgData name="Gerjan van Oenen" userId="bc0ae170-95ff-4c3d-8805-41889b76f6d7" providerId="ADAL" clId="{54CD2C69-376A-4DF9-BDE9-6AA6A8BEA42F}" dt="2018-11-19T11:56:23.140" v="10" actId="1076"/>
        <pc:sldMkLst>
          <pc:docMk/>
          <pc:sldMk cId="0" sldId="402"/>
        </pc:sldMkLst>
        <pc:spChg chg="mod">
          <ac:chgData name="Gerjan van Oenen" userId="bc0ae170-95ff-4c3d-8805-41889b76f6d7" providerId="ADAL" clId="{54CD2C69-376A-4DF9-BDE9-6AA6A8BEA42F}" dt="2018-11-19T11:56:23.140" v="10" actId="1076"/>
          <ac:spMkLst>
            <pc:docMk/>
            <pc:sldMk cId="0" sldId="402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54CD2C69-376A-4DF9-BDE9-6AA6A8BEA42F}" dt="2018-11-19T11:56:28.080" v="11" actId="1076"/>
        <pc:sldMkLst>
          <pc:docMk/>
          <pc:sldMk cId="3882768212" sldId="403"/>
        </pc:sldMkLst>
        <pc:spChg chg="mod">
          <ac:chgData name="Gerjan van Oenen" userId="bc0ae170-95ff-4c3d-8805-41889b76f6d7" providerId="ADAL" clId="{54CD2C69-376A-4DF9-BDE9-6AA6A8BEA42F}" dt="2018-11-19T11:56:10.098" v="1" actId="27636"/>
          <ac:spMkLst>
            <pc:docMk/>
            <pc:sldMk cId="3882768212" sldId="403"/>
            <ac:spMk id="286722" creationId="{00000000-0000-0000-0000-000000000000}"/>
          </ac:spMkLst>
        </pc:spChg>
        <pc:spChg chg="mod">
          <ac:chgData name="Gerjan van Oenen" userId="bc0ae170-95ff-4c3d-8805-41889b76f6d7" providerId="ADAL" clId="{54CD2C69-376A-4DF9-BDE9-6AA6A8BEA42F}" dt="2018-11-19T11:56:28.080" v="11" actId="1076"/>
          <ac:spMkLst>
            <pc:docMk/>
            <pc:sldMk cId="3882768212" sldId="403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54CD2C69-376A-4DF9-BDE9-6AA6A8BEA42F}" dt="2018-11-19T11:56:31.432" v="12" actId="1076"/>
        <pc:sldMkLst>
          <pc:docMk/>
          <pc:sldMk cId="2541302704" sldId="404"/>
        </pc:sldMkLst>
        <pc:spChg chg="mod">
          <ac:chgData name="Gerjan van Oenen" userId="bc0ae170-95ff-4c3d-8805-41889b76f6d7" providerId="ADAL" clId="{54CD2C69-376A-4DF9-BDE9-6AA6A8BEA42F}" dt="2018-11-19T11:56:10.116" v="3" actId="27636"/>
          <ac:spMkLst>
            <pc:docMk/>
            <pc:sldMk cId="2541302704" sldId="404"/>
            <ac:spMk id="286722" creationId="{00000000-0000-0000-0000-000000000000}"/>
          </ac:spMkLst>
        </pc:spChg>
        <pc:spChg chg="mod">
          <ac:chgData name="Gerjan van Oenen" userId="bc0ae170-95ff-4c3d-8805-41889b76f6d7" providerId="ADAL" clId="{54CD2C69-376A-4DF9-BDE9-6AA6A8BEA42F}" dt="2018-11-19T11:56:31.432" v="12" actId="1076"/>
          <ac:spMkLst>
            <pc:docMk/>
            <pc:sldMk cId="2541302704" sldId="404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54CD2C69-376A-4DF9-BDE9-6AA6A8BEA42F}" dt="2018-11-19T11:56:37.022" v="14" actId="1076"/>
        <pc:sldMkLst>
          <pc:docMk/>
          <pc:sldMk cId="1633946468" sldId="406"/>
        </pc:sldMkLst>
        <pc:spChg chg="mod">
          <ac:chgData name="Gerjan van Oenen" userId="bc0ae170-95ff-4c3d-8805-41889b76f6d7" providerId="ADAL" clId="{54CD2C69-376A-4DF9-BDE9-6AA6A8BEA42F}" dt="2018-11-19T11:56:37.022" v="14" actId="1076"/>
          <ac:spMkLst>
            <pc:docMk/>
            <pc:sldMk cId="1633946468" sldId="406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54CD2C69-376A-4DF9-BDE9-6AA6A8BEA42F}" dt="2018-11-19T11:56:51.433" v="17" actId="1076"/>
        <pc:sldMkLst>
          <pc:docMk/>
          <pc:sldMk cId="3954314628" sldId="407"/>
        </pc:sldMkLst>
        <pc:spChg chg="mod">
          <ac:chgData name="Gerjan van Oenen" userId="bc0ae170-95ff-4c3d-8805-41889b76f6d7" providerId="ADAL" clId="{54CD2C69-376A-4DF9-BDE9-6AA6A8BEA42F}" dt="2018-11-19T11:56:51.433" v="17" actId="1076"/>
          <ac:spMkLst>
            <pc:docMk/>
            <pc:sldMk cId="3954314628" sldId="407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54CD2C69-376A-4DF9-BDE9-6AA6A8BEA42F}" dt="2018-11-19T11:56:56.360" v="18" actId="1076"/>
        <pc:sldMkLst>
          <pc:docMk/>
          <pc:sldMk cId="3925183340" sldId="408"/>
        </pc:sldMkLst>
        <pc:spChg chg="mod">
          <ac:chgData name="Gerjan van Oenen" userId="bc0ae170-95ff-4c3d-8805-41889b76f6d7" providerId="ADAL" clId="{54CD2C69-376A-4DF9-BDE9-6AA6A8BEA42F}" dt="2018-11-19T11:56:56.360" v="18" actId="1076"/>
          <ac:spMkLst>
            <pc:docMk/>
            <pc:sldMk cId="3925183340" sldId="408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54CD2C69-376A-4DF9-BDE9-6AA6A8BEA42F}" dt="2018-11-19T11:56:45.122" v="16" actId="1076"/>
        <pc:sldMkLst>
          <pc:docMk/>
          <pc:sldMk cId="1821115156" sldId="409"/>
        </pc:sldMkLst>
        <pc:spChg chg="mod">
          <ac:chgData name="Gerjan van Oenen" userId="bc0ae170-95ff-4c3d-8805-41889b76f6d7" providerId="ADAL" clId="{54CD2C69-376A-4DF9-BDE9-6AA6A8BEA42F}" dt="2018-11-19T11:56:45.122" v="16" actId="1076"/>
          <ac:spMkLst>
            <pc:docMk/>
            <pc:sldMk cId="1821115156" sldId="409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54CD2C69-376A-4DF9-BDE9-6AA6A8BEA42F}" dt="2018-11-19T11:57:21.217" v="22" actId="1076"/>
        <pc:sldMkLst>
          <pc:docMk/>
          <pc:sldMk cId="2989086397" sldId="413"/>
        </pc:sldMkLst>
        <pc:spChg chg="mod">
          <ac:chgData name="Gerjan van Oenen" userId="bc0ae170-95ff-4c3d-8805-41889b76f6d7" providerId="ADAL" clId="{54CD2C69-376A-4DF9-BDE9-6AA6A8BEA42F}" dt="2018-11-19T11:57:21.217" v="22" actId="1076"/>
          <ac:spMkLst>
            <pc:docMk/>
            <pc:sldMk cId="2989086397" sldId="413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54CD2C69-376A-4DF9-BDE9-6AA6A8BEA42F}" dt="2018-11-19T11:57:07.647" v="20" actId="1076"/>
        <pc:sldMkLst>
          <pc:docMk/>
          <pc:sldMk cId="3063234932" sldId="415"/>
        </pc:sldMkLst>
        <pc:spChg chg="mod">
          <ac:chgData name="Gerjan van Oenen" userId="bc0ae170-95ff-4c3d-8805-41889b76f6d7" providerId="ADAL" clId="{54CD2C69-376A-4DF9-BDE9-6AA6A8BEA42F}" dt="2018-11-19T11:57:07.647" v="20" actId="1076"/>
          <ac:spMkLst>
            <pc:docMk/>
            <pc:sldMk cId="3063234932" sldId="415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54CD2C69-376A-4DF9-BDE9-6AA6A8BEA42F}" dt="2018-11-19T11:57:01.930" v="19" actId="1076"/>
        <pc:sldMkLst>
          <pc:docMk/>
          <pc:sldMk cId="4122695481" sldId="416"/>
        </pc:sldMkLst>
        <pc:spChg chg="mod">
          <ac:chgData name="Gerjan van Oenen" userId="bc0ae170-95ff-4c3d-8805-41889b76f6d7" providerId="ADAL" clId="{54CD2C69-376A-4DF9-BDE9-6AA6A8BEA42F}" dt="2018-11-19T11:57:01.930" v="19" actId="1076"/>
          <ac:spMkLst>
            <pc:docMk/>
            <pc:sldMk cId="4122695481" sldId="416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54CD2C69-376A-4DF9-BDE9-6AA6A8BEA42F}" dt="2018-11-19T11:57:27.600" v="23" actId="1076"/>
        <pc:sldMkLst>
          <pc:docMk/>
          <pc:sldMk cId="1434294785" sldId="417"/>
        </pc:sldMkLst>
        <pc:spChg chg="mod">
          <ac:chgData name="Gerjan van Oenen" userId="bc0ae170-95ff-4c3d-8805-41889b76f6d7" providerId="ADAL" clId="{54CD2C69-376A-4DF9-BDE9-6AA6A8BEA42F}" dt="2018-11-19T11:57:27.600" v="23" actId="1076"/>
          <ac:spMkLst>
            <pc:docMk/>
            <pc:sldMk cId="1434294785" sldId="417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54CD2C69-376A-4DF9-BDE9-6AA6A8BEA42F}" dt="2018-11-19T11:57:13.631" v="21" actId="1076"/>
        <pc:sldMkLst>
          <pc:docMk/>
          <pc:sldMk cId="1174541206" sldId="419"/>
        </pc:sldMkLst>
        <pc:spChg chg="mod">
          <ac:chgData name="Gerjan van Oenen" userId="bc0ae170-95ff-4c3d-8805-41889b76f6d7" providerId="ADAL" clId="{54CD2C69-376A-4DF9-BDE9-6AA6A8BEA42F}" dt="2018-11-19T11:57:13.631" v="21" actId="1076"/>
          <ac:spMkLst>
            <pc:docMk/>
            <pc:sldMk cId="1174541206" sldId="419"/>
            <ac:spMk id="286724" creationId="{00000000-0000-0000-0000-000000000000}"/>
          </ac:spMkLst>
        </pc:spChg>
      </pc:sldChg>
    </pc:docChg>
  </pc:docChgLst>
  <pc:docChgLst>
    <pc:chgData name="Erwin Okken" userId="c7fc98f4e92d0c47" providerId="LiveId" clId="{4C9A7C4C-4636-404B-A2ED-9000244CC5DD}"/>
  </pc:docChgLst>
  <pc:docChgLst>
    <pc:chgData name="Erwin Okken" userId="c7fc98f4e92d0c47" providerId="LiveId" clId="{B46C7E21-1DBE-4500-B226-CEAB00D81E5A}"/>
  </pc:docChgLst>
  <pc:docChgLst>
    <pc:chgData name="Erwin Okken" userId="S::erwin.okken@stenden.com::a5b36515-10a0-41b6-840e-4b91a44ccc56" providerId="AD" clId="Web-{DD752D91-B286-F6AC-565C-9BC0F0A0974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705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1705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EC667E9F-F265-48F0-9B48-30BEC156EB4B}" type="slidenum">
              <a:rPr lang="nl-BE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106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23900"/>
            <a:ext cx="5043487" cy="3783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8213"/>
            <a:ext cx="5003800" cy="4427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705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1705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CD112F27-0810-4676-8E88-4E875B60B8D4}" type="slidenum">
              <a:rPr lang="nl-BE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5392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9D1A2-0718-46CA-AAAD-F0BF9EB74ACC}" type="slidenum">
              <a:rPr lang="nl-BE"/>
              <a:pPr/>
              <a:t>1</a:t>
            </a:fld>
            <a:endParaRPr lang="nl-BE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1642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745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4862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5898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301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0262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9371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135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026997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1697482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144975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999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797529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408605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029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055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890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725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913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0239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031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7912-BA83-4407-AA7F-A208FEEC995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20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49734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330514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81855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5042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44415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457950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510341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0864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152089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743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328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07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931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13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01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2170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494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167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28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540-CF97-4898-92B8-65775A96599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770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3243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2554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4245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587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6047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6192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51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34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816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96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26A-F239-4132-A511-8F6E26E3293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276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259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3963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860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276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14044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94410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7082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2590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42521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88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8C09-7F9B-408D-BDF9-85E03CE5DF4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28637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0500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2805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3038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5695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2122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35762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5869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0555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379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20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4751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09893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6340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4029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9801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1369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7912-BA83-4407-AA7F-A208FEEC995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86743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540-CF97-4898-92B8-65775A96599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6883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26A-F239-4132-A511-8F6E26E3293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01133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8C09-7F9B-408D-BDF9-85E03CE5DF4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5084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3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74218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71169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4681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57183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37112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472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38879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5534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54419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1478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467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92822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17357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03107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3316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27874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99002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15929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5178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19762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1457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241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922089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62185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2535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46900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211263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81546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2042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35375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308941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1290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45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56872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12997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0610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894844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48338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00088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9220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85147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3604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70401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42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3.pn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5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image" Target="../media/image3.png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9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3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3.png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5" Type="http://schemas.openxmlformats.org/officeDocument/2006/relationships/image" Target="../media/image3.png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3.png"/><Relationship Id="rId4" Type="http://schemas.openxmlformats.org/officeDocument/2006/relationships/theme" Target="../theme/theme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FB89-ADCD-446C-878F-C256D16B84E1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9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FB89-ADCD-446C-878F-C256D16B84E1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1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2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9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4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AAA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6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1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49" y="365126"/>
            <a:ext cx="1161983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5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49" y="365126"/>
            <a:ext cx="1161983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49" y="365126"/>
            <a:ext cx="1161983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1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0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AAA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7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7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7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7544" y="1196752"/>
            <a:ext cx="7848600" cy="677108"/>
          </a:xfrm>
        </p:spPr>
        <p:txBody>
          <a:bodyPr>
            <a:normAutofit fontScale="90000"/>
          </a:bodyPr>
          <a:lstStyle/>
          <a:p>
            <a:r>
              <a:rPr lang="nl-NL" sz="4400" dirty="0"/>
              <a:t>Databases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1451" y="2708920"/>
            <a:ext cx="7848600" cy="462307"/>
          </a:xfrm>
          <a:noFill/>
          <a:ln/>
        </p:spPr>
        <p:txBody>
          <a:bodyPr lIns="92075" tIns="46038" rIns="92075" bIns="46038"/>
          <a:lstStyle/>
          <a:p>
            <a:r>
              <a:rPr lang="nl-NL" sz="2400" b="1" dirty="0"/>
              <a:t>D</a:t>
            </a:r>
            <a:r>
              <a:rPr lang="nl-NL" sz="2400" dirty="0"/>
              <a:t>ata</a:t>
            </a:r>
            <a:r>
              <a:rPr lang="nl-NL" sz="2400" b="1" dirty="0"/>
              <a:t>b</a:t>
            </a:r>
            <a:r>
              <a:rPr lang="nl-NL" sz="2400" dirty="0"/>
              <a:t>ase </a:t>
            </a:r>
            <a:r>
              <a:rPr lang="nl-NL" sz="2400" b="1" dirty="0"/>
              <a:t>M</a:t>
            </a:r>
            <a:r>
              <a:rPr lang="nl-NL" sz="2400" dirty="0"/>
              <a:t>anagement </a:t>
            </a:r>
            <a:r>
              <a:rPr lang="nl-NL" sz="2400" b="1" dirty="0"/>
              <a:t>S</a:t>
            </a:r>
            <a:r>
              <a:rPr lang="nl-NL" sz="2400" dirty="0"/>
              <a:t>ystem</a:t>
            </a:r>
            <a:endParaRPr lang="nl-BE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DD91172-DE49-40BF-8074-9D4DB517401D}" type="slidenum">
              <a:rPr lang="nl-NL"/>
              <a:pPr/>
              <a:t>1</a:t>
            </a:fld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361950" y="1340768"/>
            <a:ext cx="8153400" cy="388778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sz="2800" dirty="0">
                <a:solidFill>
                  <a:schemeClr val="tx2"/>
                </a:solidFill>
              </a:rPr>
              <a:t>Permissions can be granted to </a:t>
            </a:r>
            <a:r>
              <a:rPr lang="en-US" sz="2800" b="1" dirty="0">
                <a:solidFill>
                  <a:schemeClr val="tx2"/>
                </a:solidFill>
              </a:rPr>
              <a:t>logins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  <a:endParaRPr lang="en-US" sz="2800" b="1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Arial"/>
              <a:buChar char="›"/>
            </a:pP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sz="2800" dirty="0">
                <a:solidFill>
                  <a:schemeClr val="tx2"/>
                </a:solidFill>
              </a:rPr>
              <a:t>The scope of a </a:t>
            </a:r>
            <a:r>
              <a:rPr lang="en-US" sz="2800" b="1" dirty="0">
                <a:solidFill>
                  <a:schemeClr val="tx2"/>
                </a:solidFill>
              </a:rPr>
              <a:t>login </a:t>
            </a:r>
            <a:r>
              <a:rPr lang="en-US" sz="2800" dirty="0">
                <a:solidFill>
                  <a:schemeClr val="tx2"/>
                </a:solidFill>
              </a:rPr>
              <a:t>is the whole DBMS.</a:t>
            </a:r>
            <a:endParaRPr lang="en-US" sz="2800" b="1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Arial"/>
              <a:buChar char="›"/>
            </a:pP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sz="2800" dirty="0">
                <a:solidFill>
                  <a:schemeClr val="tx2"/>
                </a:solidFill>
              </a:rPr>
              <a:t>To connect to a specific database on the instance of </a:t>
            </a:r>
            <a:r>
              <a:rPr lang="en-US" sz="2800" b="1" dirty="0">
                <a:solidFill>
                  <a:schemeClr val="tx2"/>
                </a:solidFill>
              </a:rPr>
              <a:t>SQL Server</a:t>
            </a:r>
            <a:r>
              <a:rPr lang="en-US" sz="2800" dirty="0">
                <a:solidFill>
                  <a:schemeClr val="tx2"/>
                </a:solidFill>
              </a:rPr>
              <a:t>, a </a:t>
            </a:r>
            <a:r>
              <a:rPr lang="en-US" sz="2800" b="1" dirty="0">
                <a:solidFill>
                  <a:schemeClr val="tx2"/>
                </a:solidFill>
              </a:rPr>
              <a:t>login</a:t>
            </a:r>
            <a:r>
              <a:rPr lang="en-US" sz="2800" dirty="0">
                <a:solidFill>
                  <a:schemeClr val="tx2"/>
                </a:solidFill>
              </a:rPr>
              <a:t> must be mapped to a database </a:t>
            </a:r>
            <a:r>
              <a:rPr lang="en-US" sz="2800" b="1" dirty="0">
                <a:solidFill>
                  <a:schemeClr val="tx2"/>
                </a:solidFill>
              </a:rPr>
              <a:t>user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  <a:endParaRPr lang="en-US" sz="2800" b="1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Arial"/>
              <a:buChar char="›"/>
            </a:pP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sz="2800" dirty="0">
                <a:solidFill>
                  <a:schemeClr val="tx2"/>
                </a:solidFill>
              </a:rPr>
              <a:t>Permissions inside the database are granted and denied to the database </a:t>
            </a:r>
            <a:r>
              <a:rPr lang="en-US" sz="2800" b="1" dirty="0">
                <a:solidFill>
                  <a:schemeClr val="tx2"/>
                </a:solidFill>
              </a:rPr>
              <a:t>user</a:t>
            </a:r>
            <a:r>
              <a:rPr lang="en-US" sz="2800" dirty="0">
                <a:solidFill>
                  <a:schemeClr val="tx2"/>
                </a:solidFill>
              </a:rPr>
              <a:t>, not the </a:t>
            </a:r>
            <a:r>
              <a:rPr lang="en-US" sz="2800" b="1" dirty="0">
                <a:solidFill>
                  <a:schemeClr val="tx2"/>
                </a:solidFill>
              </a:rPr>
              <a:t>login</a:t>
            </a:r>
            <a:endParaRPr lang="en-US" sz="2800" b="1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10</a:t>
            </a:fld>
            <a:endParaRPr lang="nl-NL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CB6A2BA-FAA4-4E39-B7B1-0CEB5C64D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92696"/>
            <a:ext cx="6813062" cy="60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9pPr>
          </a:lstStyle>
          <a:p>
            <a:r>
              <a:rPr lang="en-US" kern="0" dirty="0">
                <a:solidFill>
                  <a:srgbClr val="004185"/>
                </a:solidFill>
              </a:rPr>
              <a:t>Logins vs. Users</a:t>
            </a:r>
          </a:p>
        </p:txBody>
      </p:sp>
    </p:spTree>
    <p:extLst>
      <p:ext uri="{BB962C8B-B14F-4D97-AF65-F5344CB8AC3E}">
        <p14:creationId xmlns:p14="http://schemas.microsoft.com/office/powerpoint/2010/main" val="392518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8153400" cy="388778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Select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Security</a:t>
            </a:r>
            <a:r>
              <a:rPr lang="en-US" sz="2800" dirty="0">
                <a:solidFill>
                  <a:schemeClr val="tx2"/>
                </a:solidFill>
              </a:rPr>
              <a:t> =&gt;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Logins</a:t>
            </a:r>
            <a:r>
              <a:rPr lang="en-US" sz="2800" dirty="0">
                <a:solidFill>
                  <a:schemeClr val="tx2"/>
                </a:solidFill>
              </a:rPr>
              <a:t> =&gt;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Login…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Login name: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db2user</a:t>
            </a:r>
            <a:br>
              <a:rPr lang="en-US" sz="2800" dirty="0">
                <a:solidFill>
                  <a:srgbClr val="1D8BFF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Select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 Server authentication</a:t>
            </a:r>
            <a:br>
              <a:rPr lang="en-US" sz="2800" dirty="0">
                <a:solidFill>
                  <a:srgbClr val="1D8BFF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Specify and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repeat</a:t>
            </a:r>
            <a:r>
              <a:rPr lang="en-US" sz="2800" dirty="0">
                <a:solidFill>
                  <a:schemeClr val="tx2"/>
                </a:solidFill>
              </a:rPr>
              <a:t>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strong</a:t>
            </a:r>
            <a:r>
              <a:rPr lang="en-US" sz="2800" dirty="0">
                <a:solidFill>
                  <a:schemeClr val="tx2"/>
                </a:solidFill>
              </a:rPr>
              <a:t> password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Uncheck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enforce password policy</a:t>
            </a:r>
            <a:br>
              <a:rPr lang="en-US" sz="2800" dirty="0">
                <a:solidFill>
                  <a:srgbClr val="1D8BFF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Click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OK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11</a:t>
            </a:fld>
            <a:endParaRPr lang="nl-NL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FB470D6-FA1D-4A7E-91F3-433C293A8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92696"/>
            <a:ext cx="6813062" cy="60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9pPr>
          </a:lstStyle>
          <a:p>
            <a:r>
              <a:rPr lang="en-US" kern="0" dirty="0">
                <a:solidFill>
                  <a:srgbClr val="004185"/>
                </a:solidFill>
              </a:rPr>
              <a:t>Logins</a:t>
            </a:r>
          </a:p>
        </p:txBody>
      </p:sp>
    </p:spTree>
    <p:extLst>
      <p:ext uri="{BB962C8B-B14F-4D97-AF65-F5344CB8AC3E}">
        <p14:creationId xmlns:p14="http://schemas.microsoft.com/office/powerpoint/2010/main" val="412269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2205038"/>
            <a:ext cx="8153400" cy="3887787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sz="2800" dirty="0">
                <a:solidFill>
                  <a:srgbClr val="1D8BFF"/>
                </a:solidFill>
              </a:rPr>
              <a:t>CREATE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LOGIN </a:t>
            </a:r>
            <a:r>
              <a:rPr lang="en-US" sz="2800" dirty="0" err="1">
                <a:solidFill>
                  <a:srgbClr val="000000"/>
                </a:solidFill>
              </a:rPr>
              <a:t>login_name</a:t>
            </a:r>
            <a:r>
              <a:rPr lang="en-US" sz="2800" dirty="0">
                <a:solidFill>
                  <a:srgbClr val="1D8BFF"/>
                </a:solidFill>
              </a:rPr>
              <a:t>;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12</a:t>
            </a:fld>
            <a:endParaRPr lang="nl-N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D0D7DEB-B0FB-40C8-AA86-49CAB532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92696"/>
            <a:ext cx="6813062" cy="60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9pPr>
          </a:lstStyle>
          <a:p>
            <a:r>
              <a:rPr lang="en-US" kern="0" dirty="0">
                <a:solidFill>
                  <a:srgbClr val="004185"/>
                </a:solidFill>
              </a:rPr>
              <a:t>Logins</a:t>
            </a:r>
          </a:p>
        </p:txBody>
      </p:sp>
    </p:spTree>
    <p:extLst>
      <p:ext uri="{BB962C8B-B14F-4D97-AF65-F5344CB8AC3E}">
        <p14:creationId xmlns:p14="http://schemas.microsoft.com/office/powerpoint/2010/main" val="96394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6813062" cy="605052"/>
          </a:xfrm>
        </p:spPr>
        <p:txBody>
          <a:bodyPr/>
          <a:lstStyle/>
          <a:p>
            <a:r>
              <a:rPr lang="en-US" dirty="0">
                <a:solidFill>
                  <a:srgbClr val="004185"/>
                </a:solidFill>
              </a:rPr>
              <a:t>Create database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1340768"/>
            <a:ext cx="8153400" cy="3887787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Unfold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.\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SQLExpress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Right click on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Databases </a:t>
            </a:r>
            <a:r>
              <a:rPr lang="en-US" sz="2800" dirty="0">
                <a:solidFill>
                  <a:schemeClr val="tx2"/>
                </a:solidFill>
              </a:rPr>
              <a:t>=&gt;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New Database</a:t>
            </a:r>
            <a:br>
              <a:rPr lang="en-US" sz="2800" dirty="0">
                <a:solidFill>
                  <a:srgbClr val="1D8BFF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Enter database name</a:t>
            </a:r>
            <a:br>
              <a:rPr lang="en-US" sz="2800" dirty="0">
                <a:solidFill>
                  <a:srgbClr val="004185"/>
                </a:solidFill>
              </a:rPr>
            </a:b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Owner: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click …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click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browse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select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db2user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323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6813062" cy="605052"/>
          </a:xfrm>
        </p:spPr>
        <p:txBody>
          <a:bodyPr/>
          <a:lstStyle/>
          <a:p>
            <a:r>
              <a:rPr lang="en-US" dirty="0">
                <a:solidFill>
                  <a:srgbClr val="004185"/>
                </a:solidFill>
              </a:rPr>
              <a:t>Create </a:t>
            </a:r>
            <a:r>
              <a:rPr lang="en-US" dirty="0"/>
              <a:t>database</a:t>
            </a: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2205038"/>
            <a:ext cx="8153400" cy="3887787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sz="2800" dirty="0">
                <a:solidFill>
                  <a:srgbClr val="1D8BFF"/>
                </a:solidFill>
              </a:rPr>
              <a:t>CREATE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rgbClr val="1D8BFF"/>
                </a:solidFill>
              </a:rPr>
              <a:t>DATABASE </a:t>
            </a:r>
            <a:r>
              <a:rPr lang="en-US" sz="2800" dirty="0" err="1">
                <a:solidFill>
                  <a:srgbClr val="000000"/>
                </a:solidFill>
              </a:rPr>
              <a:t>db_name</a:t>
            </a:r>
            <a:r>
              <a:rPr lang="en-US" sz="2800" dirty="0">
                <a:solidFill>
                  <a:srgbClr val="1D8BFF"/>
                </a:solidFill>
              </a:rPr>
              <a:t>;</a:t>
            </a:r>
            <a:endParaRPr lang="nl-NL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89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12776"/>
            <a:ext cx="8153400" cy="3887787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Unfold </a:t>
            </a:r>
            <a:r>
              <a:rPr lang="en-US" sz="2800" dirty="0">
                <a:solidFill>
                  <a:srgbClr val="004185"/>
                </a:solidFill>
              </a:rPr>
              <a:t>database</a:t>
            </a:r>
            <a:br>
              <a:rPr lang="en-US" sz="2800" dirty="0">
                <a:solidFill>
                  <a:srgbClr val="004185"/>
                </a:solidFill>
              </a:rPr>
            </a:br>
            <a:endParaRPr lang="en-US" sz="2800" dirty="0">
              <a:solidFill>
                <a:srgbClr val="1D8BFF"/>
              </a:solidFill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2800" dirty="0">
                <a:solidFill>
                  <a:srgbClr val="004185"/>
                </a:solidFill>
              </a:rPr>
              <a:t>Select </a:t>
            </a:r>
            <a:r>
              <a:rPr lang="en-US" sz="2800" dirty="0">
                <a:solidFill>
                  <a:srgbClr val="1D8BFF"/>
                </a:solidFill>
              </a:rPr>
              <a:t>Security</a:t>
            </a:r>
            <a:r>
              <a:rPr lang="en-US" sz="2800" dirty="0">
                <a:solidFill>
                  <a:schemeClr val="tx2"/>
                </a:solidFill>
              </a:rPr>
              <a:t> =&gt; </a:t>
            </a:r>
            <a:r>
              <a:rPr lang="en-US" sz="2800" dirty="0">
                <a:solidFill>
                  <a:srgbClr val="1C8BFF"/>
                </a:solidFill>
              </a:rPr>
              <a:t>Users </a:t>
            </a:r>
            <a:r>
              <a:rPr lang="en-US" sz="2800" dirty="0">
                <a:solidFill>
                  <a:schemeClr val="tx2"/>
                </a:solidFill>
              </a:rPr>
              <a:t>=&gt;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User…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User name:</a:t>
            </a:r>
            <a:r>
              <a:rPr lang="en-US" sz="2800" dirty="0">
                <a:solidFill>
                  <a:srgbClr val="004185"/>
                </a:solidFill>
              </a:rPr>
              <a:t> </a:t>
            </a:r>
            <a:r>
              <a:rPr lang="en-US" sz="2800" dirty="0" err="1">
                <a:solidFill>
                  <a:srgbClr val="1D8BFF"/>
                </a:solidFill>
              </a:rPr>
              <a:t>db_user_name</a:t>
            </a:r>
            <a:br>
              <a:rPr lang="en-US" sz="2800" dirty="0">
                <a:solidFill>
                  <a:srgbClr val="1D8BFF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Login name: 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previously created login</a:t>
            </a:r>
            <a:endParaRPr lang="en-US" sz="2800">
              <a:solidFill>
                <a:srgbClr val="004185"/>
              </a:solidFill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endParaRPr lang="en-US" sz="2800" dirty="0">
              <a:solidFill>
                <a:srgbClr val="1D8BFF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2800" dirty="0">
                <a:solidFill>
                  <a:srgbClr val="004185"/>
                </a:solidFill>
                <a:ea typeface="+mn-lt"/>
                <a:cs typeface="+mn-lt"/>
              </a:rPr>
              <a:t>Press OK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15</a:t>
            </a:fld>
            <a:endParaRPr lang="nl-NL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FB470D6-FA1D-4A7E-91F3-433C293A8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92696"/>
            <a:ext cx="6813062" cy="60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9pPr>
          </a:lstStyle>
          <a:p>
            <a:r>
              <a:rPr lang="en-US" kern="0" dirty="0">
                <a:solidFill>
                  <a:srgbClr val="004185"/>
                </a:solidFill>
              </a:rPr>
              <a:t>Create User</a:t>
            </a:r>
          </a:p>
        </p:txBody>
      </p:sp>
    </p:spTree>
    <p:extLst>
      <p:ext uri="{BB962C8B-B14F-4D97-AF65-F5344CB8AC3E}">
        <p14:creationId xmlns:p14="http://schemas.microsoft.com/office/powerpoint/2010/main" val="117454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17196" y="2173579"/>
            <a:ext cx="8153400" cy="3887787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sz="2800" dirty="0">
                <a:solidFill>
                  <a:srgbClr val="1C8BFF"/>
                </a:solidFill>
              </a:rPr>
              <a:t>CREATE USER</a:t>
            </a:r>
            <a:r>
              <a:rPr lang="en-US" sz="2800" dirty="0">
                <a:solidFill>
                  <a:schemeClr val="tx2"/>
                </a:solidFill>
              </a:rPr>
              <a:t> db2user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16</a:t>
            </a:fld>
            <a:endParaRPr lang="nl-NL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FB470D6-FA1D-4A7E-91F3-433C293A8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92696"/>
            <a:ext cx="6813062" cy="60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orgia" pitchFamily="-96" charset="0"/>
                <a:ea typeface="ＭＳ Ｐゴシック" pitchFamily="-64" charset="-128"/>
              </a:defRPr>
            </a:lvl9pPr>
          </a:lstStyle>
          <a:p>
            <a:r>
              <a:rPr lang="en-US" kern="0" dirty="0">
                <a:solidFill>
                  <a:srgbClr val="004185"/>
                </a:solidFill>
              </a:rPr>
              <a:t>Create User</a:t>
            </a:r>
          </a:p>
        </p:txBody>
      </p:sp>
    </p:spTree>
    <p:extLst>
      <p:ext uri="{BB962C8B-B14F-4D97-AF65-F5344CB8AC3E}">
        <p14:creationId xmlns:p14="http://schemas.microsoft.com/office/powerpoint/2010/main" val="342465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115212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Create Role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8153400" cy="388778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Select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Security</a:t>
            </a:r>
            <a:r>
              <a:rPr lang="en-US" sz="2800" dirty="0">
                <a:solidFill>
                  <a:schemeClr val="tx2"/>
                </a:solidFill>
              </a:rPr>
              <a:t> =&gt;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Roles</a:t>
            </a:r>
            <a:r>
              <a:rPr lang="en-US" sz="2800" dirty="0">
                <a:solidFill>
                  <a:schemeClr val="tx2"/>
                </a:solidFill>
              </a:rPr>
              <a:t> =&gt;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 Roles</a:t>
            </a:r>
            <a:r>
              <a:rPr lang="en-US" sz="2800" dirty="0">
                <a:solidFill>
                  <a:schemeClr val="tx2"/>
                </a:solidFill>
              </a:rPr>
              <a:t> =&gt;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Database Role…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Role name: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students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dirty="0">
              <a:solidFill>
                <a:srgbClr val="1D8BFF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2800" dirty="0">
                <a:solidFill>
                  <a:srgbClr val="004185"/>
                </a:solidFill>
                <a:ea typeface="+mn-lt"/>
                <a:cs typeface="+mn-lt"/>
              </a:rPr>
              <a:t>Members of this role: </a:t>
            </a:r>
            <a:r>
              <a:rPr lang="en-US" sz="2800" dirty="0">
                <a:solidFill>
                  <a:srgbClr val="1D8BFF"/>
                </a:solidFill>
                <a:ea typeface="+mn-lt"/>
                <a:cs typeface="+mn-lt"/>
              </a:rPr>
              <a:t>Optionally add</a:t>
            </a:r>
            <a:br>
              <a:rPr lang="en-US" sz="2800" dirty="0">
                <a:solidFill>
                  <a:srgbClr val="1D8BFF"/>
                </a:solidFill>
                <a:ea typeface="+mn-lt"/>
                <a:cs typeface="+mn-lt"/>
              </a:rPr>
            </a:br>
            <a:endParaRPr lang="en-US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2800" dirty="0" err="1">
                <a:ea typeface="+mn-lt"/>
                <a:cs typeface="+mn-lt"/>
              </a:rPr>
              <a:t>Securables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>
                <a:solidFill>
                  <a:srgbClr val="1D8BFF"/>
                </a:solidFill>
                <a:ea typeface="+mn-lt"/>
                <a:cs typeface="+mn-lt"/>
              </a:rPr>
              <a:t>Optionally add privileges</a:t>
            </a:r>
            <a:br>
              <a:rPr lang="en-US" sz="2800" dirty="0">
                <a:solidFill>
                  <a:srgbClr val="1D8BFF"/>
                </a:solidFill>
                <a:ea typeface="+mn-lt"/>
                <a:cs typeface="+mn-lt"/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Click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OK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08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115212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Create Role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539552" y="1628800"/>
            <a:ext cx="8153400" cy="3887787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sz="2800" dirty="0">
                <a:solidFill>
                  <a:srgbClr val="1D8BFF"/>
                </a:solidFill>
              </a:rPr>
              <a:t>CREATE ROLE </a:t>
            </a:r>
            <a:r>
              <a:rPr lang="en-US" sz="2800" dirty="0">
                <a:solidFill>
                  <a:srgbClr val="000000"/>
                </a:solidFill>
              </a:rPr>
              <a:t>students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AUTHORIZATION </a:t>
            </a:r>
            <a:r>
              <a:rPr lang="en-US" sz="2800" dirty="0">
                <a:solidFill>
                  <a:srgbClr val="000000"/>
                </a:solidFill>
              </a:rPr>
              <a:t>db2user;</a:t>
            </a:r>
            <a:endParaRPr lang="en-US" sz="2800" dirty="0">
              <a:solidFill>
                <a:srgbClr val="1D8BFF"/>
              </a:solidFill>
            </a:endParaRPr>
          </a:p>
          <a:p>
            <a:pPr marL="514350" indent="-514350">
              <a:lnSpc>
                <a:spcPct val="90000"/>
              </a:lnSpc>
              <a:buFont typeface="Arial"/>
              <a:buChar char="›"/>
            </a:pPr>
            <a:endParaRPr lang="en-US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sz="2800" dirty="0">
                <a:solidFill>
                  <a:srgbClr val="000000"/>
                </a:solidFill>
              </a:rPr>
              <a:t>The owner of the role is </a:t>
            </a:r>
            <a:r>
              <a:rPr lang="en-US" sz="2800" dirty="0">
                <a:solidFill>
                  <a:srgbClr val="1C8BFF"/>
                </a:solidFill>
              </a:rPr>
              <a:t>db2user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429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115212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Assign user to role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791362" y="2205038"/>
            <a:ext cx="8352638" cy="3887787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dirty="0">
                <a:solidFill>
                  <a:srgbClr val="1C8BFF"/>
                </a:solidFill>
                <a:latin typeface="Consolas"/>
              </a:rPr>
              <a:t>ALTER ROLE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role_name</a:t>
            </a:r>
            <a:r>
              <a:rPr lang="en-US" dirty="0">
                <a:solidFill>
                  <a:srgbClr val="1C8BFF"/>
                </a:solidFill>
                <a:latin typeface="Consolas"/>
              </a:rPr>
              <a:t> ADD MEMBER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user_name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57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pPr marL="194945" indent="-194945">
              <a:lnSpc>
                <a:spcPct val="90000"/>
              </a:lnSpc>
            </a:pPr>
            <a:r>
              <a:rPr lang="en-US" sz="2800" dirty="0"/>
              <a:t>Download required software</a:t>
            </a:r>
            <a:endParaRPr lang="nl-NL" dirty="0"/>
          </a:p>
          <a:p>
            <a:pPr marL="194945" indent="-194945">
              <a:lnSpc>
                <a:spcPct val="90000"/>
              </a:lnSpc>
            </a:pPr>
            <a:r>
              <a:rPr lang="en-US" sz="2800" dirty="0"/>
              <a:t>Install SQL Server Express</a:t>
            </a:r>
          </a:p>
          <a:p>
            <a:pPr marL="194945" indent="-194945">
              <a:lnSpc>
                <a:spcPct val="90000"/>
              </a:lnSpc>
            </a:pPr>
            <a:r>
              <a:rPr lang="en-US" sz="2800" dirty="0"/>
              <a:t>Install SQL Server Management Studio</a:t>
            </a:r>
          </a:p>
          <a:p>
            <a:pPr marL="194945" indent="-194945">
              <a:lnSpc>
                <a:spcPct val="90000"/>
              </a:lnSpc>
            </a:pPr>
            <a:r>
              <a:rPr lang="en-US" sz="2800" dirty="0"/>
              <a:t>Connect to database</a:t>
            </a:r>
          </a:p>
          <a:p>
            <a:pPr marL="194945" indent="-194945">
              <a:lnSpc>
                <a:spcPct val="90000"/>
              </a:lnSpc>
            </a:pPr>
            <a:r>
              <a:rPr lang="en-US" sz="2800" dirty="0"/>
              <a:t>Tips for users &amp; privileges</a:t>
            </a:r>
          </a:p>
          <a:p>
            <a:pPr marL="194945" indent="-194945">
              <a:lnSpc>
                <a:spcPct val="90000"/>
              </a:lnSpc>
            </a:pPr>
            <a:r>
              <a:rPr lang="en-US" sz="2800" dirty="0"/>
              <a:t>Create databases</a:t>
            </a:r>
          </a:p>
          <a:p>
            <a:pPr marL="194945" indent="-194945">
              <a:lnSpc>
                <a:spcPct val="90000"/>
              </a:lnSpc>
            </a:pPr>
            <a:r>
              <a:rPr lang="en-US" sz="2800" dirty="0"/>
              <a:t>Create logins and users</a:t>
            </a:r>
          </a:p>
          <a:p>
            <a:pPr marL="194945" indent="-194945">
              <a:lnSpc>
                <a:spcPct val="90000"/>
              </a:lnSpc>
            </a:pPr>
            <a:r>
              <a:rPr lang="en-US" sz="2800" dirty="0"/>
              <a:t>Create database-roles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</a:t>
            </a:fld>
            <a:endParaRPr lang="nl-N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115212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Assign privileges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791362" y="2205038"/>
            <a:ext cx="8352638" cy="3887787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dirty="0">
                <a:solidFill>
                  <a:srgbClr val="1C8BFF"/>
                </a:solidFill>
                <a:latin typeface="georgia"/>
              </a:rPr>
              <a:t>GRANT</a:t>
            </a:r>
            <a:r>
              <a:rPr lang="en-US" dirty="0">
                <a:solidFill>
                  <a:srgbClr val="000000"/>
                </a:solidFill>
                <a:latin typeface="georgia"/>
              </a:rPr>
              <a:t> or </a:t>
            </a:r>
            <a:r>
              <a:rPr lang="en-US" dirty="0">
                <a:solidFill>
                  <a:srgbClr val="1C8BFF"/>
                </a:solidFill>
                <a:latin typeface="georgia"/>
              </a:rPr>
              <a:t>DENY</a:t>
            </a:r>
            <a:endParaRPr lang="nl-NL" dirty="0">
              <a:solidFill>
                <a:srgbClr val="004185"/>
              </a:solidFill>
              <a:latin typeface="georgia"/>
            </a:endParaRPr>
          </a:p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dirty="0">
                <a:solidFill>
                  <a:srgbClr val="1C8BFF"/>
                </a:solidFill>
                <a:latin typeface="georgia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georgia"/>
              </a:rPr>
              <a:t>, </a:t>
            </a:r>
            <a:r>
              <a:rPr lang="en-US" dirty="0">
                <a:solidFill>
                  <a:srgbClr val="1C8BFF"/>
                </a:solidFill>
                <a:latin typeface="georgia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georgia"/>
              </a:rPr>
              <a:t>, </a:t>
            </a:r>
            <a:r>
              <a:rPr lang="en-US" dirty="0">
                <a:solidFill>
                  <a:srgbClr val="1C8BFF"/>
                </a:solidFill>
                <a:latin typeface="georgia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georgia"/>
              </a:rPr>
              <a:t>, </a:t>
            </a:r>
            <a:r>
              <a:rPr lang="en-US" dirty="0">
                <a:solidFill>
                  <a:srgbClr val="1C8BFF"/>
                </a:solidFill>
                <a:latin typeface="georgia"/>
              </a:rPr>
              <a:t>DELETE</a:t>
            </a:r>
            <a:endParaRPr lang="nl-NL" dirty="0">
              <a:solidFill>
                <a:srgbClr val="1C8BFF"/>
              </a:solidFill>
              <a:latin typeface="georgia"/>
            </a:endParaRPr>
          </a:p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dirty="0">
                <a:solidFill>
                  <a:srgbClr val="000000"/>
                </a:solidFill>
                <a:latin typeface="georgia"/>
              </a:rPr>
              <a:t>ON</a:t>
            </a:r>
            <a:endParaRPr lang="nl-NL" dirty="0">
              <a:solidFill>
                <a:srgbClr val="004185"/>
              </a:solidFill>
              <a:latin typeface="georgia"/>
            </a:endParaRPr>
          </a:p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dirty="0" err="1">
                <a:solidFill>
                  <a:srgbClr val="1C8BFF"/>
                </a:solidFill>
                <a:latin typeface="georgia"/>
              </a:rPr>
              <a:t>dbo.Employee</a:t>
            </a:r>
            <a:r>
              <a:rPr lang="en-US" dirty="0">
                <a:solidFill>
                  <a:srgbClr val="000000"/>
                </a:solidFill>
                <a:latin typeface="georgia"/>
              </a:rPr>
              <a:t> (col1_name, col2_name)</a:t>
            </a:r>
            <a:endParaRPr lang="nl-NL" dirty="0">
              <a:solidFill>
                <a:srgbClr val="004185"/>
              </a:solidFill>
              <a:latin typeface="georgia"/>
            </a:endParaRPr>
          </a:p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dirty="0">
                <a:solidFill>
                  <a:srgbClr val="000000"/>
                </a:solidFill>
                <a:latin typeface="georgia"/>
              </a:rPr>
              <a:t>TO</a:t>
            </a:r>
            <a:endParaRPr lang="nl-NL" dirty="0">
              <a:solidFill>
                <a:srgbClr val="004185"/>
              </a:solidFill>
              <a:latin typeface="georgia"/>
            </a:endParaRPr>
          </a:p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dirty="0" err="1">
                <a:solidFill>
                  <a:srgbClr val="1C8BFF"/>
                </a:solidFill>
                <a:latin typeface="georgia"/>
              </a:rPr>
              <a:t>role_name</a:t>
            </a:r>
            <a:r>
              <a:rPr lang="en-US" dirty="0">
                <a:solidFill>
                  <a:srgbClr val="000000"/>
                </a:solidFill>
                <a:latin typeface="georgia"/>
              </a:rPr>
              <a:t> or </a:t>
            </a:r>
            <a:r>
              <a:rPr lang="en-US" dirty="0" err="1">
                <a:solidFill>
                  <a:srgbClr val="1C8BFF"/>
                </a:solidFill>
                <a:latin typeface="georgia"/>
              </a:rPr>
              <a:t>user_name</a:t>
            </a:r>
            <a:r>
              <a:rPr lang="en-US" dirty="0">
                <a:solidFill>
                  <a:srgbClr val="000000"/>
                </a:solidFill>
                <a:latin typeface="georgia"/>
              </a:rPr>
              <a:t>;</a:t>
            </a:r>
            <a:endParaRPr lang="nl-NL" dirty="0">
              <a:latin typeface="georgia"/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76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115212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Assign privileges (examples)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791362" y="2205038"/>
            <a:ext cx="8352638" cy="3887787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en-US" dirty="0">
                <a:solidFill>
                  <a:srgbClr val="1C8BFF"/>
                </a:solidFill>
                <a:latin typeface="georgia"/>
              </a:rPr>
              <a:t>GRANT SELECT </a:t>
            </a:r>
            <a:r>
              <a:rPr lang="en-US" dirty="0">
                <a:solidFill>
                  <a:srgbClr val="000000"/>
                </a:solidFill>
                <a:latin typeface="georgia"/>
              </a:rPr>
              <a:t>ON </a:t>
            </a:r>
            <a:r>
              <a:rPr lang="en-US" dirty="0" err="1">
                <a:solidFill>
                  <a:srgbClr val="1C8BFF"/>
                </a:solidFill>
                <a:latin typeface="georgia"/>
              </a:rPr>
              <a:t>dbo.Employee</a:t>
            </a:r>
            <a:r>
              <a:rPr lang="en-US" dirty="0">
                <a:solidFill>
                  <a:srgbClr val="1C8BFF"/>
                </a:solidFill>
                <a:latin typeface="georgia"/>
              </a:rPr>
              <a:t> </a:t>
            </a:r>
            <a:r>
              <a:rPr lang="en-US" dirty="0">
                <a:solidFill>
                  <a:srgbClr val="000000"/>
                </a:solidFill>
                <a:latin typeface="georgia"/>
              </a:rPr>
              <a:t>TO </a:t>
            </a:r>
            <a:r>
              <a:rPr lang="en-US" dirty="0">
                <a:solidFill>
                  <a:srgbClr val="1C8BFF"/>
                </a:solidFill>
                <a:latin typeface="georgia"/>
              </a:rPr>
              <a:t>supervisor</a:t>
            </a:r>
            <a:br>
              <a:rPr lang="en-US" dirty="0">
                <a:solidFill>
                  <a:srgbClr val="1C8BFF"/>
                </a:solidFill>
                <a:latin typeface="georgia"/>
              </a:rPr>
            </a:br>
            <a:endParaRPr lang="en-US">
              <a:solidFill>
                <a:srgbClr val="1C8BFF"/>
              </a:solidFill>
              <a:latin typeface="georgia"/>
            </a:endParaRPr>
          </a:p>
          <a:p>
            <a:pPr marL="514350" indent="-514350">
              <a:lnSpc>
                <a:spcPct val="90000"/>
              </a:lnSpc>
              <a:buFont typeface="Arial"/>
              <a:buChar char="›"/>
            </a:pPr>
            <a:r>
              <a:rPr lang="nl-NL" dirty="0">
                <a:solidFill>
                  <a:srgbClr val="1C8BFF"/>
                </a:solidFill>
                <a:latin typeface="georgia"/>
              </a:rPr>
              <a:t>DENY SELECT</a:t>
            </a:r>
            <a:r>
              <a:rPr lang="nl-NL" dirty="0">
                <a:latin typeface="georgia"/>
              </a:rPr>
              <a:t> </a:t>
            </a:r>
            <a:r>
              <a:rPr lang="nl-NL" dirty="0">
                <a:solidFill>
                  <a:srgbClr val="000000"/>
                </a:solidFill>
                <a:latin typeface="georgia"/>
              </a:rPr>
              <a:t>ON </a:t>
            </a:r>
            <a:r>
              <a:rPr lang="nl-NL" dirty="0" err="1">
                <a:solidFill>
                  <a:srgbClr val="1C8BFF"/>
                </a:solidFill>
                <a:latin typeface="georgia"/>
              </a:rPr>
              <a:t>dbo.Employee</a:t>
            </a:r>
            <a:r>
              <a:rPr lang="nl-NL" dirty="0">
                <a:latin typeface="georgia"/>
              </a:rPr>
              <a:t> (</a:t>
            </a:r>
            <a:r>
              <a:rPr lang="nl-NL" dirty="0" err="1">
                <a:solidFill>
                  <a:srgbClr val="1C8BFF"/>
                </a:solidFill>
                <a:latin typeface="georgia"/>
              </a:rPr>
              <a:t>salary</a:t>
            </a:r>
            <a:r>
              <a:rPr lang="nl-NL" dirty="0">
                <a:latin typeface="georgia"/>
              </a:rPr>
              <a:t>) </a:t>
            </a:r>
            <a:r>
              <a:rPr lang="nl-NL" dirty="0">
                <a:solidFill>
                  <a:srgbClr val="000000"/>
                </a:solidFill>
                <a:latin typeface="georgia"/>
              </a:rPr>
              <a:t>TO </a:t>
            </a:r>
            <a:r>
              <a:rPr lang="nl-NL" dirty="0">
                <a:solidFill>
                  <a:srgbClr val="1C8BFF"/>
                </a:solidFill>
                <a:latin typeface="georgia"/>
              </a:rPr>
              <a:t>intern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59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 required software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683568" y="1268760"/>
            <a:ext cx="8153400" cy="3887787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Download SQL Server Express from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https://www.microsoft.com/nl-nl/sql-server/sql-server-editions-express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Download SQL Server Management Studio from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https://docs.microsoft.com/en-us/sql/ssms/download-sql-server-management-studio-ssms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276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SQL Server Express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196752"/>
            <a:ext cx="8153400" cy="3887787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New SQL Server stand-alone installation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If Windows Firewall is enabled, you might get a warning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Use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Named Instance: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SQLExpress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Use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Mixed Mode </a:t>
            </a:r>
            <a:r>
              <a:rPr lang="en-US" sz="2800" dirty="0">
                <a:solidFill>
                  <a:schemeClr val="tx2"/>
                </a:solidFill>
              </a:rPr>
              <a:t>and specify a password for the super administrator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130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1152128"/>
          </a:xfrm>
        </p:spPr>
        <p:txBody>
          <a:bodyPr/>
          <a:lstStyle/>
          <a:p>
            <a:r>
              <a:rPr lang="en-US" dirty="0"/>
              <a:t>Install SQL Server Management Studio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2205038"/>
            <a:ext cx="8153400" cy="3887787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Install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Close </a:t>
            </a:r>
            <a:r>
              <a:rPr lang="en-US" sz="28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26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1152128"/>
          </a:xfrm>
        </p:spPr>
        <p:txBody>
          <a:bodyPr/>
          <a:lstStyle/>
          <a:p>
            <a:r>
              <a:rPr lang="en-US" dirty="0"/>
              <a:t>Connect to database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8153400" cy="3887787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Open SQL Server Management Studio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Server name: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.\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SQLExpress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Authentication: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Windows Authentication</a:t>
            </a:r>
            <a:r>
              <a:rPr lang="en-US" sz="2800" dirty="0">
                <a:solidFill>
                  <a:schemeClr val="tx2"/>
                </a:solidFill>
              </a:rPr>
              <a:t> or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 Server Authentication</a:t>
            </a:r>
            <a:r>
              <a:rPr lang="en-US" sz="2800" dirty="0">
                <a:solidFill>
                  <a:schemeClr val="tx2"/>
                </a:solidFill>
              </a:rPr>
              <a:t> and specify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and your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chosen password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94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1152128"/>
          </a:xfrm>
        </p:spPr>
        <p:txBody>
          <a:bodyPr/>
          <a:lstStyle/>
          <a:p>
            <a:r>
              <a:rPr lang="en-US" dirty="0"/>
              <a:t>Tips for users &amp; privileges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2205038"/>
            <a:ext cx="8153400" cy="3887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If some piece of software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uses the </a:t>
            </a:r>
            <a:r>
              <a:rPr lang="en-US" sz="2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sa</a:t>
            </a: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-account to connect to the database;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has a vulnerability on a non-database level;</a:t>
            </a:r>
            <a:b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sz="2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Database comprised!</a:t>
            </a:r>
          </a:p>
          <a:p>
            <a:pPr lvl="1"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06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1152128"/>
          </a:xfrm>
        </p:spPr>
        <p:txBody>
          <a:bodyPr/>
          <a:lstStyle/>
          <a:p>
            <a:r>
              <a:rPr lang="en-US" dirty="0"/>
              <a:t>Tips for users &amp; privileges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531010" y="1412776"/>
            <a:ext cx="8153400" cy="38877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Don’t use the </a:t>
            </a:r>
            <a:r>
              <a:rPr lang="en-US" sz="2800" dirty="0" err="1">
                <a:solidFill>
                  <a:schemeClr val="tx2"/>
                </a:solidFill>
              </a:rPr>
              <a:t>sa</a:t>
            </a:r>
            <a:r>
              <a:rPr lang="en-US" sz="2800" dirty="0">
                <a:solidFill>
                  <a:schemeClr val="tx2"/>
                </a:solidFill>
              </a:rPr>
              <a:t>-account if you don’t need it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Privileges for all databases &amp; tables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Don’t give users more privileges than they need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Readable on monitor</a:t>
            </a: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Avoid storing username/password combinations inside source-code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Readable on monitor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Checked-in on source-control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11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6178062" cy="683205"/>
          </a:xfrm>
        </p:spPr>
        <p:txBody>
          <a:bodyPr/>
          <a:lstStyle/>
          <a:p>
            <a:r>
              <a:rPr lang="en-US" dirty="0"/>
              <a:t>Data Control Language (DCL)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636065" y="1389739"/>
            <a:ext cx="7909170" cy="3887787"/>
          </a:xfrm>
        </p:spPr>
        <p:txBody>
          <a:bodyPr/>
          <a:lstStyle/>
          <a:p>
            <a:pPr marL="194945" indent="-194945">
              <a:lnSpc>
                <a:spcPct val="90000"/>
              </a:lnSpc>
              <a:buFont typeface="Arial"/>
              <a:buChar char="›"/>
            </a:pPr>
            <a:r>
              <a:rPr lang="en-US" sz="2800" dirty="0">
                <a:solidFill>
                  <a:schemeClr val="tx2"/>
                </a:solidFill>
              </a:rPr>
              <a:t>All assignments should </a:t>
            </a:r>
            <a:r>
              <a:rPr lang="en-US" sz="2800" dirty="0">
                <a:solidFill>
                  <a:srgbClr val="004185"/>
                </a:solidFill>
              </a:rPr>
              <a:t>be handed in as DCL-query's.</a:t>
            </a:r>
            <a:br>
              <a:rPr lang="en-US" sz="2800" dirty="0">
                <a:solidFill>
                  <a:srgbClr val="004185"/>
                </a:solidFill>
              </a:rPr>
            </a:br>
            <a:endParaRPr lang="en-US" sz="2800" dirty="0">
              <a:solidFill>
                <a:srgbClr val="004185"/>
              </a:solidFill>
            </a:endParaRPr>
          </a:p>
          <a:p>
            <a:pPr marL="194945" indent="-194945">
              <a:lnSpc>
                <a:spcPct val="90000"/>
              </a:lnSpc>
              <a:buFont typeface="Arial"/>
              <a:buChar char="›"/>
            </a:pPr>
            <a:r>
              <a:rPr lang="en-US" sz="2800" dirty="0">
                <a:solidFill>
                  <a:srgbClr val="004185"/>
                </a:solidFill>
              </a:rPr>
              <a:t>To execute certain query's, you need to select a database.</a:t>
            </a:r>
          </a:p>
          <a:p>
            <a:pPr marL="194945" indent="-194945">
              <a:lnSpc>
                <a:spcPct val="90000"/>
              </a:lnSpc>
              <a:buFont typeface="Arial"/>
              <a:buChar char="›"/>
            </a:pPr>
            <a:endParaRPr lang="en-US" sz="2800" dirty="0">
              <a:solidFill>
                <a:srgbClr val="00418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1C8BFF"/>
                </a:solidFill>
              </a:rPr>
              <a:t>USE </a:t>
            </a:r>
            <a:r>
              <a:rPr lang="en-US" sz="2800" dirty="0" err="1">
                <a:solidFill>
                  <a:srgbClr val="000000"/>
                </a:solidFill>
              </a:rPr>
              <a:t>db_name</a:t>
            </a:r>
            <a:r>
              <a:rPr lang="en-US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4314628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sjabloon NHL Stenden" id="{91F20F90-23B3-445E-A2E8-791028A0DD18}" vid="{84AAEB75-11FE-4421-99D0-283769356077}"/>
    </a:ext>
  </a:extLst>
</a:theme>
</file>

<file path=ppt/theme/theme10.xml><?xml version="1.0" encoding="utf-8"?>
<a:theme xmlns:a="http://schemas.openxmlformats.org/drawingml/2006/main" name="6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59EE9F72-9820-4A4E-BA6F-6753C6F0F213}" vid="{508E1AEE-FE3A-4555-956D-ABD5F4EF7D4C}"/>
    </a:ext>
  </a:extLst>
</a:theme>
</file>

<file path=ppt/theme/theme11.xml><?xml version="1.0" encoding="utf-8"?>
<a:theme xmlns:a="http://schemas.openxmlformats.org/drawingml/2006/main" name="3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59EE9F72-9820-4A4E-BA6F-6753C6F0F213}" vid="{CFBFB223-736B-47ED-987E-887EBDD6E00B}"/>
    </a:ext>
  </a:extLst>
</a:theme>
</file>

<file path=ppt/theme/theme12.xml><?xml version="1.0" encoding="utf-8"?>
<a:theme xmlns:a="http://schemas.openxmlformats.org/drawingml/2006/main" name="4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59EE9F72-9820-4A4E-BA6F-6753C6F0F213}" vid="{7FDEC69F-F01F-4EC5-A9B3-DF889D538207}"/>
    </a:ext>
  </a:extLst>
</a:theme>
</file>

<file path=ppt/theme/theme13.xml><?xml version="1.0" encoding="utf-8"?>
<a:theme xmlns:a="http://schemas.openxmlformats.org/drawingml/2006/main" name="5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59EE9F72-9820-4A4E-BA6F-6753C6F0F213}" vid="{755D9B59-164E-42E0-BA8F-88EB799A978F}"/>
    </a:ext>
  </a:extLst>
</a:theme>
</file>

<file path=ppt/theme/theme14.xml><?xml version="1.0" encoding="utf-8"?>
<a:theme xmlns:a="http://schemas.openxmlformats.org/drawingml/2006/main" name="7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59EE9F72-9820-4A4E-BA6F-6753C6F0F213}" vid="{4B4D25AB-2886-4134-AAD2-C04835FC7AC9}"/>
    </a:ext>
  </a:extLst>
</a:theme>
</file>

<file path=ppt/theme/theme15.xml><?xml version="1.0" encoding="utf-8"?>
<a:theme xmlns:a="http://schemas.openxmlformats.org/drawingml/2006/main" name="8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59EE9F72-9820-4A4E-BA6F-6753C6F0F213}" vid="{53B76375-4389-44B5-A8C5-0E26A8AA1D45}"/>
    </a:ext>
  </a:extLst>
</a:theme>
</file>

<file path=ppt/theme/theme16.xml><?xml version="1.0" encoding="utf-8"?>
<a:theme xmlns:a="http://schemas.openxmlformats.org/drawingml/2006/main" name="9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59EE9F72-9820-4A4E-BA6F-6753C6F0F213}" vid="{3099A2A1-1829-46FC-B9A7-4020954898A7}"/>
    </a:ext>
  </a:extLst>
</a:theme>
</file>

<file path=ppt/theme/theme17.xml><?xml version="1.0" encoding="utf-8"?>
<a:theme xmlns:a="http://schemas.openxmlformats.org/drawingml/2006/main" name="10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59EE9F72-9820-4A4E-BA6F-6753C6F0F213}" vid="{71A6A665-E9F0-413D-90EA-52816485056E}"/>
    </a:ext>
  </a:extLst>
</a:theme>
</file>

<file path=ppt/theme/theme18.xml><?xml version="1.0" encoding="utf-8"?>
<a:theme xmlns:a="http://schemas.openxmlformats.org/drawingml/2006/main" name="1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59EE9F72-9820-4A4E-BA6F-6753C6F0F213}" vid="{6FF3EAF8-ADEF-4530-9F18-8F1BC8FC04EF}"/>
    </a:ext>
  </a:extLst>
</a:theme>
</file>

<file path=ppt/theme/theme19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sjabloon NHL Stenden" id="{91F20F90-23B3-445E-A2E8-791028A0DD18}" vid="{858E4ED9-0C75-40A7-9897-9D734DF63760}"/>
    </a:ext>
  </a:extLst>
</a:theme>
</file>

<file path=ppt/theme/theme20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sjabloon NHL Stenden" id="{91F20F90-23B3-445E-A2E8-791028A0DD18}" vid="{F9BA2D69-3012-4322-BD96-94591CA1B403}"/>
    </a:ext>
  </a:extLst>
</a:theme>
</file>

<file path=ppt/theme/theme4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sjabloon NHL Stenden" id="{91F20F90-23B3-445E-A2E8-791028A0DD18}" vid="{F6489029-6F39-4F15-8795-3FE6C23C7CCE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sjabloon NHL Stenden" id="{91F20F90-23B3-445E-A2E8-791028A0DD18}" vid="{808C2FF5-C457-4E6A-8E0B-A2EB9780AB48}"/>
    </a:ext>
  </a:extLst>
</a:theme>
</file>

<file path=ppt/theme/theme6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sjabloon NHL Stenden" id="{91F20F90-23B3-445E-A2E8-791028A0DD18}" vid="{CA292D28-7F54-4305-9B2D-744DE7D46791}"/>
    </a:ext>
  </a:extLst>
</a:theme>
</file>

<file path=ppt/theme/theme7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sjabloon NHL Stenden" id="{91F20F90-23B3-445E-A2E8-791028A0DD18}" vid="{0C639BE0-B768-4831-A414-616AD2CD80EE}"/>
    </a:ext>
  </a:extLst>
</a:theme>
</file>

<file path=ppt/theme/theme8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sjabloon NHL Stenden" id="{91F20F90-23B3-445E-A2E8-791028A0DD18}" vid="{70CAF6A4-1254-40A5-A3B9-8E99280FAA55}"/>
    </a:ext>
  </a:extLst>
</a:theme>
</file>

<file path=ppt/theme/theme9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sjabloon NHL Stenden" id="{91F20F90-23B3-445E-A2E8-791028A0DD18}" vid="{4089E61D-E736-4F0A-A710-C9C759D33A3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aar xmlns="44f5ec5c-b501-4945-a241-a18e30993441">
      <Value>Jaar 1</Value>
    </Jaar>
    <Course xmlns="44f5ec5c-b501-4945-a241-a18e30993441">Alles</Course>
    <Moduleboek xmlns="44f5ec5c-b501-4945-a241-a18e30993441">false</Moduleboek>
    <TaxCatchAll xmlns="a7b1186d-096f-4266-8f57-4afebc420a87"/>
    <Studierichting xmlns="44f5ec5c-b501-4945-a241-a18e30993441">
      <Value>Software Engineering</Value>
    </Studierichting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159FB94AFB54D8CD0248843FD76A5" ma:contentTypeVersion="22" ma:contentTypeDescription="Een nieuw document maken." ma:contentTypeScope="" ma:versionID="9a5af6dc667779243aa9d552e7948095">
  <xsd:schema xmlns:xsd="http://www.w3.org/2001/XMLSchema" xmlns:xs="http://www.w3.org/2001/XMLSchema" xmlns:p="http://schemas.microsoft.com/office/2006/metadata/properties" xmlns:ns2="a7b1186d-096f-4266-8f57-4afebc420a87" xmlns:ns3="44f5ec5c-b501-4945-a241-a18e30993441" targetNamespace="http://schemas.microsoft.com/office/2006/metadata/properties" ma:root="true" ma:fieldsID="10f436c9aaa434e67e2527041ff33b94" ns2:_="" ns3:_="">
    <xsd:import namespace="a7b1186d-096f-4266-8f57-4afebc420a87"/>
    <xsd:import namespace="44f5ec5c-b501-4945-a241-a18e30993441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Moduleboek" minOccurs="0"/>
                <xsd:element ref="ns3:MediaServiceMetadata" minOccurs="0"/>
                <xsd:element ref="ns3:MediaServiceFastMetadata" minOccurs="0"/>
                <xsd:element ref="ns3:Course" minOccurs="0"/>
                <xsd:element ref="ns3:Studierichting" minOccurs="0"/>
                <xsd:element ref="ns3:Jaar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1186d-096f-4266-8f57-4afebc420a87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3db6501a-c5b3-4a95-bbe5-8569bd4cbd7e}" ma:internalName="TaxCatchAll" ma:showField="CatchAllData" ma:web="a7b1186d-096f-4266-8f57-4afebc420a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f5ec5c-b501-4945-a241-a18e30993441" elementFormDefault="qualified">
    <xsd:import namespace="http://schemas.microsoft.com/office/2006/documentManagement/types"/>
    <xsd:import namespace="http://schemas.microsoft.com/office/infopath/2007/PartnerControls"/>
    <xsd:element name="Moduleboek" ma:index="9" nillable="true" ma:displayName="Moduleboek" ma:default="0" ma:description="Deze kolom geeft aan of de map moduleboeken bevat of niet." ma:indexed="true" ma:internalName="Moduleboek">
      <xsd:simpleType>
        <xsd:restriction base="dms:Boolea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Course" ma:index="12" nillable="true" ma:displayName="Course" ma:default="Alles" ma:description="Vakcode" ma:format="Dropdown" ma:indexed="true" ma:internalName="Course">
      <xsd:simpleType>
        <xsd:restriction base="dms:Choice">
          <xsd:enumeration value="Alles"/>
          <xsd:enumeration value="IN-OIMM"/>
          <xsd:enumeration value="IIPRAD"/>
          <xsd:enumeration value="OICS"/>
          <xsd:enumeration value="IN-DECIC"/>
          <xsd:enumeration value="OICN1"/>
          <xsd:enumeration value="OIDB1"/>
          <xsd:enumeration value="OIDGD1"/>
          <xsd:enumeration value="OIIM"/>
          <xsd:enumeration value="OIJV1"/>
          <xsd:enumeration value="OIMM"/>
          <xsd:enumeration value="OIPHP1"/>
          <xsd:enumeration value="OIPHP2"/>
          <xsd:enumeration value="OIWIS"/>
          <xsd:enumeration value="OIXH"/>
          <xsd:enumeration value="GMOCO1"/>
          <xsd:enumeration value="GSCOT1"/>
          <xsd:enumeration value="GSLB1A"/>
          <xsd:enumeration value="GSLB1B"/>
          <xsd:enumeration value="GOZT1"/>
          <xsd:enumeration value="GSCOT2"/>
          <xsd:enumeration value="GSLBT2"/>
          <xsd:enumeration value="GTENG1"/>
          <xsd:enumeration value="IIPR1"/>
          <xsd:enumeration value="IIPR2"/>
          <xsd:enumeration value="IIPR3"/>
          <xsd:enumeration value="IIPR4A"/>
          <xsd:enumeration value="IIPR4B"/>
          <xsd:enumeration value="IIPR5A"/>
          <xsd:enumeration value="IIPR5B"/>
          <xsd:enumeration value="IIPR6.1"/>
          <xsd:enumeration value="IIPR6.2"/>
          <xsd:enumeration value="MINORSEC"/>
          <xsd:enumeration value="OI-AD"/>
          <xsd:enumeration value="OIC#1"/>
          <xsd:enumeration value="OIC#2"/>
          <xsd:enumeration value="OICEH"/>
          <xsd:enumeration value="OICLFUN"/>
          <xsd:enumeration value="OIDB2"/>
          <xsd:enumeration value="OIDGD2"/>
          <xsd:enumeration value="OIDHTML"/>
          <xsd:enumeration value="OIDIG-T"/>
          <xsd:enumeration value="OIDP"/>
          <xsd:enumeration value="OIES1"/>
          <xsd:enumeration value="OIES2"/>
          <xsd:enumeration value="OIFED1"/>
          <xsd:enumeration value="OIIT"/>
          <xsd:enumeration value="OIITA"/>
          <xsd:enumeration value="OIIT-V"/>
          <xsd:enumeration value="OIJV1"/>
          <xsd:enumeration value="OIJV2"/>
          <xsd:enumeration value="OIJV3"/>
          <xsd:enumeration value="OIKM"/>
          <xsd:enumeration value="OIMAN1"/>
          <xsd:enumeration value="OIMAN2"/>
          <xsd:enumeration value="OINETFUN"/>
          <xsd:enumeration value="OIOO1"/>
          <xsd:enumeration value="OIOS"/>
          <xsd:enumeration value="OIPIT-S"/>
          <xsd:enumeration value="OIPL-FPGA"/>
          <xsd:enumeration value="OISEC"/>
          <xsd:enumeration value="OIT"/>
          <xsd:enumeration value="OITHREAD"/>
          <xsd:enumeration value="OIUID"/>
          <xsd:enumeration value="OIXML"/>
          <xsd:enumeration value="OTAFST"/>
          <xsd:enumeration value="OTSTA"/>
        </xsd:restriction>
      </xsd:simpleType>
    </xsd:element>
    <xsd:element name="Studierichting" ma:index="13" nillable="true" ma:displayName="Studierichting" ma:default="Software Engineering" ma:internalName="Studierichting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CT-Beheer"/>
                    <xsd:enumeration value="AD ICT-Beheer"/>
                    <xsd:enumeration value="Software Engineering"/>
                    <xsd:enumeration value="Technische Informatica"/>
                    <xsd:enumeration value="Front-End Developer"/>
                    <xsd:enumeration value="Information Technology"/>
                  </xsd:restriction>
                </xsd:simpleType>
              </xsd:element>
            </xsd:sequence>
          </xsd:extension>
        </xsd:complexContent>
      </xsd:complexType>
    </xsd:element>
    <xsd:element name="Jaar" ma:index="14" nillable="true" ma:displayName="Jaar" ma:default="Jaar 1" ma:description="Welk jaar wordt het vak gegeven?" ma:internalName="Jaar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Jaar 1"/>
                    <xsd:enumeration value="Jaar 2"/>
                    <xsd:enumeration value="Jaar 3"/>
                    <xsd:enumeration value="Jaar 4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B7670B-488F-47EC-869B-1B71D650B43D}">
  <ds:schemaRefs>
    <ds:schemaRef ds:uri="http://purl.org/dc/dcmitype/"/>
    <ds:schemaRef ds:uri="http://purl.org/dc/terms/"/>
    <ds:schemaRef ds:uri="a7b1186d-096f-4266-8f57-4afebc420a87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44f5ec5c-b501-4945-a241-a18e3099344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C357A36-73ED-44BD-BE05-645B3D6B88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FC717F-9CF0-4D1F-8824-4C9855FE20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b1186d-096f-4266-8f57-4afebc420a87"/>
    <ds:schemaRef ds:uri="44f5ec5c-b501-4945-a241-a18e309934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Powerpointsjabloon NHL Stenden-SURFACE-RAYMOND</Template>
  <TotalTime>1624</TotalTime>
  <Words>317</Words>
  <Application>Microsoft Office PowerPoint</Application>
  <PresentationFormat>Diavoorstelling (4:3)</PresentationFormat>
  <Paragraphs>146</Paragraphs>
  <Slides>21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18</vt:i4>
      </vt:variant>
      <vt:variant>
        <vt:lpstr>Diatitels</vt:lpstr>
      </vt:variant>
      <vt:variant>
        <vt:i4>21</vt:i4>
      </vt:variant>
    </vt:vector>
  </HeadingPairs>
  <TitlesOfParts>
    <vt:vector size="47" baseType="lpstr">
      <vt:lpstr>Arial</vt:lpstr>
      <vt:lpstr>Calibri</vt:lpstr>
      <vt:lpstr>Calibri Light</vt:lpstr>
      <vt:lpstr>Cera PRO</vt:lpstr>
      <vt:lpstr>Consolas</vt:lpstr>
      <vt:lpstr>georgia</vt:lpstr>
      <vt:lpstr>Times New Roman</vt:lpstr>
      <vt:lpstr>Wingdings</vt:lpstr>
      <vt:lpstr>Aangepast ontwerp</vt:lpstr>
      <vt:lpstr>Powerpoint_Thema_NHL_Stenden</vt:lpstr>
      <vt:lpstr>1_Powerpoint_Thema_NHL_Stenden</vt:lpstr>
      <vt:lpstr>2_Powerpoint_Thema_NHL_Stenden</vt:lpstr>
      <vt:lpstr>2_Aangepast ontwerp</vt:lpstr>
      <vt:lpstr>4_Aangepast ontwerp</vt:lpstr>
      <vt:lpstr>1_Aangepast ontwerp</vt:lpstr>
      <vt:lpstr>3_Aangepast ontwerp</vt:lpstr>
      <vt:lpstr>5_Aangepast ontwerp</vt:lpstr>
      <vt:lpstr>6_Aangepast ontwerp</vt:lpstr>
      <vt:lpstr>3_Powerpoint_Thema_NHL_Stenden</vt:lpstr>
      <vt:lpstr>4_Powerpoint_Thema_NHL_Stenden</vt:lpstr>
      <vt:lpstr>5_Powerpoint_Thema_NHL_Stenden</vt:lpstr>
      <vt:lpstr>7_Aangepast ontwerp</vt:lpstr>
      <vt:lpstr>8_Aangepast ontwerp</vt:lpstr>
      <vt:lpstr>9_Aangepast ontwerp</vt:lpstr>
      <vt:lpstr>10_Aangepast ontwerp</vt:lpstr>
      <vt:lpstr>11_Aangepast ontwerp</vt:lpstr>
      <vt:lpstr>Databases 2</vt:lpstr>
      <vt:lpstr>Agenda</vt:lpstr>
      <vt:lpstr>Download required software </vt:lpstr>
      <vt:lpstr>Install SQL Server Express </vt:lpstr>
      <vt:lpstr>Install SQL Server Management Studio </vt:lpstr>
      <vt:lpstr>Connect to database </vt:lpstr>
      <vt:lpstr>Tips for users &amp; privileges </vt:lpstr>
      <vt:lpstr>Tips for users &amp; privileges </vt:lpstr>
      <vt:lpstr>Data Control Language (DCL)</vt:lpstr>
      <vt:lpstr>PowerPoint-presentatie</vt:lpstr>
      <vt:lpstr>PowerPoint-presentatie</vt:lpstr>
      <vt:lpstr>PowerPoint-presentatie</vt:lpstr>
      <vt:lpstr>Create database</vt:lpstr>
      <vt:lpstr>Create database</vt:lpstr>
      <vt:lpstr>PowerPoint-presentatie</vt:lpstr>
      <vt:lpstr>PowerPoint-presentatie</vt:lpstr>
      <vt:lpstr>Create Role</vt:lpstr>
      <vt:lpstr>Create Role</vt:lpstr>
      <vt:lpstr>Assign user to role</vt:lpstr>
      <vt:lpstr>Assign privileges</vt:lpstr>
      <vt:lpstr>Assign privileges (examples)</vt:lpstr>
    </vt:vector>
  </TitlesOfParts>
  <Company>Hogeschool Rotterdam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&lt;Dbta1 les 1&gt;</dc:title>
  <dc:creator>I&amp;A</dc:creator>
  <cp:lastModifiedBy>Gerjan van Oenen</cp:lastModifiedBy>
  <cp:revision>138</cp:revision>
  <cp:lastPrinted>2001-11-16T11:29:27Z</cp:lastPrinted>
  <dcterms:created xsi:type="dcterms:W3CDTF">2001-11-14T14:05:01Z</dcterms:created>
  <dcterms:modified xsi:type="dcterms:W3CDTF">2018-11-19T11:58:09Z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0x010100FAD159FB94AFB54D8CD0248843FD76A5</vt:lpwstr>
  </property>
</Properties>
</file>