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4"/>
    <p:sldMasterId id="2147483699" r:id="rId5"/>
    <p:sldMasterId id="2147483711" r:id="rId6"/>
    <p:sldMasterId id="2147483723" r:id="rId7"/>
    <p:sldMasterId id="2147483728" r:id="rId8"/>
    <p:sldMasterId id="2147483733" r:id="rId9"/>
    <p:sldMasterId id="2147483738" r:id="rId10"/>
    <p:sldMasterId id="2147483742" r:id="rId11"/>
    <p:sldMasterId id="2147483746" r:id="rId12"/>
  </p:sldMasterIdLst>
  <p:notesMasterIdLst>
    <p:notesMasterId r:id="rId47"/>
  </p:notesMasterIdLst>
  <p:handoutMasterIdLst>
    <p:handoutMasterId r:id="rId48"/>
  </p:handoutMasterIdLst>
  <p:sldIdLst>
    <p:sldId id="256" r:id="rId13"/>
    <p:sldId id="425" r:id="rId14"/>
    <p:sldId id="459" r:id="rId15"/>
    <p:sldId id="450" r:id="rId16"/>
    <p:sldId id="426" r:id="rId17"/>
    <p:sldId id="440" r:id="rId18"/>
    <p:sldId id="441" r:id="rId19"/>
    <p:sldId id="427" r:id="rId20"/>
    <p:sldId id="428" r:id="rId21"/>
    <p:sldId id="430" r:id="rId22"/>
    <p:sldId id="429" r:id="rId23"/>
    <p:sldId id="431" r:id="rId24"/>
    <p:sldId id="432" r:id="rId25"/>
    <p:sldId id="433" r:id="rId26"/>
    <p:sldId id="434" r:id="rId27"/>
    <p:sldId id="435" r:id="rId28"/>
    <p:sldId id="439" r:id="rId29"/>
    <p:sldId id="436" r:id="rId30"/>
    <p:sldId id="437" r:id="rId31"/>
    <p:sldId id="438" r:id="rId32"/>
    <p:sldId id="442" r:id="rId33"/>
    <p:sldId id="444" r:id="rId34"/>
    <p:sldId id="445" r:id="rId35"/>
    <p:sldId id="446" r:id="rId36"/>
    <p:sldId id="447" r:id="rId37"/>
    <p:sldId id="448" r:id="rId38"/>
    <p:sldId id="451" r:id="rId39"/>
    <p:sldId id="452" r:id="rId40"/>
    <p:sldId id="453" r:id="rId41"/>
    <p:sldId id="454" r:id="rId42"/>
    <p:sldId id="455" r:id="rId43"/>
    <p:sldId id="457" r:id="rId44"/>
    <p:sldId id="456" r:id="rId45"/>
    <p:sldId id="458" r:id="rId4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CD326"/>
    <a:srgbClr val="FF0000"/>
    <a:srgbClr val="FFFF00"/>
    <a:srgbClr val="000B10"/>
    <a:srgbClr val="000000"/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D4589-EC17-466F-A72D-EBE9400651F1}" v="3" dt="2019-01-14T11:18:37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2127" autoAdjust="0"/>
  </p:normalViewPr>
  <p:slideViewPr>
    <p:cSldViewPr>
      <p:cViewPr varScale="1">
        <p:scale>
          <a:sx n="104" d="100"/>
          <a:sy n="104" d="100"/>
        </p:scale>
        <p:origin x="1065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70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in Okken" userId="3c0198b5-a1fd-4007-b228-1dc11aa6d862" providerId="ADAL" clId="{775A5A93-CEC7-481A-8195-52D6AA7B3C7B}"/>
  </pc:docChgLst>
  <pc:docChgLst>
    <pc:chgData name="Erwin Okken" userId="c7fc98f4e92d0c47" providerId="LiveId" clId="{2EBB31B4-9BE9-4757-B143-B2C1B03B7BE8}"/>
  </pc:docChgLst>
  <pc:docChgLst>
    <pc:chgData name="Erwin Okken" userId="c7fc98f4e92d0c47" providerId="LiveId" clId="{4C9A7C4C-4636-404B-A2ED-9000244CC5DD}"/>
  </pc:docChgLst>
  <pc:docChgLst>
    <pc:chgData name="Gerjan van Oenen" userId="bc0ae170-95ff-4c3d-8805-41889b76f6d7" providerId="ADAL" clId="{DDBD4589-EC17-466F-A72D-EBE9400651F1}"/>
    <pc:docChg chg="undo custSel delSld modSld">
      <pc:chgData name="Gerjan van Oenen" userId="bc0ae170-95ff-4c3d-8805-41889b76f6d7" providerId="ADAL" clId="{DDBD4589-EC17-466F-A72D-EBE9400651F1}" dt="2019-01-14T11:28:52.955" v="33" actId="2696"/>
      <pc:docMkLst>
        <pc:docMk/>
      </pc:docMkLst>
      <pc:sldChg chg="modSp">
        <pc:chgData name="Gerjan van Oenen" userId="bc0ae170-95ff-4c3d-8805-41889b76f6d7" providerId="ADAL" clId="{DDBD4589-EC17-466F-A72D-EBE9400651F1}" dt="2019-01-14T11:17:50.702" v="0" actId="27636"/>
        <pc:sldMkLst>
          <pc:docMk/>
          <pc:sldMk cId="0" sldId="256"/>
        </pc:sldMkLst>
        <pc:spChg chg="mod">
          <ac:chgData name="Gerjan van Oenen" userId="bc0ae170-95ff-4c3d-8805-41889b76f6d7" providerId="ADAL" clId="{DDBD4589-EC17-466F-A72D-EBE9400651F1}" dt="2019-01-14T11:17:50.702" v="0" actId="27636"/>
          <ac:spMkLst>
            <pc:docMk/>
            <pc:sldMk cId="0" sldId="256"/>
            <ac:spMk id="4102" creationId="{00000000-0000-0000-0000-000000000000}"/>
          </ac:spMkLst>
        </pc:spChg>
      </pc:sldChg>
      <pc:sldChg chg="modSp">
        <pc:chgData name="Gerjan van Oenen" userId="bc0ae170-95ff-4c3d-8805-41889b76f6d7" providerId="ADAL" clId="{DDBD4589-EC17-466F-A72D-EBE9400651F1}" dt="2019-01-14T11:18:21.220" v="6" actId="27636"/>
        <pc:sldMkLst>
          <pc:docMk/>
          <pc:sldMk cId="1774419338" sldId="426"/>
        </pc:sldMkLst>
        <pc:spChg chg="mod">
          <ac:chgData name="Gerjan van Oenen" userId="bc0ae170-95ff-4c3d-8805-41889b76f6d7" providerId="ADAL" clId="{DDBD4589-EC17-466F-A72D-EBE9400651F1}" dt="2019-01-14T11:18:21.220" v="6" actId="27636"/>
          <ac:spMkLst>
            <pc:docMk/>
            <pc:sldMk cId="1774419338" sldId="426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DDBD4589-EC17-466F-A72D-EBE9400651F1}" dt="2019-01-14T11:19:25.486" v="25" actId="27636"/>
        <pc:sldMkLst>
          <pc:docMk/>
          <pc:sldMk cId="2975771004" sldId="427"/>
        </pc:sldMkLst>
        <pc:spChg chg="mod">
          <ac:chgData name="Gerjan van Oenen" userId="bc0ae170-95ff-4c3d-8805-41889b76f6d7" providerId="ADAL" clId="{DDBD4589-EC17-466F-A72D-EBE9400651F1}" dt="2019-01-14T11:19:25.486" v="25" actId="27636"/>
          <ac:spMkLst>
            <pc:docMk/>
            <pc:sldMk cId="2975771004" sldId="427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DDBD4589-EC17-466F-A72D-EBE9400651F1}" dt="2019-01-14T11:20:34.523" v="26" actId="1076"/>
        <pc:sldMkLst>
          <pc:docMk/>
          <pc:sldMk cId="1753633764" sldId="430"/>
        </pc:sldMkLst>
        <pc:spChg chg="mod">
          <ac:chgData name="Gerjan van Oenen" userId="bc0ae170-95ff-4c3d-8805-41889b76f6d7" providerId="ADAL" clId="{DDBD4589-EC17-466F-A72D-EBE9400651F1}" dt="2019-01-14T11:20:34.523" v="26" actId="1076"/>
          <ac:spMkLst>
            <pc:docMk/>
            <pc:sldMk cId="1753633764" sldId="430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DDBD4589-EC17-466F-A72D-EBE9400651F1}" dt="2019-01-14T11:24:37.868" v="29" actId="14100"/>
        <pc:sldMkLst>
          <pc:docMk/>
          <pc:sldMk cId="3261298627" sldId="431"/>
        </pc:sldMkLst>
        <pc:spChg chg="mod">
          <ac:chgData name="Gerjan van Oenen" userId="bc0ae170-95ff-4c3d-8805-41889b76f6d7" providerId="ADAL" clId="{DDBD4589-EC17-466F-A72D-EBE9400651F1}" dt="2019-01-14T11:24:37.868" v="29" actId="14100"/>
          <ac:spMkLst>
            <pc:docMk/>
            <pc:sldMk cId="3261298627" sldId="431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DDBD4589-EC17-466F-A72D-EBE9400651F1}" dt="2019-01-14T11:19:04.364" v="22" actId="20577"/>
        <pc:sldMkLst>
          <pc:docMk/>
          <pc:sldMk cId="3691392042" sldId="440"/>
        </pc:sldMkLst>
        <pc:spChg chg="mod">
          <ac:chgData name="Gerjan van Oenen" userId="bc0ae170-95ff-4c3d-8805-41889b76f6d7" providerId="ADAL" clId="{DDBD4589-EC17-466F-A72D-EBE9400651F1}" dt="2019-01-14T11:19:04.364" v="22" actId="20577"/>
          <ac:spMkLst>
            <pc:docMk/>
            <pc:sldMk cId="3691392042" sldId="440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DDBD4589-EC17-466F-A72D-EBE9400651F1}" dt="2019-01-14T11:27:16.815" v="30" actId="1076"/>
        <pc:sldMkLst>
          <pc:docMk/>
          <pc:sldMk cId="1178079120" sldId="442"/>
        </pc:sldMkLst>
        <pc:spChg chg="mod">
          <ac:chgData name="Gerjan van Oenen" userId="bc0ae170-95ff-4c3d-8805-41889b76f6d7" providerId="ADAL" clId="{DDBD4589-EC17-466F-A72D-EBE9400651F1}" dt="2019-01-14T11:27:16.815" v="30" actId="1076"/>
          <ac:spMkLst>
            <pc:docMk/>
            <pc:sldMk cId="1178079120" sldId="442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DDBD4589-EC17-466F-A72D-EBE9400651F1}" dt="2019-01-14T11:27:33.351" v="32" actId="14100"/>
        <pc:sldMkLst>
          <pc:docMk/>
          <pc:sldMk cId="4132814834" sldId="444"/>
        </pc:sldMkLst>
        <pc:spChg chg="mod">
          <ac:chgData name="Gerjan van Oenen" userId="bc0ae170-95ff-4c3d-8805-41889b76f6d7" providerId="ADAL" clId="{DDBD4589-EC17-466F-A72D-EBE9400651F1}" dt="2019-01-14T11:27:33.351" v="32" actId="14100"/>
          <ac:spMkLst>
            <pc:docMk/>
            <pc:sldMk cId="4132814834" sldId="444"/>
            <ac:spMk id="286724" creationId="{00000000-0000-0000-0000-000000000000}"/>
          </ac:spMkLst>
        </pc:spChg>
      </pc:sldChg>
      <pc:sldChg chg="del">
        <pc:chgData name="Gerjan van Oenen" userId="bc0ae170-95ff-4c3d-8805-41889b76f6d7" providerId="ADAL" clId="{DDBD4589-EC17-466F-A72D-EBE9400651F1}" dt="2019-01-14T11:28:52.955" v="33" actId="2696"/>
        <pc:sldMkLst>
          <pc:docMk/>
          <pc:sldMk cId="2983330129" sldId="449"/>
        </pc:sldMkLst>
      </pc:sldChg>
    </pc:docChg>
  </pc:docChgLst>
  <pc:docChgLst>
    <pc:chgData name="Erwin Okken" userId="c7fc98f4e92d0c47" providerId="LiveId" clId="{40371692-B23C-4314-80E4-CC3D1C21469E}"/>
  </pc:docChgLst>
  <pc:docChgLst>
    <pc:chgData name="Erwin Okken" userId="c7fc98f4e92d0c47" providerId="LiveId" clId="{DC6D27D0-016D-4F09-B595-FEFC67E501BD}"/>
  </pc:docChgLst>
  <pc:docChgLst>
    <pc:chgData name="Erwin Okken" userId="3c0198b5-a1fd-4007-b228-1dc11aa6d862" providerId="ADAL" clId="{9F3C8CF7-E603-4B31-A1BB-F0D51AD2685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C667E9F-F265-48F0-9B48-30BEC156EB4B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106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23900"/>
            <a:ext cx="5043487" cy="3783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8213"/>
            <a:ext cx="5003800" cy="4427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D112F27-0810-4676-8E88-4E875B60B8D4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392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9D1A2-0718-46CA-AAAD-F0BF9EB74ACC}" type="slidenum">
              <a:rPr lang="nl-BE"/>
              <a:pPr/>
              <a:t>1</a:t>
            </a:fld>
            <a:endParaRPr lang="nl-B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64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5897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Different </a:t>
            </a:r>
            <a:r>
              <a:rPr lang="nl-NL" dirty="0" err="1"/>
              <a:t>schemas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657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508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498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46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2590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question</a:t>
            </a:r>
          </a:p>
        </p:txBody>
      </p:sp>
    </p:spTree>
    <p:extLst>
      <p:ext uri="{BB962C8B-B14F-4D97-AF65-F5344CB8AC3E}">
        <p14:creationId xmlns:p14="http://schemas.microsoft.com/office/powerpoint/2010/main" val="2788845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1,2,4</a:t>
            </a:r>
          </a:p>
        </p:txBody>
      </p:sp>
    </p:spTree>
    <p:extLst>
      <p:ext uri="{BB962C8B-B14F-4D97-AF65-F5344CB8AC3E}">
        <p14:creationId xmlns:p14="http://schemas.microsoft.com/office/powerpoint/2010/main" val="3841234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2: Neo4J</a:t>
            </a:r>
          </a:p>
        </p:txBody>
      </p:sp>
    </p:spTree>
    <p:extLst>
      <p:ext uri="{BB962C8B-B14F-4D97-AF65-F5344CB8AC3E}">
        <p14:creationId xmlns:p14="http://schemas.microsoft.com/office/powerpoint/2010/main" val="29761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Nesting = A database of type A </a:t>
            </a:r>
            <a:r>
              <a:rPr lang="nl-NL" dirty="0" err="1"/>
              <a:t>inside</a:t>
            </a:r>
            <a:r>
              <a:rPr lang="nl-NL" dirty="0"/>
              <a:t> a database of type A (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itself</a:t>
            </a:r>
            <a:r>
              <a:rPr lang="nl-NL" dirty="0"/>
              <a:t>)</a:t>
            </a:r>
          </a:p>
          <a:p>
            <a:r>
              <a:rPr lang="nl-NL" dirty="0"/>
              <a:t>4: Document </a:t>
            </a:r>
            <a:r>
              <a:rPr lang="nl-NL" dirty="0" err="1"/>
              <a:t>based</a:t>
            </a:r>
            <a:r>
              <a:rPr lang="nl-NL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208139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Traditional databases = RDBMS = </a:t>
            </a:r>
            <a:r>
              <a:rPr lang="nl-NL" dirty="0" err="1"/>
              <a:t>Relational</a:t>
            </a:r>
            <a:r>
              <a:rPr lang="nl-NL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2075998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30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7942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4091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6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777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5421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2: AP;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</a:t>
            </a:r>
            <a:r>
              <a:rPr lang="nl-NL" dirty="0" err="1"/>
              <a:t>Tolerance</a:t>
            </a:r>
            <a:r>
              <a:rPr lang="nl-NL" dirty="0"/>
              <a:t> is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NoSQL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Consistancy</a:t>
            </a:r>
            <a:r>
              <a:rPr lang="nl-NL" dirty="0"/>
              <a:t> has no priority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content is </a:t>
            </a:r>
            <a:r>
              <a:rPr lang="nl-NL" dirty="0" err="1"/>
              <a:t>almost</a:t>
            </a:r>
            <a:r>
              <a:rPr lang="nl-NL" dirty="0"/>
              <a:t> </a:t>
            </a:r>
            <a:r>
              <a:rPr lang="nl-NL" dirty="0" err="1"/>
              <a:t>static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8826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Compass = GUI</a:t>
            </a:r>
          </a:p>
        </p:txBody>
      </p:sp>
    </p:spTree>
    <p:extLst>
      <p:ext uri="{BB962C8B-B14F-4D97-AF65-F5344CB8AC3E}">
        <p14:creationId xmlns:p14="http://schemas.microsoft.com/office/powerpoint/2010/main" val="2654909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7830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429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Traditional databases = RDBMS = </a:t>
            </a:r>
            <a:r>
              <a:rPr lang="nl-NL" dirty="0" err="1"/>
              <a:t>Relational</a:t>
            </a:r>
            <a:r>
              <a:rPr lang="nl-NL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1379118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4680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Colums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rows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differ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documents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241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1360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Filter: </a:t>
            </a:r>
            <a:r>
              <a:rPr lang="nl-NL" dirty="0" err="1"/>
              <a:t>Conditions</a:t>
            </a:r>
            <a:endParaRPr lang="nl-NL" dirty="0"/>
          </a:p>
          <a:p>
            <a:r>
              <a:rPr lang="nl-NL" dirty="0"/>
              <a:t>Project: 1 </a:t>
            </a:r>
            <a:r>
              <a:rPr lang="nl-NL" dirty="0" err="1"/>
              <a:t>to</a:t>
            </a:r>
            <a:r>
              <a:rPr lang="nl-NL" dirty="0"/>
              <a:t> get, 0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ignore</a:t>
            </a:r>
            <a:r>
              <a:rPr lang="nl-NL" dirty="0"/>
              <a:t>. 0 </a:t>
            </a:r>
            <a:r>
              <a:rPr lang="nl-NL" dirty="0" err="1"/>
              <a:t>and</a:t>
            </a:r>
            <a:r>
              <a:rPr lang="nl-NL" dirty="0"/>
              <a:t> 1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mixed</a:t>
            </a:r>
          </a:p>
          <a:p>
            <a:r>
              <a:rPr lang="nl-NL" dirty="0" err="1"/>
              <a:t>Sort</a:t>
            </a:r>
            <a:r>
              <a:rPr lang="nl-NL" dirty="0"/>
              <a:t>: -1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descending</a:t>
            </a:r>
            <a:r>
              <a:rPr lang="nl-NL" dirty="0"/>
              <a:t>, 1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ascending</a:t>
            </a:r>
            <a:endParaRPr lang="nl-NL" dirty="0"/>
          </a:p>
          <a:p>
            <a:r>
              <a:rPr lang="nl-NL" dirty="0"/>
              <a:t>Skip/Limit: </a:t>
            </a:r>
            <a:r>
              <a:rPr lang="nl-NL" dirty="0" err="1"/>
              <a:t>Pagination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182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=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advanced</a:t>
            </a:r>
            <a:r>
              <a:rPr lang="nl-NL" dirty="0"/>
              <a:t> search </a:t>
            </a:r>
            <a:r>
              <a:rPr lang="nl-NL" dirty="0" err="1"/>
              <a:t>mechanism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a </a:t>
            </a:r>
            <a:r>
              <a:rPr lang="nl-NL" dirty="0" err="1"/>
              <a:t>broad</a:t>
            </a:r>
            <a:r>
              <a:rPr lang="nl-NL" dirty="0"/>
              <a:t> way;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922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Traditional databases = RDBMS = </a:t>
            </a:r>
            <a:r>
              <a:rPr lang="nl-NL" dirty="0" err="1"/>
              <a:t>Relational</a:t>
            </a:r>
            <a:r>
              <a:rPr lang="nl-NL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47021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scaling</a:t>
            </a:r>
            <a:r>
              <a:rPr lang="nl-NL" dirty="0"/>
              <a:t> = Multiple servers</a:t>
            </a:r>
          </a:p>
          <a:p>
            <a:r>
              <a:rPr lang="nl-NL" dirty="0" err="1"/>
              <a:t>Vertical</a:t>
            </a:r>
            <a:r>
              <a:rPr lang="nl-NL" dirty="0"/>
              <a:t> </a:t>
            </a:r>
            <a:r>
              <a:rPr lang="nl-NL" dirty="0" err="1"/>
              <a:t>scaling</a:t>
            </a:r>
            <a:r>
              <a:rPr lang="nl-NL" dirty="0"/>
              <a:t> = More RAM/HD in 1 server</a:t>
            </a:r>
          </a:p>
        </p:txBody>
      </p:sp>
    </p:spTree>
    <p:extLst>
      <p:ext uri="{BB962C8B-B14F-4D97-AF65-F5344CB8AC3E}">
        <p14:creationId xmlns:p14="http://schemas.microsoft.com/office/powerpoint/2010/main" val="220873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Oracle, Microsoft SQL Server, </a:t>
            </a:r>
            <a:r>
              <a:rPr lang="nl-NL" dirty="0" err="1"/>
              <a:t>MySQL</a:t>
            </a:r>
            <a:r>
              <a:rPr lang="nl-NL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19055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702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scaling</a:t>
            </a:r>
            <a:r>
              <a:rPr lang="nl-NL" dirty="0"/>
              <a:t> = Multiple servers</a:t>
            </a:r>
          </a:p>
          <a:p>
            <a:r>
              <a:rPr lang="nl-NL" dirty="0" err="1"/>
              <a:t>Vertical</a:t>
            </a:r>
            <a:r>
              <a:rPr lang="nl-NL" dirty="0"/>
              <a:t> </a:t>
            </a:r>
            <a:r>
              <a:rPr lang="nl-NL" dirty="0" err="1"/>
              <a:t>scaling</a:t>
            </a:r>
            <a:r>
              <a:rPr lang="nl-NL" dirty="0"/>
              <a:t> = More RAM/HD in 1 server</a:t>
            </a:r>
          </a:p>
        </p:txBody>
      </p:sp>
    </p:spTree>
    <p:extLst>
      <p:ext uri="{BB962C8B-B14F-4D97-AF65-F5344CB8AC3E}">
        <p14:creationId xmlns:p14="http://schemas.microsoft.com/office/powerpoint/2010/main" val="228317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457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BB127912-BA83-4407-AA7F-A208FEEC995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2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CB0A4D5A-4BEB-4D12-84C7-741CE3C20B5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733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1EA0EA68-9A4E-46AF-9D86-A9B892B74B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41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84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03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20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303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96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57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195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89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51EA540-CF97-4898-92B8-65775A9659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776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40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406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925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983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5910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68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826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005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669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21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207CE26A-F239-4132-A511-8F6E26E3293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623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649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186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5088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265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133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98024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723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3686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948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3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300B1557-6843-4302-9EBB-FDF5D3AC85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4206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767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878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36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44485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5072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1682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732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0609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1906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F295E1D5-BE16-487D-BBB8-B42D6361F21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2299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292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8263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9428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1892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97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EE98C09-7F9B-408D-BDF9-85E03CE5DF4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01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69A841E9-F196-48D3-AFDB-CB829F18BAB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85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6360802-D992-416B-A8E1-E78C8CF4BEA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6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702464B3-ED86-4658-A9F1-E9F62CBA914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79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3200400"/>
            <a:ext cx="7848600" cy="677108"/>
          </a:xfrm>
        </p:spPr>
        <p:txBody>
          <a:bodyPr>
            <a:normAutofit fontScale="90000"/>
          </a:bodyPr>
          <a:lstStyle/>
          <a:p>
            <a:r>
              <a:rPr lang="nl-NL" sz="4400" dirty="0"/>
              <a:t>Databases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105400"/>
            <a:ext cx="7848600" cy="462307"/>
          </a:xfrm>
          <a:noFill/>
          <a:ln/>
        </p:spPr>
        <p:txBody>
          <a:bodyPr lIns="92075" tIns="46038" rIns="92075" bIns="46038"/>
          <a:lstStyle/>
          <a:p>
            <a:r>
              <a:rPr lang="nl-NL" sz="2400" b="1" dirty="0" err="1"/>
              <a:t>NoSQL</a:t>
            </a:r>
            <a:endParaRPr lang="nl-B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DD91172-DE49-40BF-8074-9D4DB517401D}" type="slidenum">
              <a:rPr lang="nl-NL"/>
              <a:pPr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- Document database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1916832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Pair each key with a complex data structure known as a document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Documents can contain many different key-value pairs or key-array pairs or even nested documents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Support for embedded documents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Consumes more space as compared to counterparts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MongoDB is an example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63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Document database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11</a:t>
            </a:fld>
            <a:endParaRPr lang="nl-NL"/>
          </a:p>
        </p:txBody>
      </p:sp>
      <p:pic>
        <p:nvPicPr>
          <p:cNvPr id="1026" name="Picture 2" descr="Afbeeldingsresultaat voor nosql document database">
            <a:extLst>
              <a:ext uri="{FF2B5EF4-FFF2-40B4-BE49-F238E27FC236}">
                <a16:creationId xmlns:a16="http://schemas.microsoft.com/office/drawing/2014/main" id="{F65758DF-0EB8-4CB4-8D71-649EA2CD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181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1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Graph</a:t>
            </a:r>
            <a:r>
              <a:rPr lang="nl-NL" dirty="0"/>
              <a:t> stores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1772816"/>
            <a:ext cx="7134856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very specific use cases; not suited for all problems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Store information about connected data / networks of data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Most comparable to relational databases due to the relations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 case: social network connections like Twitter with friends, posts, likes, etc.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Example: Neo4J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29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Graph</a:t>
            </a:r>
            <a:r>
              <a:rPr lang="nl-NL" dirty="0"/>
              <a:t> stores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13</a:t>
            </a:fld>
            <a:endParaRPr lang="nl-NL"/>
          </a:p>
        </p:txBody>
      </p:sp>
      <p:pic>
        <p:nvPicPr>
          <p:cNvPr id="2050" name="Picture 2" descr="https://s3.amazonaws.com/dev.assets.neo4j.com/wp-content/uploads/2013/01/blog0116_graphcities.1.png">
            <a:extLst>
              <a:ext uri="{FF2B5EF4-FFF2-40B4-BE49-F238E27FC236}">
                <a16:creationId xmlns:a16="http://schemas.microsoft.com/office/drawing/2014/main" id="{74A7B7A0-75E3-438B-9949-9B00CB84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000250"/>
            <a:ext cx="459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6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Wide-column stores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Store columns of data together, instead of rows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Excellent for lookups on a single field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Lookup on other fields not supported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Example: Cassandra / HBase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6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Wide-column stores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15</a:t>
            </a:fld>
            <a:endParaRPr lang="nl-NL"/>
          </a:p>
        </p:txBody>
      </p:sp>
      <p:pic>
        <p:nvPicPr>
          <p:cNvPr id="3074" name="Picture 2" descr="Afbeeldingsresultaat voor nosql wide column store">
            <a:extLst>
              <a:ext uri="{FF2B5EF4-FFF2-40B4-BE49-F238E27FC236}">
                <a16:creationId xmlns:a16="http://schemas.microsoft.com/office/drawing/2014/main" id="{F4299AB5-5198-422D-B991-BF33BAEE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58" y="1619256"/>
            <a:ext cx="5215483" cy="45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6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Quiz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3 Questions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Write down your answers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Quiz incoming in 3..2..1..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81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Question 1/3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Which of the following is a challenge with traditional RDBMS?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optimized for scaling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able to handle unstructured data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Unable to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analyse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data quickly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Costly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00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Question 2/3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Which of the database is a graph database?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Neo4J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Cassandra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MongoDB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66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Question 3/3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Which of the following is a database type that supports nesting?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Graph databases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Wide-column stores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Column-oriented databases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 based databases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Definition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Not Only SQL or NOT SQL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Traditional databases have certain challenges and restrictions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are traditional databases?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76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CAP </a:t>
            </a:r>
            <a:r>
              <a:rPr lang="nl-NL" dirty="0" err="1"/>
              <a:t>Theorem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NoSQL databases are meant for distributed storage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100,000 rows in total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1:	           1 – 25,000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2:	25,001 – 50,000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3:	50,001 – 75,000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4:	75,001 – 100,000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Etc..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6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CAP </a:t>
            </a:r>
            <a:r>
              <a:rPr lang="nl-NL" dirty="0" err="1"/>
              <a:t>Theorem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1772816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in database remains consistent after for example an update operation.</a:t>
            </a:r>
          </a:p>
          <a:p>
            <a:pPr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/>
              <a:t>vailability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is always on, no downtime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P</a:t>
            </a:r>
            <a:r>
              <a:rPr lang="en-US" dirty="0"/>
              <a:t>artition Tolerance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continues to function, even if the communication among the servers is unreliable 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07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CAP </a:t>
            </a:r>
            <a:r>
              <a:rPr lang="nl-NL" dirty="0" err="1"/>
              <a:t>Theorem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1808646"/>
            <a:ext cx="6984776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Machine 1 for rows 1 – 25,000 is down.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can increase the availability by storing the data on multiple machines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However, this means there is duplicate data so the consistency decreases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can take a while before an update on machine 1 is being propagated to a mirror machine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814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CAP </a:t>
            </a:r>
            <a:r>
              <a:rPr lang="nl-NL" dirty="0" err="1"/>
              <a:t>Theorem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43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You have to choose 2 out of 3 quality values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23</a:t>
            </a:fld>
            <a:endParaRPr lang="nl-NL"/>
          </a:p>
        </p:txBody>
      </p:sp>
      <p:pic>
        <p:nvPicPr>
          <p:cNvPr id="4098" name="Picture 2" descr="Afbeeldingsresultaat voor CAP theorem">
            <a:extLst>
              <a:ext uri="{FF2B5EF4-FFF2-40B4-BE49-F238E27FC236}">
                <a16:creationId xmlns:a16="http://schemas.microsoft.com/office/drawing/2014/main" id="{A68F441B-8D28-4CB0-A8B9-6E66328C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02" y="2610048"/>
            <a:ext cx="34671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23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CAP </a:t>
            </a:r>
            <a:r>
              <a:rPr lang="nl-NL" dirty="0" err="1"/>
              <a:t>Theorem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11632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Partition Tolerance is mandatory for distributed databases</a:t>
            </a:r>
          </a:p>
          <a:p>
            <a:pPr>
              <a:lnSpc>
                <a:spcPct val="90000"/>
              </a:lnSpc>
            </a:pPr>
            <a:r>
              <a:rPr lang="en-US" dirty="0"/>
              <a:t>Which means that CP and AP are left to choose from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06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CAP </a:t>
            </a:r>
            <a:r>
              <a:rPr lang="nl-NL" dirty="0" err="1"/>
              <a:t>Theorem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25</a:t>
            </a:fld>
            <a:endParaRPr lang="nl-NL"/>
          </a:p>
        </p:txBody>
      </p:sp>
      <p:pic>
        <p:nvPicPr>
          <p:cNvPr id="6146" name="Picture 2" descr="Afbeeldingsresultaat voor CAP theorem">
            <a:extLst>
              <a:ext uri="{FF2B5EF4-FFF2-40B4-BE49-F238E27FC236}">
                <a16:creationId xmlns:a16="http://schemas.microsoft.com/office/drawing/2014/main" id="{62387336-4578-4160-AF0E-9BEA5EBD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61" y="1631859"/>
            <a:ext cx="5355878" cy="46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1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CAP </a:t>
            </a:r>
            <a:r>
              <a:rPr lang="nl-NL" dirty="0" err="1"/>
              <a:t>Theorem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115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have 1000 applications which access a NoSQL database for lookup. The content is static and is not getting updated frequently.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Which category should we use?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onsistancy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vailability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vailability &amp;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artition Tolerance</a:t>
            </a:r>
          </a:p>
          <a:p>
            <a:pPr marL="8429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onsistancy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artition Tolerance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12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115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Download MongoDB from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mongodb.com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Choose Community Server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Windows Server 2008</a:t>
            </a:r>
          </a:p>
          <a:p>
            <a:pPr>
              <a:lnSpc>
                <a:spcPct val="90000"/>
              </a:lnSpc>
            </a:pPr>
            <a:r>
              <a:rPr lang="en-US" dirty="0"/>
              <a:t>Install MongoDB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Install Compass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Remember where you installed it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765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115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Run MongoDB from the command line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 to the path where you installed it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Run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mongod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28</a:t>
            </a:fld>
            <a:endParaRPr 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E9D425-E3CB-43FF-8306-B81B07A805F0}"/>
              </a:ext>
            </a:extLst>
          </p:cNvPr>
          <p:cNvSpPr/>
          <p:nvPr/>
        </p:nvSpPr>
        <p:spPr>
          <a:xfrm>
            <a:off x="1475656" y="4221088"/>
            <a:ext cx="6570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/>
              <a:t>“</a:t>
            </a:r>
            <a:r>
              <a:rPr lang="nl-NL" i="1" dirty="0" err="1"/>
              <a:t>exception</a:t>
            </a:r>
            <a:r>
              <a:rPr lang="nl-NL" i="1" dirty="0"/>
              <a:t> in </a:t>
            </a:r>
            <a:r>
              <a:rPr lang="nl-NL" i="1" dirty="0" err="1"/>
              <a:t>initAndListen</a:t>
            </a:r>
            <a:r>
              <a:rPr lang="nl-NL" i="1" dirty="0"/>
              <a:t>: </a:t>
            </a:r>
            <a:r>
              <a:rPr lang="nl-NL" i="1" dirty="0" err="1"/>
              <a:t>NonExistentPath</a:t>
            </a:r>
            <a:r>
              <a:rPr lang="nl-NL" i="1" dirty="0"/>
              <a:t>: Data directory C:\data\db\ </a:t>
            </a:r>
            <a:r>
              <a:rPr lang="nl-NL" i="1" dirty="0" err="1"/>
              <a:t>not</a:t>
            </a:r>
            <a:r>
              <a:rPr lang="nl-NL" i="1" dirty="0"/>
              <a:t> found., </a:t>
            </a:r>
            <a:r>
              <a:rPr lang="nl-NL" i="1" dirty="0" err="1"/>
              <a:t>terminating</a:t>
            </a:r>
            <a:r>
              <a:rPr lang="nl-NL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72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115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Run MongoDB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the folders on your hard drive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Run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mongod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29</a:t>
            </a:fld>
            <a:endParaRPr 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E9D425-E3CB-43FF-8306-B81B07A805F0}"/>
              </a:ext>
            </a:extLst>
          </p:cNvPr>
          <p:cNvSpPr/>
          <p:nvPr/>
        </p:nvSpPr>
        <p:spPr>
          <a:xfrm>
            <a:off x="1475656" y="4221088"/>
            <a:ext cx="6570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/>
              <a:t>“</a:t>
            </a:r>
            <a:r>
              <a:rPr lang="nl-NL" i="1" dirty="0" err="1"/>
              <a:t>exception</a:t>
            </a:r>
            <a:r>
              <a:rPr lang="nl-NL" i="1" dirty="0"/>
              <a:t> in </a:t>
            </a:r>
            <a:r>
              <a:rPr lang="nl-NL" i="1" dirty="0" err="1"/>
              <a:t>initAndListen</a:t>
            </a:r>
            <a:r>
              <a:rPr lang="nl-NL" i="1" dirty="0"/>
              <a:t>: </a:t>
            </a:r>
            <a:r>
              <a:rPr lang="nl-NL" i="1" dirty="0" err="1"/>
              <a:t>NonExistentPath</a:t>
            </a:r>
            <a:r>
              <a:rPr lang="nl-NL" i="1" dirty="0"/>
              <a:t>: Data directory C:\data\db\ </a:t>
            </a:r>
            <a:r>
              <a:rPr lang="nl-NL" i="1" dirty="0" err="1"/>
              <a:t>not</a:t>
            </a:r>
            <a:r>
              <a:rPr lang="nl-NL" i="1" dirty="0"/>
              <a:t> found., </a:t>
            </a:r>
            <a:r>
              <a:rPr lang="nl-NL" i="1" dirty="0" err="1"/>
              <a:t>terminating</a:t>
            </a:r>
            <a:r>
              <a:rPr lang="nl-NL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73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E340-EC75-47D9-9972-4A540239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/>
              <a:t>“Three database </a:t>
            </a:r>
            <a:r>
              <a:rPr lang="nl-NL" altLang="nl-NL" dirty="0" err="1"/>
              <a:t>admins</a:t>
            </a:r>
            <a:r>
              <a:rPr lang="nl-NL" altLang="nl-NL" dirty="0"/>
              <a:t> </a:t>
            </a:r>
            <a:r>
              <a:rPr lang="nl-NL" altLang="nl-NL" dirty="0" err="1"/>
              <a:t>walked</a:t>
            </a:r>
            <a:r>
              <a:rPr lang="nl-NL" altLang="nl-NL" dirty="0"/>
              <a:t> </a:t>
            </a:r>
            <a:r>
              <a:rPr lang="nl-NL" altLang="nl-NL" dirty="0" err="1"/>
              <a:t>into</a:t>
            </a:r>
            <a:r>
              <a:rPr lang="nl-NL" altLang="nl-NL" dirty="0"/>
              <a:t> a </a:t>
            </a:r>
            <a:r>
              <a:rPr lang="nl-NL" altLang="nl-NL" dirty="0" err="1"/>
              <a:t>NoSQL</a:t>
            </a:r>
            <a:r>
              <a:rPr lang="nl-NL" altLang="nl-NL" dirty="0"/>
              <a:t> bar…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A </a:t>
            </a:r>
            <a:r>
              <a:rPr lang="nl-NL" altLang="nl-NL" dirty="0" err="1"/>
              <a:t>little</a:t>
            </a:r>
            <a:r>
              <a:rPr lang="nl-NL" altLang="nl-NL" dirty="0"/>
              <a:t> </a:t>
            </a:r>
            <a:r>
              <a:rPr lang="nl-NL" altLang="nl-NL" dirty="0" err="1"/>
              <a:t>while</a:t>
            </a:r>
            <a:r>
              <a:rPr lang="nl-NL" altLang="nl-NL" dirty="0"/>
              <a:t> later </a:t>
            </a:r>
            <a:r>
              <a:rPr lang="nl-NL" altLang="nl-NL" dirty="0" err="1"/>
              <a:t>they</a:t>
            </a:r>
            <a:r>
              <a:rPr lang="nl-NL" altLang="nl-NL" dirty="0"/>
              <a:t> </a:t>
            </a:r>
            <a:r>
              <a:rPr lang="nl-NL" altLang="nl-NL" dirty="0" err="1"/>
              <a:t>walked</a:t>
            </a:r>
            <a:r>
              <a:rPr lang="nl-NL" altLang="nl-NL" dirty="0"/>
              <a:t> out </a:t>
            </a:r>
            <a:r>
              <a:rPr lang="nl-NL" altLang="nl-NL" dirty="0" err="1"/>
              <a:t>because</a:t>
            </a:r>
            <a:r>
              <a:rPr lang="nl-NL" altLang="nl-NL" dirty="0"/>
              <a:t> </a:t>
            </a:r>
            <a:r>
              <a:rPr lang="nl-NL" altLang="nl-NL" u="sng" dirty="0" err="1"/>
              <a:t>they</a:t>
            </a:r>
            <a:r>
              <a:rPr lang="nl-NL" altLang="nl-NL" u="sng" dirty="0"/>
              <a:t> </a:t>
            </a:r>
            <a:r>
              <a:rPr lang="nl-NL" altLang="nl-NL" u="sng" dirty="0" err="1"/>
              <a:t>couldn’t</a:t>
            </a:r>
            <a:r>
              <a:rPr lang="nl-NL" altLang="nl-NL" u="sng" dirty="0"/>
              <a:t> </a:t>
            </a:r>
            <a:r>
              <a:rPr lang="nl-NL" altLang="nl-NL" u="sng" dirty="0" err="1"/>
              <a:t>find</a:t>
            </a:r>
            <a:r>
              <a:rPr lang="nl-NL" altLang="nl-NL" u="sng" dirty="0"/>
              <a:t> a </a:t>
            </a:r>
            <a:r>
              <a:rPr lang="nl-NL" altLang="nl-NL" u="sng" dirty="0" err="1"/>
              <a:t>table</a:t>
            </a:r>
            <a:r>
              <a:rPr lang="nl-NL" altLang="nl-NL" dirty="0"/>
              <a:t>”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12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115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Run MongoDB Compass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Keep the default values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Run Connect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Create new database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Database Name: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Databases2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Collection Name: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 of your first collection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Capped collections: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Off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614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4115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Insert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Press “Insert document”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Specify columns and rows in JSON-format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Press “Insert”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552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32</a:t>
            </a:fld>
            <a:endParaRPr lang="nl-NL"/>
          </a:p>
        </p:txBody>
      </p:sp>
      <p:pic>
        <p:nvPicPr>
          <p:cNvPr id="2050" name="Picture 2" descr="https://i.gyazo.com/fb0bdcf718e0a99823965d9fe786b778.png">
            <a:extLst>
              <a:ext uri="{FF2B5EF4-FFF2-40B4-BE49-F238E27FC236}">
                <a16:creationId xmlns:a16="http://schemas.microsoft.com/office/drawing/2014/main" id="{91AC0766-F9A3-4797-8142-8D8ECE60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28800"/>
            <a:ext cx="8153400" cy="40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83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20993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Query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Filter: WHERE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Project: SELECT age FROM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Sort: ORDER BY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Skip/Limit: Equivalent to *SQL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33</a:t>
            </a:fld>
            <a:endParaRPr lang="nl-NL"/>
          </a:p>
        </p:txBody>
      </p:sp>
      <p:pic>
        <p:nvPicPr>
          <p:cNvPr id="1026" name="Picture 2" descr="https://i.gyazo.com/13ef02f80a2b48a05f2ccf1fbbc62b53.png">
            <a:extLst>
              <a:ext uri="{FF2B5EF4-FFF2-40B4-BE49-F238E27FC236}">
                <a16:creationId xmlns:a16="http://schemas.microsoft.com/office/drawing/2014/main" id="{63EEBC2C-15D1-4E31-BCCF-30CA6A65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7401"/>
            <a:ext cx="8371656" cy="172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15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– </a:t>
            </a:r>
            <a:r>
              <a:rPr lang="nl-NL" dirty="0" err="1"/>
              <a:t>MongoDB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833736"/>
            <a:ext cx="7848600" cy="20993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Query data (advanced)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$or: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condition OR condition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/Rob/: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name LIKE ‘%Rob%’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Sort: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Descending on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firstname</a:t>
            </a:r>
            <a:endParaRPr lang="en-US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34</a:t>
            </a:fld>
            <a:endParaRPr lang="nl-NL"/>
          </a:p>
        </p:txBody>
      </p:sp>
      <p:pic>
        <p:nvPicPr>
          <p:cNvPr id="3074" name="Picture 2" descr="https://i.gyazo.com/de2f13bf6c729f51b963bba6565104cf.png">
            <a:extLst>
              <a:ext uri="{FF2B5EF4-FFF2-40B4-BE49-F238E27FC236}">
                <a16:creationId xmlns:a16="http://schemas.microsoft.com/office/drawing/2014/main" id="{E8160A68-F338-4746-8C17-45CEACC7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19848"/>
            <a:ext cx="8351912" cy="26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Traditional databases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NoSQL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NoSQL database types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CAP Theorem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Using MongoDB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2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Traditional databases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683568" y="2146599"/>
            <a:ext cx="7848600" cy="43923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Not optimized for horizontal scaling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Not able to handle semi-structured or unstructured data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Lacks performance on big data sets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opposite of horizontal scaling and could you give an example?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41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Traditional databases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types of traditional (RDBMS) databases do you know?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39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Traditional databases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Traditional databases are all built very similar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PK’s, FK’s, Indices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Tables, Columns, Rows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Etc..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NoSQL databases has different variations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different types of use-cases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5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- Features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1916832"/>
            <a:ext cx="7416824" cy="40433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Generic Data Model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Works with sets, maps and arrays instead of references to a different table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Non-related and de-normalized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is stored in a single table so no joins are needed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Highly distributable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store and process a set of data on more than once device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77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- Database Types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916832"/>
            <a:ext cx="7848600" cy="4331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Document Database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Graph stores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Wide-column stores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2876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7B65954E-E122-4CDE-9B84-A2B741249404}" vid="{47805363-84AF-4EA8-8F8E-CBE7C4C5DC9C}"/>
    </a:ext>
  </a:extLst>
</a:theme>
</file>

<file path=ppt/theme/theme10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3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4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159FB94AFB54D8CD0248843FD76A5" ma:contentTypeVersion="22" ma:contentTypeDescription="Een nieuw document maken." ma:contentTypeScope="" ma:versionID="9a5af6dc667779243aa9d552e7948095">
  <xsd:schema xmlns:xsd="http://www.w3.org/2001/XMLSchema" xmlns:xs="http://www.w3.org/2001/XMLSchema" xmlns:p="http://schemas.microsoft.com/office/2006/metadata/properties" xmlns:ns2="a7b1186d-096f-4266-8f57-4afebc420a87" xmlns:ns3="44f5ec5c-b501-4945-a241-a18e30993441" targetNamespace="http://schemas.microsoft.com/office/2006/metadata/properties" ma:root="true" ma:fieldsID="10f436c9aaa434e67e2527041ff33b94" ns2:_="" ns3:_="">
    <xsd:import namespace="a7b1186d-096f-4266-8f57-4afebc420a87"/>
    <xsd:import namespace="44f5ec5c-b501-4945-a241-a18e30993441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oduleboek" minOccurs="0"/>
                <xsd:element ref="ns3:MediaServiceMetadata" minOccurs="0"/>
                <xsd:element ref="ns3:MediaServiceFastMetadata" minOccurs="0"/>
                <xsd:element ref="ns3:Course" minOccurs="0"/>
                <xsd:element ref="ns3:Studierichting" minOccurs="0"/>
                <xsd:element ref="ns3:Jaar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1186d-096f-4266-8f57-4afebc420a87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3db6501a-c5b3-4a95-bbe5-8569bd4cbd7e}" ma:internalName="TaxCatchAll" ma:showField="CatchAllData" ma:web="a7b1186d-096f-4266-8f57-4afebc420a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5ec5c-b501-4945-a241-a18e30993441" elementFormDefault="qualified">
    <xsd:import namespace="http://schemas.microsoft.com/office/2006/documentManagement/types"/>
    <xsd:import namespace="http://schemas.microsoft.com/office/infopath/2007/PartnerControls"/>
    <xsd:element name="Moduleboek" ma:index="9" nillable="true" ma:displayName="Moduleboek" ma:default="0" ma:description="Deze kolom geeft aan of de map moduleboeken bevat of niet." ma:indexed="true" ma:internalName="Moduleboek">
      <xsd:simpleType>
        <xsd:restriction base="dms:Boolea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Course" ma:index="12" nillable="true" ma:displayName="Course" ma:default="Alles" ma:description="Vakcode" ma:format="Dropdown" ma:indexed="true" ma:internalName="Course">
      <xsd:simpleType>
        <xsd:restriction base="dms:Choice">
          <xsd:enumeration value="Alles"/>
          <xsd:enumeration value="IN-OIMM"/>
          <xsd:enumeration value="IIPRAD"/>
          <xsd:enumeration value="OICS"/>
          <xsd:enumeration value="IN-DECIC"/>
          <xsd:enumeration value="OICN1"/>
          <xsd:enumeration value="OIDB1"/>
          <xsd:enumeration value="OIDGD1"/>
          <xsd:enumeration value="OIIM"/>
          <xsd:enumeration value="OIJV1"/>
          <xsd:enumeration value="OIMM"/>
          <xsd:enumeration value="OIPHP1"/>
          <xsd:enumeration value="OIPHP2"/>
          <xsd:enumeration value="OIWIS"/>
          <xsd:enumeration value="OIXH"/>
          <xsd:enumeration value="GMOCO1"/>
          <xsd:enumeration value="GSCOT1"/>
          <xsd:enumeration value="GSLB1A"/>
          <xsd:enumeration value="GSLB1B"/>
          <xsd:enumeration value="GOZT1"/>
          <xsd:enumeration value="GSCOT2"/>
          <xsd:enumeration value="GSLBT2"/>
          <xsd:enumeration value="GTENG1"/>
          <xsd:enumeration value="IIPR1"/>
          <xsd:enumeration value="IIPR2"/>
          <xsd:enumeration value="IIPR3"/>
          <xsd:enumeration value="IIPR4A"/>
          <xsd:enumeration value="IIPR4B"/>
          <xsd:enumeration value="IIPR5A"/>
          <xsd:enumeration value="IIPR5B"/>
          <xsd:enumeration value="IIPR6.1"/>
          <xsd:enumeration value="IIPR6.2"/>
          <xsd:enumeration value="MINORSEC"/>
          <xsd:enumeration value="OI-AD"/>
          <xsd:enumeration value="OIC#1"/>
          <xsd:enumeration value="OIC#2"/>
          <xsd:enumeration value="OICEH"/>
          <xsd:enumeration value="OICLFUN"/>
          <xsd:enumeration value="OIDB2"/>
          <xsd:enumeration value="OIDGD2"/>
          <xsd:enumeration value="OIDHTML"/>
          <xsd:enumeration value="OIDIG-T"/>
          <xsd:enumeration value="OIDP"/>
          <xsd:enumeration value="OIES1"/>
          <xsd:enumeration value="OIES2"/>
          <xsd:enumeration value="OIFED1"/>
          <xsd:enumeration value="OIIT"/>
          <xsd:enumeration value="OIITA"/>
          <xsd:enumeration value="OIIT-V"/>
          <xsd:enumeration value="OIJV1"/>
          <xsd:enumeration value="OIJV2"/>
          <xsd:enumeration value="OIJV3"/>
          <xsd:enumeration value="OIKM"/>
          <xsd:enumeration value="OIMAN1"/>
          <xsd:enumeration value="OIMAN2"/>
          <xsd:enumeration value="OINETFUN"/>
          <xsd:enumeration value="OIOO1"/>
          <xsd:enumeration value="OIOS"/>
          <xsd:enumeration value="OIPIT-S"/>
          <xsd:enumeration value="OIPL-FPGA"/>
          <xsd:enumeration value="OISEC"/>
          <xsd:enumeration value="OIT"/>
          <xsd:enumeration value="OITHREAD"/>
          <xsd:enumeration value="OIUID"/>
          <xsd:enumeration value="OIXML"/>
          <xsd:enumeration value="OTAFST"/>
          <xsd:enumeration value="OTSTA"/>
        </xsd:restriction>
      </xsd:simpleType>
    </xsd:element>
    <xsd:element name="Studierichting" ma:index="13" nillable="true" ma:displayName="Studierichting" ma:default="Software Engineering" ma:internalName="Studierichtin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CT-Beheer"/>
                    <xsd:enumeration value="AD ICT-Beheer"/>
                    <xsd:enumeration value="Software Engineering"/>
                    <xsd:enumeration value="Technische Informatica"/>
                    <xsd:enumeration value="Front-End Developer"/>
                    <xsd:enumeration value="Information Technology"/>
                  </xsd:restriction>
                </xsd:simpleType>
              </xsd:element>
            </xsd:sequence>
          </xsd:extension>
        </xsd:complexContent>
      </xsd:complexType>
    </xsd:element>
    <xsd:element name="Jaar" ma:index="14" nillable="true" ma:displayName="Jaar" ma:default="Jaar 1" ma:description="Welk jaar wordt het vak gegeven?" ma:internalName="Jaa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ar 1"/>
                    <xsd:enumeration value="Jaar 2"/>
                    <xsd:enumeration value="Jaar 3"/>
                    <xsd:enumeration value="Jaar 4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aar xmlns="44f5ec5c-b501-4945-a241-a18e30993441">
      <Value>Jaar 1</Value>
    </Jaar>
    <Course xmlns="44f5ec5c-b501-4945-a241-a18e30993441">Alles</Course>
    <Moduleboek xmlns="44f5ec5c-b501-4945-a241-a18e30993441">false</Moduleboek>
    <TaxCatchAll xmlns="a7b1186d-096f-4266-8f57-4afebc420a87"/>
    <Studierichting xmlns="44f5ec5c-b501-4945-a241-a18e30993441">
      <Value>Software Engineering</Value>
    </Studierichting>
  </documentManagement>
</p:properties>
</file>

<file path=customXml/itemProps1.xml><?xml version="1.0" encoding="utf-8"?>
<ds:datastoreItem xmlns:ds="http://schemas.openxmlformats.org/officeDocument/2006/customXml" ds:itemID="{1579C7BC-2325-4BFC-979E-5606E5F4F2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75AD16-F013-4D50-9283-060ABA8E4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1186d-096f-4266-8f57-4afebc420a87"/>
    <ds:schemaRef ds:uri="44f5ec5c-b501-4945-a241-a18e30993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3F22C4-8187-498F-A1E2-86428F7E280A}">
  <ds:schemaRefs>
    <ds:schemaRef ds:uri="44f5ec5c-b501-4945-a241-a18e30993441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a7b1186d-096f-4266-8f57-4afebc420a8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Thema1</Template>
  <TotalTime>2715</TotalTime>
  <Words>1070</Words>
  <Application>Microsoft Office PowerPoint</Application>
  <PresentationFormat>Diavoorstelling (4:3)</PresentationFormat>
  <Paragraphs>274</Paragraphs>
  <Slides>34</Slides>
  <Notes>34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9</vt:i4>
      </vt:variant>
      <vt:variant>
        <vt:lpstr>Diatitels</vt:lpstr>
      </vt:variant>
      <vt:variant>
        <vt:i4>34</vt:i4>
      </vt:variant>
    </vt:vector>
  </HeadingPairs>
  <TitlesOfParts>
    <vt:vector size="48" baseType="lpstr">
      <vt:lpstr>Arial</vt:lpstr>
      <vt:lpstr>Calibri</vt:lpstr>
      <vt:lpstr>Cera PRO</vt:lpstr>
      <vt:lpstr>Times New Roman</vt:lpstr>
      <vt:lpstr>Wingdings</vt:lpstr>
      <vt:lpstr>Thema1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Databases 2</vt:lpstr>
      <vt:lpstr>Definition</vt:lpstr>
      <vt:lpstr>Definition</vt:lpstr>
      <vt:lpstr>Agenda</vt:lpstr>
      <vt:lpstr>Traditional databases</vt:lpstr>
      <vt:lpstr>Traditional databases</vt:lpstr>
      <vt:lpstr>Traditional databases</vt:lpstr>
      <vt:lpstr>NoSQL - Features</vt:lpstr>
      <vt:lpstr>NoSQL - Database Types</vt:lpstr>
      <vt:lpstr>NoSQL - Document database</vt:lpstr>
      <vt:lpstr>NoSQL – Document database</vt:lpstr>
      <vt:lpstr>NoSQL – Graph stores</vt:lpstr>
      <vt:lpstr>NoSQL – Graph stores</vt:lpstr>
      <vt:lpstr>NoSQL – Wide-column stores</vt:lpstr>
      <vt:lpstr>NoSQL – Wide-column stores</vt:lpstr>
      <vt:lpstr>NoSQL – Quiz</vt:lpstr>
      <vt:lpstr>NoSQL – Question 1/3</vt:lpstr>
      <vt:lpstr>NoSQL – Question 2/3</vt:lpstr>
      <vt:lpstr>NoSQL – Question 3/3</vt:lpstr>
      <vt:lpstr>NoSQL – CAP Theorem</vt:lpstr>
      <vt:lpstr>NoSQL – CAP Theorem</vt:lpstr>
      <vt:lpstr>NoSQL – CAP Theorem</vt:lpstr>
      <vt:lpstr>NoSQL – CAP Theorem</vt:lpstr>
      <vt:lpstr>NoSQL – CAP Theorem</vt:lpstr>
      <vt:lpstr>NoSQL – CAP Theorem</vt:lpstr>
      <vt:lpstr>NoSQL – CAP Theorem</vt:lpstr>
      <vt:lpstr>NoSQL – MongoDB</vt:lpstr>
      <vt:lpstr>NoSQL – MongoDB</vt:lpstr>
      <vt:lpstr>NoSQL – MongoDB</vt:lpstr>
      <vt:lpstr>NoSQL – MongoDB</vt:lpstr>
      <vt:lpstr>NoSQL – MongoDB</vt:lpstr>
      <vt:lpstr>NoSQL – MongoDB</vt:lpstr>
      <vt:lpstr>NoSQL – MongoDB</vt:lpstr>
      <vt:lpstr>NoSQL – MongoDB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&lt;Dbta1 les 1&gt;</dc:title>
  <dc:creator>I&amp;A</dc:creator>
  <cp:lastModifiedBy>Gerjan van Oenen</cp:lastModifiedBy>
  <cp:revision>77</cp:revision>
  <cp:lastPrinted>2001-11-16T11:29:27Z</cp:lastPrinted>
  <dcterms:created xsi:type="dcterms:W3CDTF">2001-11-14T14:05:01Z</dcterms:created>
  <dcterms:modified xsi:type="dcterms:W3CDTF">2019-01-14T11:29:03Z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0x010100FAD159FB94AFB54D8CD0248843FD76A5</vt:lpwstr>
  </property>
</Properties>
</file>