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f4eadcf75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f4eadcf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f4eadcf75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f4eadcf7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f4eadcf75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f4eadcf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f4eadcf75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f4eadcf7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4eadcf75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4eadcf7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f4eadcf75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f4eadcf7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4eadcf75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4eadcf7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f4eadcf75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f4eadcf7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how 80% of the work is in the EDA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r>
              <a:rPr lang="en"/>
              <a:t> how 80% of the work is in the EDA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f4eadcf75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f4eadcf7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f4eadcf75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f4eadcf7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f4eadcf75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f4eadcf7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4eadcf75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f4eadcf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github.com/robertramos89/Dream-Home-Loan-Approval" TargetMode="Externa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632850" y="1914075"/>
            <a:ext cx="61461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Dream House Loan Approval Explanatory Data Analysis</a:t>
            </a:r>
            <a:endParaRPr b="1"/>
          </a:p>
        </p:txBody>
      </p:sp>
      <p:sp>
        <p:nvSpPr>
          <p:cNvPr id="55" name="Google Shape;55;p13"/>
          <p:cNvSpPr txBox="1"/>
          <p:nvPr/>
        </p:nvSpPr>
        <p:spPr>
          <a:xfrm>
            <a:off x="3457500" y="3551450"/>
            <a:ext cx="222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Author: Robert Ramos</a:t>
            </a:r>
            <a:endParaRPr>
              <a:solidFill>
                <a:schemeClr val="dk1"/>
              </a:solidFill>
            </a:endParaRPr>
          </a:p>
          <a:p>
            <a:pPr indent="0" lvl="0" marL="0" rtl="0" algn="ctr">
              <a:spcBef>
                <a:spcPts val="0"/>
              </a:spcBef>
              <a:spcAft>
                <a:spcPts val="0"/>
              </a:spcAft>
              <a:buNone/>
            </a:pPr>
            <a:r>
              <a:rPr lang="en">
                <a:solidFill>
                  <a:schemeClr val="dk1"/>
                </a:solidFill>
              </a:rPr>
              <a:t>3/26/2022</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536000" y="666350"/>
            <a:ext cx="60720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Married Column</a:t>
            </a:r>
            <a:endParaRPr sz="2500"/>
          </a:p>
        </p:txBody>
      </p:sp>
      <p:sp>
        <p:nvSpPr>
          <p:cNvPr id="115" name="Google Shape;115;p22"/>
          <p:cNvSpPr txBox="1"/>
          <p:nvPr/>
        </p:nvSpPr>
        <p:spPr>
          <a:xfrm>
            <a:off x="560400" y="1545575"/>
            <a:ext cx="802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NULL married status values with most frequent </a:t>
            </a:r>
            <a:r>
              <a:rPr lang="en">
                <a:solidFill>
                  <a:schemeClr val="dk1"/>
                </a:solidFill>
              </a:rPr>
              <a:t>as there were only 3 missing values</a:t>
            </a:r>
            <a:endParaRPr>
              <a:solidFill>
                <a:schemeClr val="dk1"/>
              </a:solidFill>
            </a:endParaRPr>
          </a:p>
        </p:txBody>
      </p:sp>
      <p:pic>
        <p:nvPicPr>
          <p:cNvPr id="116" name="Google Shape;116;p22"/>
          <p:cNvPicPr preferRelativeResize="0"/>
          <p:nvPr/>
        </p:nvPicPr>
        <p:blipFill>
          <a:blip r:embed="rId3">
            <a:alphaModFix/>
          </a:blip>
          <a:stretch>
            <a:fillRect/>
          </a:stretch>
        </p:blipFill>
        <p:spPr>
          <a:xfrm>
            <a:off x="1857375" y="2315275"/>
            <a:ext cx="542925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27250" y="576525"/>
            <a:ext cx="86895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Loan Amount Term Column</a:t>
            </a:r>
            <a:endParaRPr sz="2500"/>
          </a:p>
        </p:txBody>
      </p:sp>
      <p:sp>
        <p:nvSpPr>
          <p:cNvPr id="122" name="Google Shape;122;p23"/>
          <p:cNvSpPr txBox="1"/>
          <p:nvPr/>
        </p:nvSpPr>
        <p:spPr>
          <a:xfrm>
            <a:off x="290875" y="1291450"/>
            <a:ext cx="802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the 14 NULL loan amount term values with 360 as this is the most common loan term for mortgage applications</a:t>
            </a:r>
            <a:endParaRPr>
              <a:solidFill>
                <a:schemeClr val="dk1"/>
              </a:solidFill>
            </a:endParaRPr>
          </a:p>
        </p:txBody>
      </p:sp>
      <p:pic>
        <p:nvPicPr>
          <p:cNvPr id="123" name="Google Shape;123;p23"/>
          <p:cNvPicPr preferRelativeResize="0"/>
          <p:nvPr/>
        </p:nvPicPr>
        <p:blipFill>
          <a:blip r:embed="rId3">
            <a:alphaModFix/>
          </a:blip>
          <a:stretch>
            <a:fillRect/>
          </a:stretch>
        </p:blipFill>
        <p:spPr>
          <a:xfrm>
            <a:off x="2166038" y="2008175"/>
            <a:ext cx="4272880" cy="293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588450" y="576525"/>
            <a:ext cx="79671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Credit History Column</a:t>
            </a:r>
            <a:endParaRPr sz="2500"/>
          </a:p>
        </p:txBody>
      </p:sp>
      <p:sp>
        <p:nvSpPr>
          <p:cNvPr id="129" name="Google Shape;129;p24"/>
          <p:cNvSpPr txBox="1"/>
          <p:nvPr/>
        </p:nvSpPr>
        <p:spPr>
          <a:xfrm>
            <a:off x="560400" y="1283950"/>
            <a:ext cx="802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the 50 NULL values with a value of 1 (meaning they have credit history) as this was the most frequent value in the dataset</a:t>
            </a:r>
            <a:endParaRPr>
              <a:solidFill>
                <a:schemeClr val="dk1"/>
              </a:solidFill>
            </a:endParaRPr>
          </a:p>
        </p:txBody>
      </p:sp>
      <p:pic>
        <p:nvPicPr>
          <p:cNvPr id="130" name="Google Shape;130;p24"/>
          <p:cNvPicPr preferRelativeResize="0"/>
          <p:nvPr/>
        </p:nvPicPr>
        <p:blipFill>
          <a:blip r:embed="rId3">
            <a:alphaModFix/>
          </a:blip>
          <a:stretch>
            <a:fillRect/>
          </a:stretch>
        </p:blipFill>
        <p:spPr>
          <a:xfrm>
            <a:off x="1830738" y="2231650"/>
            <a:ext cx="4943475" cy="250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588450" y="576525"/>
            <a:ext cx="79671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Self Employed Column</a:t>
            </a:r>
            <a:endParaRPr sz="2500"/>
          </a:p>
        </p:txBody>
      </p:sp>
      <p:sp>
        <p:nvSpPr>
          <p:cNvPr id="136" name="Google Shape;136;p25"/>
          <p:cNvSpPr txBox="1"/>
          <p:nvPr/>
        </p:nvSpPr>
        <p:spPr>
          <a:xfrm>
            <a:off x="290875" y="1291450"/>
            <a:ext cx="802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the 32 NULL values with a value of No as this was the most frequent value</a:t>
            </a:r>
            <a:endParaRPr>
              <a:solidFill>
                <a:schemeClr val="dk1"/>
              </a:solidFill>
            </a:endParaRPr>
          </a:p>
        </p:txBody>
      </p:sp>
      <p:pic>
        <p:nvPicPr>
          <p:cNvPr id="137" name="Google Shape;137;p25"/>
          <p:cNvPicPr preferRelativeResize="0"/>
          <p:nvPr/>
        </p:nvPicPr>
        <p:blipFill>
          <a:blip r:embed="rId3">
            <a:alphaModFix/>
          </a:blip>
          <a:stretch>
            <a:fillRect/>
          </a:stretch>
        </p:blipFill>
        <p:spPr>
          <a:xfrm>
            <a:off x="1485900" y="2053675"/>
            <a:ext cx="6172200" cy="230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588450" y="576525"/>
            <a:ext cx="79671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Dependents Column</a:t>
            </a:r>
            <a:endParaRPr sz="2500"/>
          </a:p>
        </p:txBody>
      </p:sp>
      <p:sp>
        <p:nvSpPr>
          <p:cNvPr id="143" name="Google Shape;143;p26"/>
          <p:cNvSpPr txBox="1"/>
          <p:nvPr/>
        </p:nvSpPr>
        <p:spPr>
          <a:xfrm>
            <a:off x="560400" y="1313925"/>
            <a:ext cx="802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Imputed the 15 NULL values with a value of 0 dependents as this was the most frequent value</a:t>
            </a:r>
            <a:endParaRPr>
              <a:solidFill>
                <a:schemeClr val="dk1"/>
              </a:solidFill>
            </a:endParaRPr>
          </a:p>
        </p:txBody>
      </p:sp>
      <p:pic>
        <p:nvPicPr>
          <p:cNvPr id="144" name="Google Shape;144;p26"/>
          <p:cNvPicPr preferRelativeResize="0"/>
          <p:nvPr/>
        </p:nvPicPr>
        <p:blipFill>
          <a:blip r:embed="rId3">
            <a:alphaModFix/>
          </a:blip>
          <a:stretch>
            <a:fillRect/>
          </a:stretch>
        </p:blipFill>
        <p:spPr>
          <a:xfrm>
            <a:off x="828675" y="2023750"/>
            <a:ext cx="7486650" cy="254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588450" y="576525"/>
            <a:ext cx="79671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the Loan Amount Column</a:t>
            </a:r>
            <a:endParaRPr sz="2500"/>
          </a:p>
        </p:txBody>
      </p:sp>
      <p:sp>
        <p:nvSpPr>
          <p:cNvPr id="150" name="Google Shape;150;p27"/>
          <p:cNvSpPr txBox="1"/>
          <p:nvPr/>
        </p:nvSpPr>
        <p:spPr>
          <a:xfrm>
            <a:off x="560400" y="1313925"/>
            <a:ext cx="802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 first found the median loan amount value and then imputed the 22 NULL rows with a median value of 128(thousand $)</a:t>
            </a:r>
            <a:endParaRPr>
              <a:solidFill>
                <a:schemeClr val="dk1"/>
              </a:solidFill>
            </a:endParaRPr>
          </a:p>
        </p:txBody>
      </p:sp>
      <p:pic>
        <p:nvPicPr>
          <p:cNvPr id="151" name="Google Shape;151;p27"/>
          <p:cNvPicPr preferRelativeResize="0"/>
          <p:nvPr/>
        </p:nvPicPr>
        <p:blipFill>
          <a:blip r:embed="rId3">
            <a:alphaModFix/>
          </a:blip>
          <a:stretch>
            <a:fillRect/>
          </a:stretch>
        </p:blipFill>
        <p:spPr>
          <a:xfrm>
            <a:off x="2381250" y="2269100"/>
            <a:ext cx="4381500" cy="224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294150" y="677650"/>
            <a:ext cx="85557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Double check dataframe for any remaining NULL values</a:t>
            </a:r>
            <a:endParaRPr sz="2500"/>
          </a:p>
        </p:txBody>
      </p:sp>
      <p:pic>
        <p:nvPicPr>
          <p:cNvPr id="157" name="Google Shape;157;p28"/>
          <p:cNvPicPr preferRelativeResize="0"/>
          <p:nvPr/>
        </p:nvPicPr>
        <p:blipFill>
          <a:blip r:embed="rId3">
            <a:alphaModFix/>
          </a:blip>
          <a:stretch>
            <a:fillRect/>
          </a:stretch>
        </p:blipFill>
        <p:spPr>
          <a:xfrm>
            <a:off x="2833688" y="1593600"/>
            <a:ext cx="3476625" cy="2886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800025"/>
            <a:ext cx="8520600" cy="562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500"/>
              <a:t>Dataset Statistics</a:t>
            </a:r>
            <a:endParaRPr sz="2500"/>
          </a:p>
        </p:txBody>
      </p:sp>
      <p:pic>
        <p:nvPicPr>
          <p:cNvPr id="163" name="Google Shape;163;p29"/>
          <p:cNvPicPr preferRelativeResize="0"/>
          <p:nvPr/>
        </p:nvPicPr>
        <p:blipFill>
          <a:blip r:embed="rId3">
            <a:alphaModFix/>
          </a:blip>
          <a:stretch>
            <a:fillRect/>
          </a:stretch>
        </p:blipFill>
        <p:spPr>
          <a:xfrm>
            <a:off x="1326900" y="1634700"/>
            <a:ext cx="6490190" cy="302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143050" y="2148163"/>
            <a:ext cx="4314600" cy="84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Exploratory Visuals</a:t>
            </a:r>
            <a:endParaRPr/>
          </a:p>
        </p:txBody>
      </p:sp>
      <p:pic>
        <p:nvPicPr>
          <p:cNvPr id="169" name="Google Shape;169;p30"/>
          <p:cNvPicPr preferRelativeResize="0"/>
          <p:nvPr/>
        </p:nvPicPr>
        <p:blipFill>
          <a:blip r:embed="rId3">
            <a:alphaModFix/>
          </a:blip>
          <a:stretch>
            <a:fillRect/>
          </a:stretch>
        </p:blipFill>
        <p:spPr>
          <a:xfrm>
            <a:off x="4659050" y="1373963"/>
            <a:ext cx="4381550" cy="23956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4650975" y="2607638"/>
            <a:ext cx="3291983" cy="2345325"/>
          </a:xfrm>
          <a:prstGeom prst="rect">
            <a:avLst/>
          </a:prstGeom>
          <a:noFill/>
          <a:ln>
            <a:noFill/>
          </a:ln>
        </p:spPr>
      </p:pic>
      <p:pic>
        <p:nvPicPr>
          <p:cNvPr id="175" name="Google Shape;175;p31"/>
          <p:cNvPicPr preferRelativeResize="0"/>
          <p:nvPr/>
        </p:nvPicPr>
        <p:blipFill>
          <a:blip r:embed="rId4">
            <a:alphaModFix/>
          </a:blip>
          <a:stretch>
            <a:fillRect/>
          </a:stretch>
        </p:blipFill>
        <p:spPr>
          <a:xfrm>
            <a:off x="999350" y="180975"/>
            <a:ext cx="3300500" cy="2345325"/>
          </a:xfrm>
          <a:prstGeom prst="rect">
            <a:avLst/>
          </a:prstGeom>
          <a:noFill/>
          <a:ln>
            <a:noFill/>
          </a:ln>
        </p:spPr>
      </p:pic>
      <p:pic>
        <p:nvPicPr>
          <p:cNvPr id="176" name="Google Shape;176;p31"/>
          <p:cNvPicPr preferRelativeResize="0"/>
          <p:nvPr/>
        </p:nvPicPr>
        <p:blipFill>
          <a:blip r:embed="rId5">
            <a:alphaModFix/>
          </a:blip>
          <a:stretch>
            <a:fillRect/>
          </a:stretch>
        </p:blipFill>
        <p:spPr>
          <a:xfrm>
            <a:off x="999350" y="2604600"/>
            <a:ext cx="3300500" cy="2351397"/>
          </a:xfrm>
          <a:prstGeom prst="rect">
            <a:avLst/>
          </a:prstGeom>
          <a:noFill/>
          <a:ln>
            <a:noFill/>
          </a:ln>
        </p:spPr>
      </p:pic>
      <p:pic>
        <p:nvPicPr>
          <p:cNvPr id="177" name="Google Shape;177;p31"/>
          <p:cNvPicPr preferRelativeResize="0"/>
          <p:nvPr/>
        </p:nvPicPr>
        <p:blipFill>
          <a:blip r:embed="rId6">
            <a:alphaModFix/>
          </a:blip>
          <a:stretch>
            <a:fillRect/>
          </a:stretch>
        </p:blipFill>
        <p:spPr>
          <a:xfrm>
            <a:off x="4656951" y="182900"/>
            <a:ext cx="3280028" cy="234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61" name="Google Shape;61;p14"/>
          <p:cNvPicPr preferRelativeResize="0"/>
          <p:nvPr/>
        </p:nvPicPr>
        <p:blipFill>
          <a:blip r:embed="rId3">
            <a:alphaModFix/>
          </a:blip>
          <a:stretch>
            <a:fillRect/>
          </a:stretch>
        </p:blipFill>
        <p:spPr>
          <a:xfrm>
            <a:off x="0" y="1843251"/>
            <a:ext cx="9144001" cy="3300250"/>
          </a:xfrm>
          <a:prstGeom prst="rect">
            <a:avLst/>
          </a:prstGeom>
          <a:noFill/>
          <a:ln>
            <a:noFill/>
          </a:ln>
        </p:spPr>
      </p:pic>
      <p:sp>
        <p:nvSpPr>
          <p:cNvPr id="62" name="Google Shape;62;p14"/>
          <p:cNvSpPr txBox="1"/>
          <p:nvPr>
            <p:ph idx="1" type="body"/>
          </p:nvPr>
        </p:nvSpPr>
        <p:spPr>
          <a:xfrm>
            <a:off x="311700" y="2284125"/>
            <a:ext cx="5476800" cy="1567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i="1" lang="en">
                <a:solidFill>
                  <a:srgbClr val="121212"/>
                </a:solidFill>
              </a:rPr>
              <a:t>The data presented in this presentation is loan application data from Dream House loans. The dataset contains includes data that is critical for determining whether an application is approved or denied and also contains data regarding the location of the home and the loan amount requested.</a:t>
            </a:r>
            <a:endParaRPr i="1">
              <a:solidFill>
                <a:srgbClr val="12121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 You</a:t>
            </a:r>
            <a:endParaRPr sz="3000"/>
          </a:p>
        </p:txBody>
      </p:sp>
      <p:sp>
        <p:nvSpPr>
          <p:cNvPr id="183" name="Google Shape;183;p32"/>
          <p:cNvSpPr txBox="1"/>
          <p:nvPr>
            <p:ph idx="1" type="body"/>
          </p:nvPr>
        </p:nvSpPr>
        <p:spPr>
          <a:xfrm>
            <a:off x="311700" y="2059050"/>
            <a:ext cx="30276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Robert Ramos</a:t>
            </a:r>
            <a:endParaRPr sz="1400"/>
          </a:p>
          <a:p>
            <a:pPr indent="0" lvl="0" marL="0" rtl="0" algn="l">
              <a:spcBef>
                <a:spcPts val="1200"/>
              </a:spcBef>
              <a:spcAft>
                <a:spcPts val="0"/>
              </a:spcAft>
              <a:buNone/>
            </a:pPr>
            <a:r>
              <a:rPr lang="en" sz="1400"/>
              <a:t>ramos.robertanthony@gmail.com</a:t>
            </a:r>
            <a:endParaRPr sz="1400"/>
          </a:p>
          <a:p>
            <a:pPr indent="0" lvl="0" marL="0" rtl="0" algn="l">
              <a:spcBef>
                <a:spcPts val="1200"/>
              </a:spcBef>
              <a:spcAft>
                <a:spcPts val="0"/>
              </a:spcAft>
              <a:buNone/>
            </a:pPr>
            <a:r>
              <a:rPr lang="en" sz="1400" u="sng">
                <a:solidFill>
                  <a:schemeClr val="hlink"/>
                </a:solidFill>
                <a:hlinkClick r:id="rId3"/>
              </a:rPr>
              <a:t>https://github.com/robertramos89/Dream-Home-Loan-Approval</a:t>
            </a:r>
            <a:r>
              <a:rPr lang="en" sz="1400"/>
              <a:t> </a:t>
            </a:r>
            <a:endParaRPr sz="1400"/>
          </a:p>
          <a:p>
            <a:pPr indent="0" lvl="0" marL="0" rtl="0" algn="l">
              <a:spcBef>
                <a:spcPts val="0"/>
              </a:spcBef>
              <a:spcAft>
                <a:spcPts val="0"/>
              </a:spcAft>
              <a:buNone/>
            </a:pPr>
            <a:r>
              <a:rPr lang="en" sz="1400"/>
              <a:t> </a:t>
            </a:r>
            <a:endParaRPr sz="1400"/>
          </a:p>
        </p:txBody>
      </p:sp>
      <p:pic>
        <p:nvPicPr>
          <p:cNvPr id="184" name="Google Shape;184;p32"/>
          <p:cNvPicPr preferRelativeResize="0"/>
          <p:nvPr/>
        </p:nvPicPr>
        <p:blipFill>
          <a:blip r:embed="rId4">
            <a:alphaModFix/>
          </a:blip>
          <a:stretch>
            <a:fillRect/>
          </a:stretch>
        </p:blipFill>
        <p:spPr>
          <a:xfrm>
            <a:off x="3467200" y="1024900"/>
            <a:ext cx="5499900" cy="30936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pic>
        <p:nvPicPr>
          <p:cNvPr id="68" name="Google Shape;68;p15"/>
          <p:cNvPicPr preferRelativeResize="0"/>
          <p:nvPr/>
        </p:nvPicPr>
        <p:blipFill>
          <a:blip r:embed="rId3">
            <a:alphaModFix/>
          </a:blip>
          <a:stretch>
            <a:fillRect/>
          </a:stretch>
        </p:blipFill>
        <p:spPr>
          <a:xfrm>
            <a:off x="311700" y="1246200"/>
            <a:ext cx="4286250" cy="3228975"/>
          </a:xfrm>
          <a:prstGeom prst="rect">
            <a:avLst/>
          </a:prstGeom>
          <a:noFill/>
          <a:ln>
            <a:noFill/>
          </a:ln>
        </p:spPr>
      </p:pic>
      <p:pic>
        <p:nvPicPr>
          <p:cNvPr id="69" name="Google Shape;69;p15"/>
          <p:cNvPicPr preferRelativeResize="0"/>
          <p:nvPr/>
        </p:nvPicPr>
        <p:blipFill>
          <a:blip r:embed="rId4">
            <a:alphaModFix/>
          </a:blip>
          <a:stretch>
            <a:fillRect/>
          </a:stretch>
        </p:blipFill>
        <p:spPr>
          <a:xfrm>
            <a:off x="5120375" y="1365250"/>
            <a:ext cx="3562350" cy="299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98025"/>
            <a:ext cx="3909300" cy="52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Example of the Dataset</a:t>
            </a:r>
            <a:endParaRPr sz="2500"/>
          </a:p>
        </p:txBody>
      </p:sp>
      <p:pic>
        <p:nvPicPr>
          <p:cNvPr id="75" name="Google Shape;75;p16"/>
          <p:cNvPicPr preferRelativeResize="0"/>
          <p:nvPr/>
        </p:nvPicPr>
        <p:blipFill>
          <a:blip r:embed="rId3">
            <a:alphaModFix/>
          </a:blip>
          <a:stretch>
            <a:fillRect/>
          </a:stretch>
        </p:blipFill>
        <p:spPr>
          <a:xfrm>
            <a:off x="152400" y="2991688"/>
            <a:ext cx="8839198" cy="1181573"/>
          </a:xfrm>
          <a:prstGeom prst="rect">
            <a:avLst/>
          </a:prstGeom>
          <a:noFill/>
          <a:ln>
            <a:noFill/>
          </a:ln>
        </p:spPr>
      </p:pic>
      <p:sp>
        <p:nvSpPr>
          <p:cNvPr id="76" name="Google Shape;76;p16"/>
          <p:cNvSpPr txBox="1"/>
          <p:nvPr/>
        </p:nvSpPr>
        <p:spPr>
          <a:xfrm>
            <a:off x="1412550" y="1999400"/>
            <a:ext cx="631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Exploring df_la.head() to look at the first 5 rows of the dataset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30825" y="2148163"/>
            <a:ext cx="4045200" cy="84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Cleaning</a:t>
            </a:r>
            <a:endParaRPr/>
          </a:p>
        </p:txBody>
      </p:sp>
      <p:pic>
        <p:nvPicPr>
          <p:cNvPr id="82" name="Google Shape;82;p17"/>
          <p:cNvPicPr preferRelativeResize="0"/>
          <p:nvPr/>
        </p:nvPicPr>
        <p:blipFill>
          <a:blip r:embed="rId3">
            <a:alphaModFix/>
          </a:blip>
          <a:stretch>
            <a:fillRect/>
          </a:stretch>
        </p:blipFill>
        <p:spPr>
          <a:xfrm>
            <a:off x="4760031" y="1455963"/>
            <a:ext cx="4250620" cy="2231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52400" y="472975"/>
            <a:ext cx="4953600" cy="92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Checking for duplicate values </a:t>
            </a:r>
            <a:endParaRPr sz="2500"/>
          </a:p>
          <a:p>
            <a:pPr indent="0" lvl="0" marL="0" rtl="0" algn="l">
              <a:spcBef>
                <a:spcPts val="0"/>
              </a:spcBef>
              <a:spcAft>
                <a:spcPts val="0"/>
              </a:spcAft>
              <a:buSzPts val="990"/>
              <a:buNone/>
            </a:pPr>
            <a:r>
              <a:rPr lang="en" sz="2500"/>
              <a:t>&amp; Dropping irrelevant columns</a:t>
            </a:r>
            <a:endParaRPr sz="2500"/>
          </a:p>
        </p:txBody>
      </p:sp>
      <p:pic>
        <p:nvPicPr>
          <p:cNvPr id="88" name="Google Shape;88;p18"/>
          <p:cNvPicPr preferRelativeResize="0"/>
          <p:nvPr/>
        </p:nvPicPr>
        <p:blipFill>
          <a:blip r:embed="rId3">
            <a:alphaModFix/>
          </a:blip>
          <a:stretch>
            <a:fillRect/>
          </a:stretch>
        </p:blipFill>
        <p:spPr>
          <a:xfrm>
            <a:off x="152388" y="1641673"/>
            <a:ext cx="2443375" cy="847725"/>
          </a:xfrm>
          <a:prstGeom prst="rect">
            <a:avLst/>
          </a:prstGeom>
          <a:noFill/>
          <a:ln>
            <a:noFill/>
          </a:ln>
        </p:spPr>
      </p:pic>
      <p:pic>
        <p:nvPicPr>
          <p:cNvPr id="89" name="Google Shape;89;p18"/>
          <p:cNvPicPr preferRelativeResize="0"/>
          <p:nvPr/>
        </p:nvPicPr>
        <p:blipFill>
          <a:blip r:embed="rId4">
            <a:alphaModFix/>
          </a:blip>
          <a:stretch>
            <a:fillRect/>
          </a:stretch>
        </p:blipFill>
        <p:spPr>
          <a:xfrm>
            <a:off x="152400" y="2819000"/>
            <a:ext cx="8839199" cy="184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26675" y="561525"/>
            <a:ext cx="3909300" cy="83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Examine Unique Values of String Columns</a:t>
            </a:r>
            <a:endParaRPr sz="2500"/>
          </a:p>
        </p:txBody>
      </p:sp>
      <p:pic>
        <p:nvPicPr>
          <p:cNvPr id="95" name="Google Shape;95;p19"/>
          <p:cNvPicPr preferRelativeResize="0"/>
          <p:nvPr/>
        </p:nvPicPr>
        <p:blipFill>
          <a:blip r:embed="rId3">
            <a:alphaModFix/>
          </a:blip>
          <a:stretch>
            <a:fillRect/>
          </a:stretch>
        </p:blipFill>
        <p:spPr>
          <a:xfrm>
            <a:off x="326675" y="1922250"/>
            <a:ext cx="3980375" cy="2046125"/>
          </a:xfrm>
          <a:prstGeom prst="rect">
            <a:avLst/>
          </a:prstGeom>
          <a:noFill/>
          <a:ln>
            <a:noFill/>
          </a:ln>
        </p:spPr>
      </p:pic>
      <p:pic>
        <p:nvPicPr>
          <p:cNvPr id="96" name="Google Shape;96;p19"/>
          <p:cNvPicPr preferRelativeResize="0"/>
          <p:nvPr/>
        </p:nvPicPr>
        <p:blipFill>
          <a:blip r:embed="rId4">
            <a:alphaModFix/>
          </a:blip>
          <a:stretch>
            <a:fillRect/>
          </a:stretch>
        </p:blipFill>
        <p:spPr>
          <a:xfrm>
            <a:off x="5822075" y="152400"/>
            <a:ext cx="1832745"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617350" y="636400"/>
            <a:ext cx="39093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Checking for Null Values</a:t>
            </a:r>
            <a:endParaRPr sz="2500"/>
          </a:p>
        </p:txBody>
      </p:sp>
      <p:pic>
        <p:nvPicPr>
          <p:cNvPr id="102" name="Google Shape;102;p20"/>
          <p:cNvPicPr preferRelativeResize="0"/>
          <p:nvPr/>
        </p:nvPicPr>
        <p:blipFill>
          <a:blip r:embed="rId3">
            <a:alphaModFix/>
          </a:blip>
          <a:stretch>
            <a:fillRect/>
          </a:stretch>
        </p:blipFill>
        <p:spPr>
          <a:xfrm>
            <a:off x="725063" y="1755651"/>
            <a:ext cx="7693876" cy="227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536000" y="509125"/>
            <a:ext cx="6072000" cy="6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Handling NULL values in Gender Column</a:t>
            </a:r>
            <a:endParaRPr sz="2500"/>
          </a:p>
        </p:txBody>
      </p:sp>
      <p:sp>
        <p:nvSpPr>
          <p:cNvPr id="108" name="Google Shape;108;p21"/>
          <p:cNvSpPr txBox="1"/>
          <p:nvPr/>
        </p:nvSpPr>
        <p:spPr>
          <a:xfrm>
            <a:off x="2320500" y="1387913"/>
            <a:ext cx="4503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The 13 NULL values were imputed with most frequent value as there were only 13 of the original 614 rows with missing values for Gender</a:t>
            </a:r>
            <a:endParaRPr>
              <a:solidFill>
                <a:schemeClr val="dk1"/>
              </a:solidFill>
            </a:endParaRPr>
          </a:p>
        </p:txBody>
      </p:sp>
      <p:pic>
        <p:nvPicPr>
          <p:cNvPr id="109" name="Google Shape;109;p21"/>
          <p:cNvPicPr preferRelativeResize="0"/>
          <p:nvPr/>
        </p:nvPicPr>
        <p:blipFill>
          <a:blip r:embed="rId3">
            <a:alphaModFix/>
          </a:blip>
          <a:stretch>
            <a:fillRect/>
          </a:stretch>
        </p:blipFill>
        <p:spPr>
          <a:xfrm>
            <a:off x="1428750" y="2334188"/>
            <a:ext cx="6286500" cy="226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