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f4eadcf75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f4eadcf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a:t>
            </a:r>
            <a:r>
              <a:rPr lang="en"/>
              <a:t> how 80% of the work is in the EDA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f4eadcf75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f4eadcf7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f4eadcf75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f4eadcf7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f4eadcf75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f4eadcf7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how 80% of the work is in the EDA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f4eadcf75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f4eadcf7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robertramos89/Dream-Home-Loan-Approval"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632850" y="1914075"/>
            <a:ext cx="61461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Dream House Loan Approval Explanatory Data Analysis</a:t>
            </a:r>
            <a:endParaRPr b="1"/>
          </a:p>
        </p:txBody>
      </p:sp>
      <p:sp>
        <p:nvSpPr>
          <p:cNvPr id="55" name="Google Shape;55;p13"/>
          <p:cNvSpPr txBox="1"/>
          <p:nvPr/>
        </p:nvSpPr>
        <p:spPr>
          <a:xfrm>
            <a:off x="3457500" y="3551450"/>
            <a:ext cx="222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Author: Robert Ramos</a:t>
            </a:r>
            <a:endParaRPr>
              <a:solidFill>
                <a:schemeClr val="dk1"/>
              </a:solidFill>
            </a:endParaRPr>
          </a:p>
          <a:p>
            <a:pPr indent="0" lvl="0" marL="0" rtl="0" algn="ctr">
              <a:spcBef>
                <a:spcPts val="0"/>
              </a:spcBef>
              <a:spcAft>
                <a:spcPts val="0"/>
              </a:spcAft>
              <a:buNone/>
            </a:pPr>
            <a:r>
              <a:rPr lang="en">
                <a:solidFill>
                  <a:schemeClr val="dk1"/>
                </a:solidFill>
              </a:rPr>
              <a:t>3/26/2022</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1536000" y="509125"/>
            <a:ext cx="60720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Recommendations</a:t>
            </a:r>
            <a:endParaRPr sz="2500"/>
          </a:p>
        </p:txBody>
      </p:sp>
      <p:sp>
        <p:nvSpPr>
          <p:cNvPr id="114" name="Google Shape;114;p22"/>
          <p:cNvSpPr txBox="1"/>
          <p:nvPr/>
        </p:nvSpPr>
        <p:spPr>
          <a:xfrm>
            <a:off x="2320500" y="1387987"/>
            <a:ext cx="4503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Though this model is great at predicting approved loans, may need to explore more advanced models to reduce the amount of false positives for denied applications therefore I would not recommend this model to be deployed</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 You</a:t>
            </a:r>
            <a:endParaRPr sz="3000"/>
          </a:p>
        </p:txBody>
      </p:sp>
      <p:sp>
        <p:nvSpPr>
          <p:cNvPr id="120" name="Google Shape;120;p23"/>
          <p:cNvSpPr txBox="1"/>
          <p:nvPr>
            <p:ph idx="1" type="body"/>
          </p:nvPr>
        </p:nvSpPr>
        <p:spPr>
          <a:xfrm>
            <a:off x="311700" y="2059050"/>
            <a:ext cx="30276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Robert Ramos</a:t>
            </a:r>
            <a:endParaRPr sz="1400"/>
          </a:p>
          <a:p>
            <a:pPr indent="0" lvl="0" marL="0" rtl="0" algn="l">
              <a:spcBef>
                <a:spcPts val="1200"/>
              </a:spcBef>
              <a:spcAft>
                <a:spcPts val="0"/>
              </a:spcAft>
              <a:buNone/>
            </a:pPr>
            <a:r>
              <a:rPr lang="en" sz="1400"/>
              <a:t>ramos.robertanthony@gmail.com</a:t>
            </a:r>
            <a:endParaRPr sz="1400"/>
          </a:p>
          <a:p>
            <a:pPr indent="0" lvl="0" marL="0" rtl="0" algn="l">
              <a:spcBef>
                <a:spcPts val="1200"/>
              </a:spcBef>
              <a:spcAft>
                <a:spcPts val="0"/>
              </a:spcAft>
              <a:buNone/>
            </a:pPr>
            <a:r>
              <a:rPr lang="en" sz="1400" u="sng">
                <a:solidFill>
                  <a:schemeClr val="hlink"/>
                </a:solidFill>
                <a:hlinkClick r:id="rId3"/>
              </a:rPr>
              <a:t>https://github.com/robertramos89/Dream-Home-Loan-Approval</a:t>
            </a:r>
            <a:r>
              <a:rPr lang="en" sz="1400"/>
              <a:t> </a:t>
            </a:r>
            <a:endParaRPr sz="1400"/>
          </a:p>
          <a:p>
            <a:pPr indent="0" lvl="0" marL="0" rtl="0" algn="l">
              <a:spcBef>
                <a:spcPts val="0"/>
              </a:spcBef>
              <a:spcAft>
                <a:spcPts val="0"/>
              </a:spcAft>
              <a:buNone/>
            </a:pPr>
            <a:r>
              <a:rPr lang="en" sz="1400"/>
              <a:t> </a:t>
            </a:r>
            <a:endParaRPr sz="1400"/>
          </a:p>
        </p:txBody>
      </p:sp>
      <p:pic>
        <p:nvPicPr>
          <p:cNvPr id="121" name="Google Shape;121;p23"/>
          <p:cNvPicPr preferRelativeResize="0"/>
          <p:nvPr/>
        </p:nvPicPr>
        <p:blipFill>
          <a:blip r:embed="rId4">
            <a:alphaModFix/>
          </a:blip>
          <a:stretch>
            <a:fillRect/>
          </a:stretch>
        </p:blipFill>
        <p:spPr>
          <a:xfrm>
            <a:off x="3467200" y="1024900"/>
            <a:ext cx="5499900" cy="30936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61" name="Google Shape;61;p14"/>
          <p:cNvPicPr preferRelativeResize="0"/>
          <p:nvPr/>
        </p:nvPicPr>
        <p:blipFill>
          <a:blip r:embed="rId3">
            <a:alphaModFix/>
          </a:blip>
          <a:stretch>
            <a:fillRect/>
          </a:stretch>
        </p:blipFill>
        <p:spPr>
          <a:xfrm>
            <a:off x="0" y="1843251"/>
            <a:ext cx="9144001" cy="3300250"/>
          </a:xfrm>
          <a:prstGeom prst="rect">
            <a:avLst/>
          </a:prstGeom>
          <a:noFill/>
          <a:ln>
            <a:noFill/>
          </a:ln>
        </p:spPr>
      </p:pic>
      <p:sp>
        <p:nvSpPr>
          <p:cNvPr id="62" name="Google Shape;62;p14"/>
          <p:cNvSpPr txBox="1"/>
          <p:nvPr>
            <p:ph idx="1" type="body"/>
          </p:nvPr>
        </p:nvSpPr>
        <p:spPr>
          <a:xfrm>
            <a:off x="311700" y="2284125"/>
            <a:ext cx="5476800" cy="1567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i="1" lang="en">
                <a:solidFill>
                  <a:srgbClr val="121212"/>
                </a:solidFill>
              </a:rPr>
              <a:t>The data presented in this presentation is loan application data from Dream House loans. The dataset contains includes data that is critical for determining whether an application is approved or denied and also contains data regarding the location of the home and the loan amount requested.</a:t>
            </a:r>
            <a:endParaRPr i="1">
              <a:solidFill>
                <a:srgbClr val="12121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a:t>
            </a:r>
            <a:endParaRPr/>
          </a:p>
        </p:txBody>
      </p:sp>
      <p:pic>
        <p:nvPicPr>
          <p:cNvPr id="68" name="Google Shape;68;p15"/>
          <p:cNvPicPr preferRelativeResize="0"/>
          <p:nvPr/>
        </p:nvPicPr>
        <p:blipFill>
          <a:blip r:embed="rId3">
            <a:alphaModFix/>
          </a:blip>
          <a:stretch>
            <a:fillRect/>
          </a:stretch>
        </p:blipFill>
        <p:spPr>
          <a:xfrm>
            <a:off x="311700" y="1246200"/>
            <a:ext cx="4286250" cy="3228975"/>
          </a:xfrm>
          <a:prstGeom prst="rect">
            <a:avLst/>
          </a:prstGeom>
          <a:noFill/>
          <a:ln>
            <a:noFill/>
          </a:ln>
        </p:spPr>
      </p:pic>
      <p:pic>
        <p:nvPicPr>
          <p:cNvPr id="69" name="Google Shape;69;p15"/>
          <p:cNvPicPr preferRelativeResize="0"/>
          <p:nvPr/>
        </p:nvPicPr>
        <p:blipFill>
          <a:blip r:embed="rId4">
            <a:alphaModFix/>
          </a:blip>
          <a:stretch>
            <a:fillRect/>
          </a:stretch>
        </p:blipFill>
        <p:spPr>
          <a:xfrm>
            <a:off x="5120375" y="1365250"/>
            <a:ext cx="3562350" cy="299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98025"/>
            <a:ext cx="3909300" cy="52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t>Example of the Dataset</a:t>
            </a:r>
            <a:endParaRPr sz="2500"/>
          </a:p>
        </p:txBody>
      </p:sp>
      <p:pic>
        <p:nvPicPr>
          <p:cNvPr id="75" name="Google Shape;75;p16"/>
          <p:cNvPicPr preferRelativeResize="0"/>
          <p:nvPr/>
        </p:nvPicPr>
        <p:blipFill>
          <a:blip r:embed="rId3">
            <a:alphaModFix/>
          </a:blip>
          <a:stretch>
            <a:fillRect/>
          </a:stretch>
        </p:blipFill>
        <p:spPr>
          <a:xfrm>
            <a:off x="152400" y="2991688"/>
            <a:ext cx="8839198" cy="1181573"/>
          </a:xfrm>
          <a:prstGeom prst="rect">
            <a:avLst/>
          </a:prstGeom>
          <a:noFill/>
          <a:ln>
            <a:noFill/>
          </a:ln>
        </p:spPr>
      </p:pic>
      <p:sp>
        <p:nvSpPr>
          <p:cNvPr id="76" name="Google Shape;76;p16"/>
          <p:cNvSpPr txBox="1"/>
          <p:nvPr/>
        </p:nvSpPr>
        <p:spPr>
          <a:xfrm>
            <a:off x="1412550" y="1999400"/>
            <a:ext cx="631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Exploring df_la.head() to look at the first 5 rows of the dataset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30825" y="2148163"/>
            <a:ext cx="4045200" cy="84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My findings</a:t>
            </a:r>
            <a:endParaRPr/>
          </a:p>
        </p:txBody>
      </p:sp>
      <p:pic>
        <p:nvPicPr>
          <p:cNvPr id="82" name="Google Shape;82;p17"/>
          <p:cNvPicPr preferRelativeResize="0"/>
          <p:nvPr/>
        </p:nvPicPr>
        <p:blipFill>
          <a:blip r:embed="rId3">
            <a:alphaModFix/>
          </a:blip>
          <a:stretch>
            <a:fillRect/>
          </a:stretch>
        </p:blipFill>
        <p:spPr>
          <a:xfrm>
            <a:off x="4760031" y="1455963"/>
            <a:ext cx="4250620" cy="2231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095200" y="354925"/>
            <a:ext cx="4953600" cy="92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Some highlights of my findings</a:t>
            </a:r>
            <a:endParaRPr sz="2500"/>
          </a:p>
        </p:txBody>
      </p:sp>
      <p:pic>
        <p:nvPicPr>
          <p:cNvPr id="88" name="Google Shape;88;p18"/>
          <p:cNvPicPr preferRelativeResize="0"/>
          <p:nvPr/>
        </p:nvPicPr>
        <p:blipFill>
          <a:blip r:embed="rId3">
            <a:alphaModFix/>
          </a:blip>
          <a:stretch>
            <a:fillRect/>
          </a:stretch>
        </p:blipFill>
        <p:spPr>
          <a:xfrm>
            <a:off x="218224" y="1600725"/>
            <a:ext cx="4038600" cy="2886092"/>
          </a:xfrm>
          <a:prstGeom prst="rect">
            <a:avLst/>
          </a:prstGeom>
          <a:noFill/>
          <a:ln>
            <a:noFill/>
          </a:ln>
        </p:spPr>
      </p:pic>
      <p:pic>
        <p:nvPicPr>
          <p:cNvPr id="89" name="Google Shape;89;p18"/>
          <p:cNvPicPr preferRelativeResize="0"/>
          <p:nvPr/>
        </p:nvPicPr>
        <p:blipFill>
          <a:blip r:embed="rId4">
            <a:alphaModFix/>
          </a:blip>
          <a:stretch>
            <a:fillRect/>
          </a:stretch>
        </p:blipFill>
        <p:spPr>
          <a:xfrm>
            <a:off x="4802525" y="1605500"/>
            <a:ext cx="4038600" cy="287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683700" y="5325"/>
            <a:ext cx="7776600" cy="83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Comparing Approved/Denied Loans vs Categories</a:t>
            </a:r>
            <a:endParaRPr sz="2500"/>
          </a:p>
        </p:txBody>
      </p:sp>
      <p:pic>
        <p:nvPicPr>
          <p:cNvPr id="95" name="Google Shape;95;p19"/>
          <p:cNvPicPr preferRelativeResize="0"/>
          <p:nvPr/>
        </p:nvPicPr>
        <p:blipFill>
          <a:blip r:embed="rId3">
            <a:alphaModFix/>
          </a:blip>
          <a:stretch>
            <a:fillRect/>
          </a:stretch>
        </p:blipFill>
        <p:spPr>
          <a:xfrm>
            <a:off x="2270375" y="1029325"/>
            <a:ext cx="4603226" cy="3937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143050" y="2148163"/>
            <a:ext cx="4314600" cy="84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Machine Learning Model</a:t>
            </a:r>
            <a:endParaRPr/>
          </a:p>
        </p:txBody>
      </p:sp>
      <p:pic>
        <p:nvPicPr>
          <p:cNvPr id="101" name="Google Shape;101;p20"/>
          <p:cNvPicPr preferRelativeResize="0"/>
          <p:nvPr/>
        </p:nvPicPr>
        <p:blipFill>
          <a:blip r:embed="rId3">
            <a:alphaModFix/>
          </a:blip>
          <a:stretch>
            <a:fillRect/>
          </a:stretch>
        </p:blipFill>
        <p:spPr>
          <a:xfrm>
            <a:off x="4659050" y="1373963"/>
            <a:ext cx="4381550" cy="23956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1555200" y="189525"/>
            <a:ext cx="60336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K-Nearest Neighbors Model Results</a:t>
            </a:r>
            <a:endParaRPr sz="2500"/>
          </a:p>
        </p:txBody>
      </p:sp>
      <p:pic>
        <p:nvPicPr>
          <p:cNvPr id="107" name="Google Shape;107;p21"/>
          <p:cNvPicPr preferRelativeResize="0"/>
          <p:nvPr/>
        </p:nvPicPr>
        <p:blipFill>
          <a:blip r:embed="rId3">
            <a:alphaModFix/>
          </a:blip>
          <a:stretch>
            <a:fillRect/>
          </a:stretch>
        </p:blipFill>
        <p:spPr>
          <a:xfrm>
            <a:off x="152400" y="2524075"/>
            <a:ext cx="8839204" cy="2434723"/>
          </a:xfrm>
          <a:prstGeom prst="rect">
            <a:avLst/>
          </a:prstGeom>
          <a:noFill/>
          <a:ln>
            <a:noFill/>
          </a:ln>
        </p:spPr>
      </p:pic>
      <p:sp>
        <p:nvSpPr>
          <p:cNvPr id="108" name="Google Shape;108;p21"/>
          <p:cNvSpPr txBox="1"/>
          <p:nvPr/>
        </p:nvSpPr>
        <p:spPr>
          <a:xfrm>
            <a:off x="876925" y="1278300"/>
            <a:ext cx="7099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This model does a great job at predicting the loan applications that get approved but there might be a better model out there that can more accurately predict the applications that are denied based on the confusion matrix and ROC-AUC curve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