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8"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87"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69" d="100"/>
          <a:sy n="69" d="100"/>
        </p:scale>
        <p:origin x="-117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9D5F11C2-5404-4FF5-BE42-F77D3303D1F4}"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F3CA6-DA84-48EA-BA89-DD9470B907A9}"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5F11C2-5404-4FF5-BE42-F77D3303D1F4}"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F3CA6-DA84-48EA-BA89-DD9470B907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5F11C2-5404-4FF5-BE42-F77D3303D1F4}"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F3CA6-DA84-48EA-BA89-DD9470B907A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9D5F11C2-5404-4FF5-BE42-F77D3303D1F4}"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F3CA6-DA84-48EA-BA89-DD9470B907A9}"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5F11C2-5404-4FF5-BE42-F77D3303D1F4}"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F3CA6-DA84-48EA-BA89-DD9470B907A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9D5F11C2-5404-4FF5-BE42-F77D3303D1F4}" type="datetimeFigureOut">
              <a:rPr lang="en-US" smtClean="0"/>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FF3CA6-DA84-48EA-BA89-DD9470B907A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D5F11C2-5404-4FF5-BE42-F77D3303D1F4}" type="datetimeFigureOut">
              <a:rPr lang="en-US" smtClean="0"/>
              <a:t>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FF3CA6-DA84-48EA-BA89-DD9470B907A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D5F11C2-5404-4FF5-BE42-F77D3303D1F4}" type="datetimeFigureOut">
              <a:rPr lang="en-US" smtClean="0"/>
              <a:t>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FF3CA6-DA84-48EA-BA89-DD9470B907A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F11C2-5404-4FF5-BE42-F77D3303D1F4}" type="datetimeFigureOut">
              <a:rPr lang="en-US" smtClean="0"/>
              <a:t>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FF3CA6-DA84-48EA-BA89-DD9470B907A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5F11C2-5404-4FF5-BE42-F77D3303D1F4}" type="datetimeFigureOut">
              <a:rPr lang="en-US" smtClean="0"/>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FF3CA6-DA84-48EA-BA89-DD9470B907A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5F11C2-5404-4FF5-BE42-F77D3303D1F4}" type="datetimeFigureOut">
              <a:rPr lang="en-US" smtClean="0"/>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FF3CA6-DA84-48EA-BA89-DD9470B907A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9D5F11C2-5404-4FF5-BE42-F77D3303D1F4}" type="datetimeFigureOut">
              <a:rPr lang="en-US" smtClean="0"/>
              <a:t>2/1/2016</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86FF3CA6-DA84-48EA-BA89-DD9470B907A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istqbexamcertification.com/wp-content/uploads/2012/01/CMMleve-diagram.jpg"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6200" y="152400"/>
            <a:ext cx="8915400" cy="6477000"/>
          </a:xfrm>
        </p:spPr>
        <p:txBody>
          <a:bodyPr/>
          <a:lstStyle/>
          <a:p>
            <a:pPr>
              <a:lnSpc>
                <a:spcPct val="80000"/>
              </a:lnSpc>
              <a:defRPr/>
            </a:pPr>
            <a:r>
              <a:rPr lang="en-US" dirty="0">
                <a:solidFill>
                  <a:schemeClr val="tx2">
                    <a:lumMod val="75000"/>
                  </a:schemeClr>
                </a:solidFill>
                <a:latin typeface="Tw Cen MT" panose="020B0602020104020603" pitchFamily="34" charset="0"/>
                <a:cs typeface="Arial" panose="020B0604020202020204" pitchFamily="34" charset="0"/>
              </a:rPr>
              <a:t>College of Engineering and Computer Science</a:t>
            </a:r>
            <a:br>
              <a:rPr lang="en-US" dirty="0">
                <a:solidFill>
                  <a:schemeClr val="tx2">
                    <a:lumMod val="75000"/>
                  </a:schemeClr>
                </a:solidFill>
                <a:latin typeface="Tw Cen MT" panose="020B0602020104020603" pitchFamily="34" charset="0"/>
                <a:cs typeface="Arial" panose="020B0604020202020204" pitchFamily="34" charset="0"/>
              </a:rPr>
            </a:br>
            <a:r>
              <a:rPr lang="en-US" dirty="0" smtClean="0">
                <a:solidFill>
                  <a:schemeClr val="tx2">
                    <a:lumMod val="75000"/>
                  </a:schemeClr>
                </a:solidFill>
                <a:latin typeface="Tw Cen MT" panose="020B0602020104020603" pitchFamily="34" charset="0"/>
                <a:cs typeface="Arial" panose="020B0604020202020204" pitchFamily="34" charset="0"/>
              </a:rPr>
              <a:t/>
            </a:r>
            <a:br>
              <a:rPr lang="en-US" dirty="0" smtClean="0">
                <a:solidFill>
                  <a:schemeClr val="tx2">
                    <a:lumMod val="75000"/>
                  </a:schemeClr>
                </a:solidFill>
                <a:latin typeface="Tw Cen MT" panose="020B0602020104020603" pitchFamily="34" charset="0"/>
                <a:cs typeface="Arial" panose="020B0604020202020204" pitchFamily="34" charset="0"/>
              </a:rPr>
            </a:br>
            <a:r>
              <a:rPr lang="en-US" dirty="0" smtClean="0">
                <a:solidFill>
                  <a:schemeClr val="tx2">
                    <a:lumMod val="75000"/>
                  </a:schemeClr>
                </a:solidFill>
                <a:latin typeface="Tw Cen MT" panose="020B0602020104020603" pitchFamily="34" charset="0"/>
                <a:cs typeface="Arial" panose="020B0604020202020204" pitchFamily="34" charset="0"/>
              </a:rPr>
              <a:t>Computer </a:t>
            </a:r>
            <a:r>
              <a:rPr lang="en-US" dirty="0">
                <a:solidFill>
                  <a:schemeClr val="tx2">
                    <a:lumMod val="75000"/>
                  </a:schemeClr>
                </a:solidFill>
                <a:latin typeface="Tw Cen MT" panose="020B0602020104020603" pitchFamily="34" charset="0"/>
                <a:cs typeface="Arial" panose="020B0604020202020204" pitchFamily="34" charset="0"/>
              </a:rPr>
              <a:t>Science Department</a:t>
            </a:r>
            <a:br>
              <a:rPr lang="en-US" dirty="0">
                <a:solidFill>
                  <a:schemeClr val="tx2">
                    <a:lumMod val="75000"/>
                  </a:schemeClr>
                </a:solidFill>
                <a:latin typeface="Tw Cen MT" panose="020B0602020104020603" pitchFamily="34" charset="0"/>
                <a:cs typeface="Arial" panose="020B0604020202020204" pitchFamily="34" charset="0"/>
              </a:rPr>
            </a:br>
            <a:r>
              <a:rPr lang="en-US" dirty="0">
                <a:solidFill>
                  <a:schemeClr val="tx2">
                    <a:lumMod val="75000"/>
                  </a:schemeClr>
                </a:solidFill>
                <a:latin typeface="Tw Cen MT" panose="020B0602020104020603" pitchFamily="34" charset="0"/>
                <a:cs typeface="Arial" panose="020B0604020202020204" pitchFamily="34" charset="0"/>
              </a:rPr>
              <a:t/>
            </a:r>
            <a:br>
              <a:rPr lang="en-US" dirty="0">
                <a:solidFill>
                  <a:schemeClr val="tx2">
                    <a:lumMod val="75000"/>
                  </a:schemeClr>
                </a:solidFill>
                <a:latin typeface="Tw Cen MT" panose="020B0602020104020603" pitchFamily="34" charset="0"/>
                <a:cs typeface="Arial" panose="020B0604020202020204" pitchFamily="34" charset="0"/>
              </a:rPr>
            </a:br>
            <a:r>
              <a:rPr lang="en-US" dirty="0" smtClean="0">
                <a:solidFill>
                  <a:schemeClr val="tx2">
                    <a:lumMod val="75000"/>
                  </a:schemeClr>
                </a:solidFill>
                <a:latin typeface="Tw Cen MT" panose="020B0602020104020603" pitchFamily="34" charset="0"/>
                <a:cs typeface="Arial" panose="020B0604020202020204" pitchFamily="34" charset="0"/>
              </a:rPr>
              <a:t>CSC 131</a:t>
            </a:r>
            <a:r>
              <a:rPr lang="en-US" dirty="0">
                <a:solidFill>
                  <a:schemeClr val="tx2">
                    <a:lumMod val="75000"/>
                  </a:schemeClr>
                </a:solidFill>
                <a:latin typeface="Tw Cen MT" panose="020B0602020104020603" pitchFamily="34" charset="0"/>
                <a:cs typeface="Arial" panose="020B0604020202020204" pitchFamily="34" charset="0"/>
              </a:rPr>
              <a:t/>
            </a:r>
            <a:br>
              <a:rPr lang="en-US" dirty="0">
                <a:solidFill>
                  <a:schemeClr val="tx2">
                    <a:lumMod val="75000"/>
                  </a:schemeClr>
                </a:solidFill>
                <a:latin typeface="Tw Cen MT" panose="020B0602020104020603" pitchFamily="34" charset="0"/>
                <a:cs typeface="Arial" panose="020B0604020202020204" pitchFamily="34" charset="0"/>
              </a:rPr>
            </a:br>
            <a:r>
              <a:rPr lang="en-US" dirty="0">
                <a:solidFill>
                  <a:schemeClr val="tx2">
                    <a:lumMod val="75000"/>
                  </a:schemeClr>
                </a:solidFill>
                <a:latin typeface="Tw Cen MT" panose="020B0602020104020603" pitchFamily="34" charset="0"/>
                <a:cs typeface="Arial" panose="020B0604020202020204" pitchFamily="34" charset="0"/>
              </a:rPr>
              <a:t>Computer Software Engineering</a:t>
            </a:r>
            <a:br>
              <a:rPr lang="en-US" dirty="0">
                <a:solidFill>
                  <a:schemeClr val="tx2">
                    <a:lumMod val="75000"/>
                  </a:schemeClr>
                </a:solidFill>
                <a:latin typeface="Tw Cen MT" panose="020B0602020104020603" pitchFamily="34" charset="0"/>
                <a:cs typeface="Arial" panose="020B0604020202020204" pitchFamily="34" charset="0"/>
              </a:rPr>
            </a:br>
            <a:r>
              <a:rPr lang="en-US" dirty="0">
                <a:solidFill>
                  <a:schemeClr val="tx2">
                    <a:lumMod val="75000"/>
                  </a:schemeClr>
                </a:solidFill>
                <a:latin typeface="Tw Cen MT" panose="020B0602020104020603" pitchFamily="34" charset="0"/>
                <a:cs typeface="Arial" panose="020B0604020202020204" pitchFamily="34" charset="0"/>
              </a:rPr>
              <a:t/>
            </a:r>
            <a:br>
              <a:rPr lang="en-US" dirty="0">
                <a:solidFill>
                  <a:schemeClr val="tx2">
                    <a:lumMod val="75000"/>
                  </a:schemeClr>
                </a:solidFill>
                <a:latin typeface="Tw Cen MT" panose="020B0602020104020603" pitchFamily="34" charset="0"/>
                <a:cs typeface="Arial" panose="020B0604020202020204" pitchFamily="34" charset="0"/>
              </a:rPr>
            </a:br>
            <a:r>
              <a:rPr lang="en-US" dirty="0" smtClean="0">
                <a:solidFill>
                  <a:schemeClr val="tx2">
                    <a:lumMod val="75000"/>
                  </a:schemeClr>
                </a:solidFill>
                <a:latin typeface="Tw Cen MT" panose="020B0602020104020603" pitchFamily="34" charset="0"/>
                <a:cs typeface="Arial" panose="020B0604020202020204" pitchFamily="34" charset="0"/>
              </a:rPr>
              <a:t/>
            </a:r>
            <a:br>
              <a:rPr lang="en-US" dirty="0" smtClean="0">
                <a:solidFill>
                  <a:schemeClr val="tx2">
                    <a:lumMod val="75000"/>
                  </a:schemeClr>
                </a:solidFill>
                <a:latin typeface="Tw Cen MT" panose="020B0602020104020603" pitchFamily="34" charset="0"/>
                <a:cs typeface="Arial" panose="020B0604020202020204" pitchFamily="34" charset="0"/>
              </a:rPr>
            </a:br>
            <a:r>
              <a:rPr lang="en-US" dirty="0">
                <a:solidFill>
                  <a:schemeClr val="tx2">
                    <a:lumMod val="75000"/>
                  </a:schemeClr>
                </a:solidFill>
                <a:latin typeface="Tw Cen MT" panose="020B0602020104020603" pitchFamily="34" charset="0"/>
                <a:cs typeface="Arial" panose="020B0604020202020204" pitchFamily="34" charset="0"/>
              </a:rPr>
              <a:t/>
            </a:r>
            <a:br>
              <a:rPr lang="en-US" dirty="0">
                <a:solidFill>
                  <a:schemeClr val="tx2">
                    <a:lumMod val="75000"/>
                  </a:schemeClr>
                </a:solidFill>
                <a:latin typeface="Tw Cen MT" panose="020B0602020104020603" pitchFamily="34" charset="0"/>
                <a:cs typeface="Arial" panose="020B0604020202020204" pitchFamily="34" charset="0"/>
              </a:rPr>
            </a:br>
            <a:r>
              <a:rPr lang="en-US" dirty="0" smtClean="0">
                <a:solidFill>
                  <a:schemeClr val="tx2">
                    <a:lumMod val="75000"/>
                  </a:schemeClr>
                </a:solidFill>
                <a:latin typeface="Tw Cen MT" panose="020B0602020104020603" pitchFamily="34" charset="0"/>
                <a:cs typeface="Arial" panose="020B0604020202020204" pitchFamily="34" charset="0"/>
              </a:rPr>
              <a:t>Spring </a:t>
            </a:r>
            <a:r>
              <a:rPr lang="en-US" dirty="0">
                <a:solidFill>
                  <a:schemeClr val="tx2">
                    <a:lumMod val="75000"/>
                  </a:schemeClr>
                </a:solidFill>
                <a:latin typeface="Tw Cen MT" panose="020B0602020104020603" pitchFamily="34" charset="0"/>
                <a:cs typeface="Arial" panose="020B0604020202020204" pitchFamily="34" charset="0"/>
              </a:rPr>
              <a:t>2016</a:t>
            </a:r>
            <a:br>
              <a:rPr lang="en-US" dirty="0">
                <a:solidFill>
                  <a:schemeClr val="tx2">
                    <a:lumMod val="75000"/>
                  </a:schemeClr>
                </a:solidFill>
                <a:latin typeface="Tw Cen MT" panose="020B0602020104020603" pitchFamily="34" charset="0"/>
                <a:cs typeface="Arial" panose="020B0604020202020204" pitchFamily="34" charset="0"/>
              </a:rPr>
            </a:br>
            <a:r>
              <a:rPr lang="en-US" dirty="0">
                <a:solidFill>
                  <a:schemeClr val="tx2">
                    <a:lumMod val="75000"/>
                  </a:schemeClr>
                </a:solidFill>
                <a:latin typeface="Tw Cen MT" panose="020B0602020104020603" pitchFamily="34" charset="0"/>
                <a:cs typeface="Arial" panose="020B0604020202020204" pitchFamily="34" charset="0"/>
              </a:rPr>
              <a:t/>
            </a:r>
            <a:br>
              <a:rPr lang="en-US" dirty="0">
                <a:solidFill>
                  <a:schemeClr val="tx2">
                    <a:lumMod val="75000"/>
                  </a:schemeClr>
                </a:solidFill>
                <a:latin typeface="Tw Cen MT" panose="020B0602020104020603" pitchFamily="34" charset="0"/>
                <a:cs typeface="Arial" panose="020B0604020202020204" pitchFamily="34" charset="0"/>
              </a:rPr>
            </a:br>
            <a:r>
              <a:rPr lang="en-US" i="1" dirty="0">
                <a:solidFill>
                  <a:schemeClr val="tx2">
                    <a:lumMod val="75000"/>
                  </a:schemeClr>
                </a:solidFill>
                <a:latin typeface="Tw Cen MT" panose="020B0602020104020603" pitchFamily="34" charset="0"/>
                <a:cs typeface="Arial" panose="020B0604020202020204" pitchFamily="34" charset="0"/>
              </a:rPr>
              <a:t>Lecture # 1</a:t>
            </a:r>
            <a:br>
              <a:rPr lang="en-US" i="1" dirty="0">
                <a:solidFill>
                  <a:schemeClr val="tx2">
                    <a:lumMod val="75000"/>
                  </a:schemeClr>
                </a:solidFill>
                <a:latin typeface="Tw Cen MT" panose="020B0602020104020603" pitchFamily="34" charset="0"/>
                <a:cs typeface="Arial" panose="020B0604020202020204" pitchFamily="34" charset="0"/>
              </a:rPr>
            </a:br>
            <a:r>
              <a:rPr lang="en-US" i="1" dirty="0">
                <a:solidFill>
                  <a:schemeClr val="tx2">
                    <a:lumMod val="75000"/>
                  </a:schemeClr>
                </a:solidFill>
                <a:latin typeface="Tw Cen MT" panose="020B0602020104020603" pitchFamily="34" charset="0"/>
                <a:cs typeface="Arial" panose="020B0604020202020204" pitchFamily="34" charset="0"/>
              </a:rPr>
              <a:t>(Ch. 1, 2, &amp; 3)</a:t>
            </a:r>
            <a:br>
              <a:rPr lang="en-US" i="1" dirty="0">
                <a:solidFill>
                  <a:schemeClr val="tx2">
                    <a:lumMod val="75000"/>
                  </a:schemeClr>
                </a:solidFill>
                <a:latin typeface="Tw Cen MT" panose="020B0602020104020603" pitchFamily="34" charset="0"/>
                <a:cs typeface="Arial" panose="020B0604020202020204" pitchFamily="34" charset="0"/>
              </a:rPr>
            </a:br>
            <a:endParaRPr lang="en-US" dirty="0">
              <a:solidFill>
                <a:schemeClr val="tx2">
                  <a:lumMod val="75000"/>
                </a:schemeClr>
              </a:solidFill>
              <a:latin typeface="Tw Cen MT" panose="020B0602020104020603" pitchFamily="34" charset="0"/>
              <a:cs typeface="Arial" panose="020B0604020202020204" pitchFamily="34" charset="0"/>
            </a:endParaRPr>
          </a:p>
        </p:txBody>
      </p:sp>
    </p:spTree>
    <p:extLst>
      <p:ext uri="{BB962C8B-B14F-4D97-AF65-F5344CB8AC3E}">
        <p14:creationId xmlns:p14="http://schemas.microsoft.com/office/powerpoint/2010/main" val="1873894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924800" cy="1143000"/>
          </a:xfrm>
        </p:spPr>
        <p:txBody>
          <a:bodyPr/>
          <a:lstStyle/>
          <a:p>
            <a:r>
              <a:rPr lang="en-US" sz="3400" b="1" dirty="0">
                <a:solidFill>
                  <a:schemeClr val="tx2">
                    <a:lumMod val="75000"/>
                  </a:schemeClr>
                </a:solidFill>
                <a:latin typeface="Tw Cen MT" panose="020B0602020104020603" pitchFamily="34" charset="0"/>
              </a:rPr>
              <a:t>Characteristics of an Engineering Process</a:t>
            </a:r>
            <a:endParaRPr lang="en-US" sz="3400" dirty="0">
              <a:solidFill>
                <a:schemeClr val="tx2">
                  <a:lumMod val="75000"/>
                </a:schemeClr>
              </a:solidFill>
              <a:latin typeface="Tw Cen MT" panose="020B0602020104020603" pitchFamily="34" charset="0"/>
            </a:endParaRPr>
          </a:p>
        </p:txBody>
      </p:sp>
      <p:sp>
        <p:nvSpPr>
          <p:cNvPr id="3" name="Content Placeholder 2"/>
          <p:cNvSpPr>
            <a:spLocks noGrp="1"/>
          </p:cNvSpPr>
          <p:nvPr>
            <p:ph sz="quarter" idx="13"/>
          </p:nvPr>
        </p:nvSpPr>
        <p:spPr>
          <a:xfrm>
            <a:off x="609600" y="1828800"/>
            <a:ext cx="7924800" cy="3886200"/>
          </a:xfrm>
        </p:spPr>
        <p:txBody>
          <a:bodyPr>
            <a:normAutofit/>
          </a:bodyPr>
          <a:lstStyle/>
          <a:p>
            <a:pPr>
              <a:buFont typeface="Wingdings" panose="05000000000000000000" pitchFamily="2" charset="2"/>
              <a:buChar char="q"/>
              <a:defRPr/>
            </a:pPr>
            <a:r>
              <a:rPr lang="en-US" sz="2800" b="1" dirty="0" smtClean="0">
                <a:latin typeface="Tw Cen MT" panose="020B0602020104020603" pitchFamily="34" charset="0"/>
              </a:rPr>
              <a:t>  Ability </a:t>
            </a:r>
            <a:r>
              <a:rPr lang="en-US" sz="2800" b="1" dirty="0">
                <a:latin typeface="Tw Cen MT" panose="020B0602020104020603" pitchFamily="34" charset="0"/>
              </a:rPr>
              <a:t>to React/Adapt to Change</a:t>
            </a:r>
          </a:p>
          <a:p>
            <a:pPr lvl="1">
              <a:defRPr/>
            </a:pPr>
            <a:r>
              <a:rPr lang="en-US" sz="2800" dirty="0" smtClean="0">
                <a:latin typeface="Tw Cen MT" panose="020B0602020104020603" pitchFamily="34" charset="0"/>
              </a:rPr>
              <a:t>The </a:t>
            </a:r>
            <a:r>
              <a:rPr lang="en-US" sz="2800" dirty="0">
                <a:latin typeface="Tw Cen MT" panose="020B0602020104020603" pitchFamily="34" charset="0"/>
              </a:rPr>
              <a:t>product is well planned and </a:t>
            </a:r>
            <a:r>
              <a:rPr lang="en-US" sz="2800" dirty="0" smtClean="0">
                <a:latin typeface="Tw Cen MT" panose="020B0602020104020603" pitchFamily="34" charset="0"/>
              </a:rPr>
              <a:t>documented</a:t>
            </a:r>
          </a:p>
          <a:p>
            <a:pPr lvl="1">
              <a:defRPr/>
            </a:pPr>
            <a:r>
              <a:rPr lang="en-US" sz="2800" dirty="0" smtClean="0">
                <a:latin typeface="Tw Cen MT" panose="020B0602020104020603" pitchFamily="34" charset="0"/>
              </a:rPr>
              <a:t>Changes </a:t>
            </a:r>
            <a:r>
              <a:rPr lang="en-US" sz="2800" dirty="0">
                <a:latin typeface="Tw Cen MT" panose="020B0602020104020603" pitchFamily="34" charset="0"/>
              </a:rPr>
              <a:t>in requirements is well </a:t>
            </a:r>
            <a:r>
              <a:rPr lang="en-US" sz="2800" dirty="0" smtClean="0">
                <a:latin typeface="Tw Cen MT" panose="020B0602020104020603" pitchFamily="34" charset="0"/>
              </a:rPr>
              <a:t>anticipated</a:t>
            </a:r>
          </a:p>
          <a:p>
            <a:pPr lvl="1">
              <a:defRPr/>
            </a:pPr>
            <a:r>
              <a:rPr lang="en-US" sz="2800" dirty="0" smtClean="0">
                <a:latin typeface="Tw Cen MT" panose="020B0602020104020603" pitchFamily="34" charset="0"/>
              </a:rPr>
              <a:t>Impact </a:t>
            </a:r>
            <a:r>
              <a:rPr lang="en-US" sz="2800" dirty="0">
                <a:latin typeface="Tw Cen MT" panose="020B0602020104020603" pitchFamily="34" charset="0"/>
              </a:rPr>
              <a:t>of change more readily assessed.</a:t>
            </a:r>
          </a:p>
          <a:p>
            <a:pPr>
              <a:defRPr/>
            </a:pPr>
            <a:endParaRPr lang="en-US" sz="2800" dirty="0">
              <a:latin typeface="Tw Cen MT" panose="020B0602020104020603" pitchFamily="34" charset="0"/>
            </a:endParaRPr>
          </a:p>
        </p:txBody>
      </p:sp>
    </p:spTree>
    <p:extLst>
      <p:ext uri="{BB962C8B-B14F-4D97-AF65-F5344CB8AC3E}">
        <p14:creationId xmlns:p14="http://schemas.microsoft.com/office/powerpoint/2010/main" val="2084041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924800" cy="1143000"/>
          </a:xfrm>
        </p:spPr>
        <p:txBody>
          <a:bodyPr/>
          <a:lstStyle/>
          <a:p>
            <a:r>
              <a:rPr lang="en-US" sz="3400" b="1" dirty="0">
                <a:solidFill>
                  <a:schemeClr val="tx2">
                    <a:lumMod val="75000"/>
                  </a:schemeClr>
                </a:solidFill>
                <a:latin typeface="Tw Cen MT" panose="020B0602020104020603" pitchFamily="34" charset="0"/>
              </a:rPr>
              <a:t>Characteristics of an Engineering Process</a:t>
            </a:r>
            <a:endParaRPr lang="en-US" sz="3400" dirty="0">
              <a:solidFill>
                <a:schemeClr val="tx2">
                  <a:lumMod val="75000"/>
                </a:schemeClr>
              </a:solidFill>
              <a:latin typeface="Tw Cen MT" panose="020B0602020104020603" pitchFamily="34" charset="0"/>
            </a:endParaRPr>
          </a:p>
        </p:txBody>
      </p:sp>
      <p:sp>
        <p:nvSpPr>
          <p:cNvPr id="3" name="Content Placeholder 2"/>
          <p:cNvSpPr>
            <a:spLocks noGrp="1"/>
          </p:cNvSpPr>
          <p:nvPr>
            <p:ph sz="quarter" idx="13"/>
          </p:nvPr>
        </p:nvSpPr>
        <p:spPr>
          <a:xfrm>
            <a:off x="533400" y="1905000"/>
            <a:ext cx="7924800" cy="4114800"/>
          </a:xfrm>
        </p:spPr>
        <p:txBody>
          <a:bodyPr>
            <a:normAutofit/>
          </a:bodyPr>
          <a:lstStyle/>
          <a:p>
            <a:pPr marL="0" indent="0">
              <a:buNone/>
              <a:defRPr/>
            </a:pPr>
            <a:r>
              <a:rPr lang="en-US" sz="2800" b="1" i="1" dirty="0" smtClean="0">
                <a:latin typeface="Tw Cen MT" panose="020B0602020104020603" pitchFamily="34" charset="0"/>
              </a:rPr>
              <a:t>Other </a:t>
            </a:r>
            <a:r>
              <a:rPr lang="en-US" sz="2800" b="1" i="1" dirty="0">
                <a:latin typeface="Tw Cen MT" panose="020B0602020104020603" pitchFamily="34" charset="0"/>
              </a:rPr>
              <a:t>Characteristics of an Engineering </a:t>
            </a:r>
            <a:r>
              <a:rPr lang="en-US" sz="2800" b="1" i="1" dirty="0" smtClean="0">
                <a:latin typeface="Tw Cen MT" panose="020B0602020104020603" pitchFamily="34" charset="0"/>
              </a:rPr>
              <a:t>Process</a:t>
            </a:r>
          </a:p>
          <a:p>
            <a:pPr>
              <a:buNone/>
              <a:defRPr/>
            </a:pPr>
            <a:endParaRPr lang="en-US" sz="2800" b="1" dirty="0">
              <a:latin typeface="Tw Cen MT" panose="020B0602020104020603" pitchFamily="34" charset="0"/>
            </a:endParaRPr>
          </a:p>
          <a:p>
            <a:pPr>
              <a:defRPr/>
            </a:pPr>
            <a:r>
              <a:rPr lang="en-US" sz="2800" b="1" dirty="0" smtClean="0">
                <a:latin typeface="Tw Cen MT" panose="020B0602020104020603" pitchFamily="34" charset="0"/>
              </a:rPr>
              <a:t>Well </a:t>
            </a:r>
            <a:r>
              <a:rPr lang="en-US" sz="2800" b="1" dirty="0">
                <a:latin typeface="Tw Cen MT" panose="020B0602020104020603" pitchFamily="34" charset="0"/>
              </a:rPr>
              <a:t>defined and repeatable process </a:t>
            </a:r>
          </a:p>
          <a:p>
            <a:pPr>
              <a:defRPr/>
            </a:pPr>
            <a:r>
              <a:rPr lang="en-US" sz="2800" b="1" dirty="0">
                <a:latin typeface="Tw Cen MT" panose="020B0602020104020603" pitchFamily="34" charset="0"/>
              </a:rPr>
              <a:t>Standardized guidelines and procedures</a:t>
            </a:r>
          </a:p>
          <a:p>
            <a:pPr>
              <a:defRPr/>
            </a:pPr>
            <a:r>
              <a:rPr lang="en-US" sz="2800" b="1" dirty="0">
                <a:latin typeface="Tw Cen MT" panose="020B0602020104020603" pitchFamily="34" charset="0"/>
              </a:rPr>
              <a:t>Documentation</a:t>
            </a:r>
          </a:p>
          <a:p>
            <a:pPr marL="0" indent="0">
              <a:buNone/>
              <a:defRPr/>
            </a:pPr>
            <a:r>
              <a:rPr lang="en-US" sz="2800" b="1" dirty="0">
                <a:latin typeface="Tw Cen MT" panose="020B0602020104020603" pitchFamily="34" charset="0"/>
              </a:rPr>
              <a:t>  </a:t>
            </a:r>
          </a:p>
          <a:p>
            <a:pPr>
              <a:defRPr/>
            </a:pPr>
            <a:endParaRPr lang="en-US" sz="2800" b="1" dirty="0">
              <a:latin typeface="Tw Cen MT" panose="020B0602020104020603" pitchFamily="34" charset="0"/>
            </a:endParaRPr>
          </a:p>
        </p:txBody>
      </p:sp>
    </p:spTree>
    <p:extLst>
      <p:ext uri="{BB962C8B-B14F-4D97-AF65-F5344CB8AC3E}">
        <p14:creationId xmlns:p14="http://schemas.microsoft.com/office/powerpoint/2010/main" val="588720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1828800"/>
            <a:ext cx="7772400" cy="1470025"/>
          </a:xfrm>
        </p:spPr>
        <p:txBody>
          <a:bodyPr/>
          <a:lstStyle/>
          <a:p>
            <a:r>
              <a:rPr lang="en-US" sz="5500" i="1" dirty="0">
                <a:solidFill>
                  <a:schemeClr val="tx2">
                    <a:lumMod val="75000"/>
                  </a:schemeClr>
                </a:solidFill>
                <a:latin typeface="Tw Cen MT" panose="020B0602020104020603" pitchFamily="34" charset="0"/>
              </a:rPr>
              <a:t/>
            </a:r>
            <a:br>
              <a:rPr lang="en-US" sz="5500" i="1" dirty="0">
                <a:solidFill>
                  <a:schemeClr val="tx2">
                    <a:lumMod val="75000"/>
                  </a:schemeClr>
                </a:solidFill>
                <a:latin typeface="Tw Cen MT" panose="020B0602020104020603" pitchFamily="34" charset="0"/>
              </a:rPr>
            </a:br>
            <a:r>
              <a:rPr lang="en-US" sz="5500" i="1" dirty="0">
                <a:solidFill>
                  <a:schemeClr val="tx2">
                    <a:lumMod val="75000"/>
                  </a:schemeClr>
                </a:solidFill>
                <a:latin typeface="Tw Cen MT" panose="020B0602020104020603" pitchFamily="34" charset="0"/>
              </a:rPr>
              <a:t/>
            </a:r>
            <a:br>
              <a:rPr lang="en-US" sz="5500" i="1" dirty="0">
                <a:solidFill>
                  <a:schemeClr val="tx2">
                    <a:lumMod val="75000"/>
                  </a:schemeClr>
                </a:solidFill>
                <a:latin typeface="Tw Cen MT" panose="020B0602020104020603" pitchFamily="34" charset="0"/>
              </a:rPr>
            </a:br>
            <a:r>
              <a:rPr lang="en-US" sz="5500" i="1" dirty="0">
                <a:solidFill>
                  <a:schemeClr val="tx2">
                    <a:lumMod val="75000"/>
                  </a:schemeClr>
                </a:solidFill>
                <a:latin typeface="Tw Cen MT" panose="020B0602020104020603" pitchFamily="34" charset="0"/>
              </a:rPr>
              <a:t/>
            </a:r>
            <a:br>
              <a:rPr lang="en-US" sz="5500" i="1" dirty="0">
                <a:solidFill>
                  <a:schemeClr val="tx2">
                    <a:lumMod val="75000"/>
                  </a:schemeClr>
                </a:solidFill>
                <a:latin typeface="Tw Cen MT" panose="020B0602020104020603" pitchFamily="34" charset="0"/>
              </a:rPr>
            </a:br>
            <a:r>
              <a:rPr lang="en-US" sz="5500" i="1" dirty="0">
                <a:solidFill>
                  <a:schemeClr val="tx2">
                    <a:lumMod val="75000"/>
                  </a:schemeClr>
                </a:solidFill>
                <a:latin typeface="Tw Cen MT" panose="020B0602020104020603" pitchFamily="34" charset="0"/>
              </a:rPr>
              <a:t>The Process</a:t>
            </a:r>
            <a:endParaRPr lang="en-US" sz="5500" dirty="0">
              <a:solidFill>
                <a:schemeClr val="tx2">
                  <a:lumMod val="75000"/>
                </a:schemeClr>
              </a:solidFill>
              <a:latin typeface="Tw Cen MT" panose="020B0602020104020603" pitchFamily="34" charset="0"/>
            </a:endParaRPr>
          </a:p>
        </p:txBody>
      </p:sp>
    </p:spTree>
    <p:extLst>
      <p:ext uri="{BB962C8B-B14F-4D97-AF65-F5344CB8AC3E}">
        <p14:creationId xmlns:p14="http://schemas.microsoft.com/office/powerpoint/2010/main" val="80268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p:cNvSpPr>
            <a:spLocks noChangeArrowheads="1"/>
          </p:cNvSpPr>
          <p:nvPr/>
        </p:nvSpPr>
        <p:spPr bwMode="auto">
          <a:xfrm>
            <a:off x="3060700" y="1341438"/>
            <a:ext cx="3016250" cy="417512"/>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90000"/>
              </a:lnSpc>
              <a:spcBef>
                <a:spcPct val="0"/>
              </a:spcBef>
              <a:buClrTx/>
              <a:buSzTx/>
              <a:buFontTx/>
              <a:buNone/>
            </a:pPr>
            <a:r>
              <a:rPr lang="en-US" altLang="en-US" sz="2400" b="1" dirty="0" smtClean="0">
                <a:latin typeface="Times New Roman" pitchFamily="18" charset="0"/>
              </a:rPr>
              <a:t>Software Engineering</a:t>
            </a:r>
            <a:endParaRPr lang="en-US" altLang="en-US" sz="2400" b="1" dirty="0">
              <a:latin typeface="Times New Roman" pitchFamily="18" charset="0"/>
            </a:endParaRPr>
          </a:p>
        </p:txBody>
      </p:sp>
      <p:sp>
        <p:nvSpPr>
          <p:cNvPr id="24" name="Rectangle 3"/>
          <p:cNvSpPr>
            <a:spLocks noGrp="1" noChangeArrowheads="1"/>
          </p:cNvSpPr>
          <p:nvPr>
            <p:ph type="title"/>
          </p:nvPr>
        </p:nvSpPr>
        <p:spPr>
          <a:xfrm>
            <a:off x="334871" y="304800"/>
            <a:ext cx="5343707" cy="605294"/>
          </a:xfrm>
        </p:spPr>
        <p:txBody>
          <a:bodyPr wrap="none" lIns="63500" tIns="25400" rIns="63500" bIns="25400" anchor="t" anchorCtr="0">
            <a:spAutoFit/>
          </a:bodyPr>
          <a:lstStyle/>
          <a:p>
            <a:pPr eaLnBrk="1" hangingPunct="1">
              <a:defRPr/>
            </a:pPr>
            <a:r>
              <a:rPr lang="en-US" sz="3600" b="1" dirty="0" smtClean="0">
                <a:solidFill>
                  <a:schemeClr val="tx2">
                    <a:lumMod val="75000"/>
                  </a:schemeClr>
                </a:solidFill>
                <a:latin typeface="Tw Cen MT" panose="020B0602020104020603" pitchFamily="34" charset="0"/>
              </a:rPr>
              <a:t>A Layered Technology</a:t>
            </a:r>
          </a:p>
        </p:txBody>
      </p:sp>
      <p:sp>
        <p:nvSpPr>
          <p:cNvPr id="25" name="Rectangle 4"/>
          <p:cNvSpPr>
            <a:spLocks noChangeArrowheads="1"/>
          </p:cNvSpPr>
          <p:nvPr/>
        </p:nvSpPr>
        <p:spPr bwMode="auto">
          <a:xfrm>
            <a:off x="3006725" y="1279525"/>
            <a:ext cx="3040127" cy="422167"/>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90000"/>
              </a:lnSpc>
              <a:spcBef>
                <a:spcPct val="0"/>
              </a:spcBef>
              <a:buClrTx/>
              <a:buSzTx/>
              <a:buFontTx/>
              <a:buNone/>
            </a:pPr>
            <a:r>
              <a:rPr lang="en-US" altLang="en-US" sz="2400" b="1" dirty="0">
                <a:latin typeface="Times New Roman" pitchFamily="18" charset="0"/>
              </a:rPr>
              <a:t>Software Engineering</a:t>
            </a:r>
          </a:p>
        </p:txBody>
      </p:sp>
      <p:sp>
        <p:nvSpPr>
          <p:cNvPr id="26" name="Oval 5"/>
          <p:cNvSpPr>
            <a:spLocks noChangeArrowheads="1"/>
          </p:cNvSpPr>
          <p:nvPr/>
        </p:nvSpPr>
        <p:spPr bwMode="auto">
          <a:xfrm>
            <a:off x="774700" y="3035300"/>
            <a:ext cx="7620000" cy="1143000"/>
          </a:xfrm>
          <a:prstGeom prst="ellipse">
            <a:avLst/>
          </a:prstGeom>
          <a:solidFill>
            <a:srgbClr val="00B0F0"/>
          </a:solidFill>
          <a:ln>
            <a:noFill/>
          </a:ln>
          <a:effectLst>
            <a:outerShdw dist="107763" dir="2700000" algn="ctr" rotWithShape="0">
              <a:srgbClr val="000000"/>
            </a:outerShdw>
          </a:effec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27" name="Oval 6"/>
          <p:cNvSpPr>
            <a:spLocks noChangeArrowheads="1"/>
          </p:cNvSpPr>
          <p:nvPr/>
        </p:nvSpPr>
        <p:spPr bwMode="auto">
          <a:xfrm>
            <a:off x="1231900" y="2654300"/>
            <a:ext cx="6629400" cy="1066800"/>
          </a:xfrm>
          <a:prstGeom prst="ellipse">
            <a:avLst/>
          </a:prstGeom>
          <a:solidFill>
            <a:srgbClr val="BC3700"/>
          </a:solidFill>
          <a:ln>
            <a:noFill/>
          </a:ln>
          <a:effectLst>
            <a:outerShdw dist="107763" dir="2700000" algn="ctr" rotWithShape="0">
              <a:srgbClr val="00000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28" name="Oval 7"/>
          <p:cNvSpPr>
            <a:spLocks noChangeArrowheads="1"/>
          </p:cNvSpPr>
          <p:nvPr/>
        </p:nvSpPr>
        <p:spPr bwMode="auto">
          <a:xfrm>
            <a:off x="1765300" y="2273300"/>
            <a:ext cx="5486400" cy="914400"/>
          </a:xfrm>
          <a:prstGeom prst="ellipse">
            <a:avLst/>
          </a:prstGeom>
          <a:solidFill>
            <a:schemeClr val="accent1"/>
          </a:solidFill>
          <a:ln>
            <a:noFill/>
          </a:ln>
          <a:effectLst>
            <a:outerShdw dist="107763" dir="2700000" algn="ctr" rotWithShape="0">
              <a:srgbClr val="00000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29" name="Oval 8"/>
          <p:cNvSpPr>
            <a:spLocks noChangeArrowheads="1"/>
          </p:cNvSpPr>
          <p:nvPr/>
        </p:nvSpPr>
        <p:spPr bwMode="auto">
          <a:xfrm>
            <a:off x="2146300" y="2044700"/>
            <a:ext cx="4724400" cy="609600"/>
          </a:xfrm>
          <a:prstGeom prst="ellipse">
            <a:avLst/>
          </a:prstGeom>
          <a:solidFill>
            <a:srgbClr val="790015"/>
          </a:solidFill>
          <a:ln>
            <a:noFill/>
          </a:ln>
          <a:effectLst>
            <a:outerShdw dist="107763" dir="2700000" algn="ctr" rotWithShape="0">
              <a:srgbClr val="00000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30" name="Rectangle 9"/>
          <p:cNvSpPr>
            <a:spLocks noChangeArrowheads="1"/>
          </p:cNvSpPr>
          <p:nvPr/>
        </p:nvSpPr>
        <p:spPr bwMode="auto">
          <a:xfrm>
            <a:off x="3427413" y="3783013"/>
            <a:ext cx="2406107" cy="459100"/>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400" b="1" dirty="0">
                <a:solidFill>
                  <a:schemeClr val="bg1"/>
                </a:solidFill>
                <a:effectLst>
                  <a:outerShdw blurRad="38100" dist="38100" dir="2700000" algn="tl">
                    <a:srgbClr val="000000"/>
                  </a:outerShdw>
                </a:effectLst>
                <a:latin typeface="Times New Roman" pitchFamily="18" charset="0"/>
                <a:cs typeface="+mn-cs"/>
              </a:rPr>
              <a:t>a “quality” focus</a:t>
            </a:r>
          </a:p>
        </p:txBody>
      </p:sp>
      <p:sp>
        <p:nvSpPr>
          <p:cNvPr id="31" name="Rectangle 10"/>
          <p:cNvSpPr>
            <a:spLocks noChangeArrowheads="1"/>
          </p:cNvSpPr>
          <p:nvPr/>
        </p:nvSpPr>
        <p:spPr bwMode="auto">
          <a:xfrm>
            <a:off x="3529013" y="3249613"/>
            <a:ext cx="2031837" cy="459100"/>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400" b="1" dirty="0">
                <a:solidFill>
                  <a:schemeClr val="bg1"/>
                </a:solidFill>
                <a:effectLst>
                  <a:outerShdw blurRad="38100" dist="38100" dir="2700000" algn="tl">
                    <a:srgbClr val="000000"/>
                  </a:outerShdw>
                </a:effectLst>
                <a:latin typeface="Times New Roman" pitchFamily="18" charset="0"/>
                <a:cs typeface="+mn-cs"/>
              </a:rPr>
              <a:t>process model</a:t>
            </a:r>
          </a:p>
        </p:txBody>
      </p:sp>
      <p:sp>
        <p:nvSpPr>
          <p:cNvPr id="32" name="Rectangle 11"/>
          <p:cNvSpPr>
            <a:spLocks noChangeArrowheads="1"/>
          </p:cNvSpPr>
          <p:nvPr/>
        </p:nvSpPr>
        <p:spPr bwMode="auto">
          <a:xfrm>
            <a:off x="3884613" y="2716213"/>
            <a:ext cx="1295225" cy="459100"/>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400" b="1" dirty="0">
                <a:solidFill>
                  <a:schemeClr val="bg1"/>
                </a:solidFill>
                <a:effectLst>
                  <a:outerShdw blurRad="38100" dist="38100" dir="2700000" algn="tl">
                    <a:srgbClr val="000000"/>
                  </a:outerShdw>
                </a:effectLst>
                <a:latin typeface="Times New Roman" pitchFamily="18" charset="0"/>
                <a:cs typeface="+mn-cs"/>
              </a:rPr>
              <a:t>methods</a:t>
            </a:r>
          </a:p>
        </p:txBody>
      </p:sp>
      <p:sp>
        <p:nvSpPr>
          <p:cNvPr id="33" name="Rectangle 12"/>
          <p:cNvSpPr>
            <a:spLocks noChangeArrowheads="1"/>
          </p:cNvSpPr>
          <p:nvPr/>
        </p:nvSpPr>
        <p:spPr bwMode="auto">
          <a:xfrm>
            <a:off x="4189413" y="2182813"/>
            <a:ext cx="790575" cy="454025"/>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400" b="1" dirty="0">
                <a:solidFill>
                  <a:schemeClr val="folHlink"/>
                </a:solidFill>
                <a:effectLst>
                  <a:outerShdw blurRad="38100" dist="38100" dir="2700000" algn="tl">
                    <a:srgbClr val="000000"/>
                  </a:outerShdw>
                </a:effectLst>
                <a:latin typeface="Times New Roman" pitchFamily="18" charset="0"/>
                <a:cs typeface="+mn-cs"/>
              </a:rPr>
              <a:t>tools</a:t>
            </a:r>
          </a:p>
        </p:txBody>
      </p:sp>
    </p:spTree>
    <p:extLst>
      <p:ext uri="{BB962C8B-B14F-4D97-AF65-F5344CB8AC3E}">
        <p14:creationId xmlns:p14="http://schemas.microsoft.com/office/powerpoint/2010/main" val="3198378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8600" y="381000"/>
            <a:ext cx="4483100" cy="770082"/>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3600" b="1" dirty="0" smtClean="0">
                <a:solidFill>
                  <a:schemeClr val="tx2">
                    <a:lumMod val="75000"/>
                  </a:schemeClr>
                </a:solidFill>
                <a:latin typeface="Tw Cen MT" panose="020B0602020104020603" pitchFamily="34" charset="0"/>
              </a:rPr>
              <a:t>Software Process</a:t>
            </a:r>
          </a:p>
        </p:txBody>
      </p:sp>
      <p:sp>
        <p:nvSpPr>
          <p:cNvPr id="5" name="Rectangle 3"/>
          <p:cNvSpPr txBox="1">
            <a:spLocks noChangeArrowheads="1"/>
          </p:cNvSpPr>
          <p:nvPr/>
        </p:nvSpPr>
        <p:spPr>
          <a:xfrm>
            <a:off x="457200" y="2133600"/>
            <a:ext cx="8229600" cy="3316288"/>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buFont typeface="Wingdings" panose="05000000000000000000" pitchFamily="2" charset="2"/>
              <a:buChar char="q"/>
              <a:defRPr/>
            </a:pPr>
            <a:r>
              <a:rPr lang="en-US" sz="3000" dirty="0" smtClean="0">
                <a:latin typeface="Tw Cen MT" panose="020B0602020104020603" pitchFamily="34" charset="0"/>
              </a:rPr>
              <a:t> </a:t>
            </a:r>
            <a:r>
              <a:rPr lang="en-US" sz="3200" dirty="0" smtClean="0">
                <a:latin typeface="Tw Cen MT" panose="020B0602020104020603" pitchFamily="34" charset="0"/>
              </a:rPr>
              <a:t>Definition</a:t>
            </a:r>
          </a:p>
          <a:p>
            <a:pPr marL="457200" lvl="1" indent="0">
              <a:buNone/>
              <a:defRPr/>
            </a:pPr>
            <a:r>
              <a:rPr lang="en-US" sz="3200" i="1" dirty="0" smtClean="0">
                <a:latin typeface="Tw Cen MT" panose="020B0602020104020603" pitchFamily="34" charset="0"/>
              </a:rPr>
              <a:t>The activities, techniques, tools, and individuals to produce software/system.</a:t>
            </a:r>
          </a:p>
          <a:p>
            <a:pPr lvl="1">
              <a:buFontTx/>
              <a:buNone/>
              <a:defRPr/>
            </a:pPr>
            <a:endParaRPr lang="en-US" sz="3000" dirty="0" smtClean="0">
              <a:latin typeface="Tw Cen MT" panose="020B0602020104020603" pitchFamily="34" charset="0"/>
            </a:endParaRPr>
          </a:p>
        </p:txBody>
      </p:sp>
    </p:spTree>
    <p:extLst>
      <p:ext uri="{BB962C8B-B14F-4D97-AF65-F5344CB8AC3E}">
        <p14:creationId xmlns:p14="http://schemas.microsoft.com/office/powerpoint/2010/main" val="1304021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2400" y="450850"/>
            <a:ext cx="6946900" cy="533400"/>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3600" b="1" dirty="0" smtClean="0">
                <a:solidFill>
                  <a:schemeClr val="tx2">
                    <a:lumMod val="75000"/>
                  </a:schemeClr>
                </a:solidFill>
                <a:latin typeface="Tw Cen MT" panose="020B0602020104020603" pitchFamily="34" charset="0"/>
              </a:rPr>
              <a:t>Process Principles</a:t>
            </a:r>
          </a:p>
        </p:txBody>
      </p:sp>
      <p:sp>
        <p:nvSpPr>
          <p:cNvPr id="3" name="Rectangle 3"/>
          <p:cNvSpPr txBox="1">
            <a:spLocks noChangeArrowheads="1"/>
          </p:cNvSpPr>
          <p:nvPr/>
        </p:nvSpPr>
        <p:spPr>
          <a:xfrm>
            <a:off x="533400" y="1371601"/>
            <a:ext cx="8153400" cy="4800599"/>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buFont typeface="Wingdings" panose="05000000000000000000" pitchFamily="2" charset="2"/>
              <a:buChar char="q"/>
              <a:defRPr/>
            </a:pPr>
            <a:r>
              <a:rPr lang="en-US" sz="2600" dirty="0" smtClean="0">
                <a:latin typeface="Tw Cen MT" panose="020B0602020104020603" pitchFamily="34" charset="0"/>
              </a:rPr>
              <a:t>Prescribes all major activities</a:t>
            </a:r>
          </a:p>
          <a:p>
            <a:pPr>
              <a:buFont typeface="Wingdings" panose="05000000000000000000" pitchFamily="2" charset="2"/>
              <a:buChar char="q"/>
              <a:defRPr/>
            </a:pPr>
            <a:r>
              <a:rPr lang="en-US" sz="2600" dirty="0" smtClean="0">
                <a:latin typeface="Tw Cen MT" panose="020B0602020104020603" pitchFamily="34" charset="0"/>
              </a:rPr>
              <a:t>Uses resources, within a set of constraints, to produce intermediate and final products.</a:t>
            </a:r>
          </a:p>
          <a:p>
            <a:pPr>
              <a:buFont typeface="Wingdings" panose="05000000000000000000" pitchFamily="2" charset="2"/>
              <a:buChar char="q"/>
              <a:defRPr/>
            </a:pPr>
            <a:r>
              <a:rPr lang="en-US" sz="2600" dirty="0" smtClean="0">
                <a:latin typeface="Tw Cen MT" panose="020B0602020104020603" pitchFamily="34" charset="0"/>
              </a:rPr>
              <a:t>May be composed of sub-processes.</a:t>
            </a:r>
          </a:p>
          <a:p>
            <a:pPr>
              <a:buFont typeface="Wingdings" panose="05000000000000000000" pitchFamily="2" charset="2"/>
              <a:buChar char="q"/>
              <a:defRPr/>
            </a:pPr>
            <a:r>
              <a:rPr lang="en-US" sz="2600" dirty="0" smtClean="0">
                <a:latin typeface="Tw Cen MT" panose="020B0602020104020603" pitchFamily="34" charset="0"/>
              </a:rPr>
              <a:t>Each activity has entry and exit criteria.</a:t>
            </a:r>
          </a:p>
          <a:p>
            <a:pPr>
              <a:buFont typeface="Wingdings" panose="05000000000000000000" pitchFamily="2" charset="2"/>
              <a:buChar char="q"/>
              <a:defRPr/>
            </a:pPr>
            <a:r>
              <a:rPr lang="en-US" sz="2600" dirty="0" smtClean="0">
                <a:latin typeface="Tw Cen MT" panose="020B0602020104020603" pitchFamily="34" charset="0"/>
              </a:rPr>
              <a:t>Activities are organized in a sequence.</a:t>
            </a:r>
          </a:p>
          <a:p>
            <a:pPr>
              <a:buFont typeface="Wingdings" panose="05000000000000000000" pitchFamily="2" charset="2"/>
              <a:buChar char="q"/>
              <a:defRPr/>
            </a:pPr>
            <a:r>
              <a:rPr lang="en-US" sz="2600" dirty="0" smtClean="0">
                <a:latin typeface="Tw Cen MT" panose="020B0602020104020603" pitchFamily="34" charset="0"/>
              </a:rPr>
              <a:t>Has a set of guiding principles to explain goals.</a:t>
            </a:r>
          </a:p>
          <a:p>
            <a:pPr>
              <a:buFont typeface="Wingdings" panose="05000000000000000000" pitchFamily="2" charset="2"/>
              <a:buChar char="q"/>
              <a:defRPr/>
            </a:pPr>
            <a:r>
              <a:rPr lang="en-US" sz="2600" dirty="0" smtClean="0">
                <a:latin typeface="Tw Cen MT" panose="020B0602020104020603" pitchFamily="34" charset="0"/>
              </a:rPr>
              <a:t>Constraints may apply to activity, resource or product.</a:t>
            </a:r>
          </a:p>
          <a:p>
            <a:pPr>
              <a:buFont typeface="Wingdings" pitchFamily="2" charset="2"/>
              <a:buNone/>
              <a:defRPr/>
            </a:pPr>
            <a:endParaRPr lang="en-US" sz="2600" dirty="0" smtClean="0">
              <a:latin typeface="Tw Cen MT" panose="020B0602020104020603" pitchFamily="34" charset="0"/>
            </a:endParaRPr>
          </a:p>
          <a:p>
            <a:pPr>
              <a:defRPr/>
            </a:pPr>
            <a:endParaRPr lang="en-US" sz="2600" dirty="0" smtClean="0">
              <a:latin typeface="Tw Cen MT" panose="020B0602020104020603" pitchFamily="34" charset="0"/>
            </a:endParaRPr>
          </a:p>
        </p:txBody>
      </p:sp>
    </p:spTree>
    <p:extLst>
      <p:ext uri="{BB962C8B-B14F-4D97-AF65-F5344CB8AC3E}">
        <p14:creationId xmlns:p14="http://schemas.microsoft.com/office/powerpoint/2010/main" val="3507321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8600" y="304800"/>
            <a:ext cx="8015288" cy="1330325"/>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3600" b="1" dirty="0" smtClean="0">
                <a:solidFill>
                  <a:schemeClr val="tx2">
                    <a:lumMod val="75000"/>
                  </a:schemeClr>
                </a:solidFill>
                <a:latin typeface="Tw Cen MT" panose="020B0602020104020603" pitchFamily="34" charset="0"/>
              </a:rPr>
              <a:t>Capability Maturity Models</a:t>
            </a:r>
          </a:p>
          <a:p>
            <a:pPr>
              <a:defRPr/>
            </a:pPr>
            <a:r>
              <a:rPr lang="en-US" sz="3600" b="1" dirty="0" smtClean="0">
                <a:solidFill>
                  <a:schemeClr val="tx2">
                    <a:lumMod val="75000"/>
                  </a:schemeClr>
                </a:solidFill>
                <a:latin typeface="Tw Cen MT" panose="020B0602020104020603" pitchFamily="34" charset="0"/>
              </a:rPr>
              <a:t>CMM &amp; CMMI</a:t>
            </a:r>
          </a:p>
        </p:txBody>
      </p:sp>
      <p:sp>
        <p:nvSpPr>
          <p:cNvPr id="3" name="Rectangle 3"/>
          <p:cNvSpPr txBox="1">
            <a:spLocks noChangeArrowheads="1"/>
          </p:cNvSpPr>
          <p:nvPr/>
        </p:nvSpPr>
        <p:spPr>
          <a:xfrm>
            <a:off x="365125" y="1905000"/>
            <a:ext cx="8367713" cy="4572000"/>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buFont typeface="Wingdings" panose="05000000000000000000" pitchFamily="2" charset="2"/>
              <a:buChar char="q"/>
              <a:defRPr/>
            </a:pPr>
            <a:r>
              <a:rPr lang="en-US" sz="2800" dirty="0" smtClean="0">
                <a:latin typeface="Tw Cen MT" panose="020B0602020104020603" pitchFamily="34" charset="0"/>
              </a:rPr>
              <a:t>  Capability Maturity Model (CMM) &amp; Capability Maturity Model Integration (CMMI)</a:t>
            </a:r>
          </a:p>
          <a:p>
            <a:pPr marL="0" indent="0">
              <a:buNone/>
              <a:defRPr/>
            </a:pPr>
            <a:endParaRPr lang="en-US" sz="2800" dirty="0" smtClean="0">
              <a:latin typeface="Tw Cen MT" panose="020B0602020104020603" pitchFamily="34" charset="0"/>
            </a:endParaRPr>
          </a:p>
          <a:p>
            <a:pPr>
              <a:buFont typeface="Wingdings" panose="05000000000000000000" pitchFamily="2" charset="2"/>
              <a:buChar char="q"/>
              <a:defRPr/>
            </a:pPr>
            <a:r>
              <a:rPr lang="en-US" sz="2800" dirty="0" smtClean="0">
                <a:latin typeface="Tw Cen MT" panose="020B0602020104020603" pitchFamily="34" charset="0"/>
              </a:rPr>
              <a:t>  Developed by SEI – (Software Engineering Institute at Carnegie Mellon)</a:t>
            </a:r>
          </a:p>
          <a:p>
            <a:pPr marL="0" indent="0">
              <a:buNone/>
              <a:defRPr/>
            </a:pPr>
            <a:endParaRPr lang="en-US" sz="2800" dirty="0" smtClean="0">
              <a:latin typeface="Tw Cen MT" panose="020B0602020104020603" pitchFamily="34" charset="0"/>
            </a:endParaRPr>
          </a:p>
          <a:p>
            <a:pPr>
              <a:buFont typeface="Wingdings" panose="05000000000000000000" pitchFamily="2" charset="2"/>
              <a:buChar char="q"/>
              <a:defRPr/>
            </a:pPr>
            <a:r>
              <a:rPr lang="en-US" sz="2800" dirty="0">
                <a:latin typeface="Tw Cen MT" panose="020B0602020104020603" pitchFamily="34" charset="0"/>
              </a:rPr>
              <a:t> </a:t>
            </a:r>
            <a:r>
              <a:rPr lang="en-US" sz="2800" dirty="0" smtClean="0">
                <a:latin typeface="Tw Cen MT" panose="020B0602020104020603" pitchFamily="34" charset="0"/>
              </a:rPr>
              <a:t> The CMMI project is sponsored by the U.S. Department of Defense (DoD) and the National Defense Industrial Association (NDIA). </a:t>
            </a:r>
          </a:p>
          <a:p>
            <a:pPr>
              <a:buFont typeface="Wingdings" pitchFamily="2" charset="2"/>
              <a:buChar char="Ø"/>
              <a:defRPr/>
            </a:pPr>
            <a:endParaRPr lang="en-US" sz="2800" dirty="0" smtClean="0">
              <a:latin typeface="Tw Cen MT" panose="020B0602020104020603" pitchFamily="34" charset="0"/>
            </a:endParaRPr>
          </a:p>
        </p:txBody>
      </p:sp>
    </p:spTree>
    <p:extLst>
      <p:ext uri="{BB962C8B-B14F-4D97-AF65-F5344CB8AC3E}">
        <p14:creationId xmlns:p14="http://schemas.microsoft.com/office/powerpoint/2010/main" val="2500233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47650"/>
            <a:ext cx="8229600" cy="1012825"/>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4000" b="1" dirty="0" smtClean="0">
                <a:solidFill>
                  <a:schemeClr val="tx2">
                    <a:lumMod val="75000"/>
                  </a:schemeClr>
                </a:solidFill>
                <a:latin typeface="Tw Cen MT" panose="020B0602020104020603" pitchFamily="34" charset="0"/>
              </a:rPr>
              <a:t>CMM</a:t>
            </a:r>
            <a:endParaRPr lang="en-US" sz="4000" b="1" dirty="0">
              <a:solidFill>
                <a:schemeClr val="tx2">
                  <a:lumMod val="75000"/>
                </a:schemeClr>
              </a:solidFill>
              <a:latin typeface="Tw Cen MT" panose="020B0602020104020603" pitchFamily="34" charset="0"/>
            </a:endParaRPr>
          </a:p>
        </p:txBody>
      </p:sp>
      <p:pic>
        <p:nvPicPr>
          <p:cNvPr id="3" name="Picture 2" descr="CMM level diagram - Characteristics of maturity level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41" y="1384299"/>
            <a:ext cx="8777917" cy="520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7664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2064"/>
            <a:ext cx="8229600" cy="1012825"/>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4000" dirty="0" smtClean="0">
                <a:solidFill>
                  <a:schemeClr val="tx2">
                    <a:lumMod val="75000"/>
                  </a:schemeClr>
                </a:solidFill>
                <a:latin typeface="Tw Cen MT" panose="020B0602020104020603" pitchFamily="34" charset="0"/>
              </a:rPr>
              <a:t>CMM Five Maturity Levels</a:t>
            </a:r>
            <a:endParaRPr lang="en-US" sz="4000" dirty="0">
              <a:solidFill>
                <a:schemeClr val="tx2">
                  <a:lumMod val="75000"/>
                </a:schemeClr>
              </a:solidFill>
              <a:latin typeface="Tw Cen MT" panose="020B0602020104020603" pitchFamily="34" charset="0"/>
            </a:endParaRPr>
          </a:p>
        </p:txBody>
      </p:sp>
      <p:sp>
        <p:nvSpPr>
          <p:cNvPr id="3" name="Content Placeholder 2"/>
          <p:cNvSpPr txBox="1">
            <a:spLocks/>
          </p:cNvSpPr>
          <p:nvPr/>
        </p:nvSpPr>
        <p:spPr>
          <a:xfrm>
            <a:off x="457200" y="1524000"/>
            <a:ext cx="8229600" cy="4343400"/>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buFont typeface="Wingdings" panose="05000000000000000000" pitchFamily="2" charset="2"/>
              <a:buChar char="q"/>
              <a:defRPr/>
            </a:pPr>
            <a:r>
              <a:rPr lang="en-US" sz="2400" i="1" dirty="0" smtClean="0">
                <a:latin typeface="Tw Cen MT" panose="020B0602020104020603" pitchFamily="34" charset="0"/>
                <a:cs typeface="Arial" pitchFamily="34" charset="0"/>
              </a:rPr>
              <a:t> initial</a:t>
            </a:r>
            <a:r>
              <a:rPr lang="en-US" sz="2400" dirty="0" smtClean="0">
                <a:latin typeface="Tw Cen MT" panose="020B0602020104020603" pitchFamily="34" charset="0"/>
                <a:cs typeface="Arial" pitchFamily="34" charset="0"/>
              </a:rPr>
              <a:t> level, processes are disorganized, even chaotic. Success is likely to depend on individual efforts, and is not considered to be repeatable, because processes would not be sufficiently defined and documented to allow them to be replicated.</a:t>
            </a:r>
          </a:p>
          <a:p>
            <a:pPr>
              <a:defRPr/>
            </a:pPr>
            <a:endParaRPr lang="en-US" sz="2400" dirty="0" smtClean="0">
              <a:latin typeface="Tw Cen MT" panose="020B0602020104020603" pitchFamily="34" charset="0"/>
              <a:cs typeface="Arial" pitchFamily="34" charset="0"/>
            </a:endParaRPr>
          </a:p>
          <a:p>
            <a:pPr>
              <a:buFont typeface="Wingdings" panose="05000000000000000000" pitchFamily="2" charset="2"/>
              <a:buChar char="q"/>
              <a:defRPr/>
            </a:pPr>
            <a:r>
              <a:rPr lang="en-US" sz="2400" i="1" dirty="0" smtClean="0">
                <a:latin typeface="Tw Cen MT" panose="020B0602020104020603" pitchFamily="34" charset="0"/>
                <a:cs typeface="Arial" pitchFamily="34" charset="0"/>
              </a:rPr>
              <a:t> repeatable</a:t>
            </a:r>
            <a:r>
              <a:rPr lang="en-US" sz="2400" dirty="0" smtClean="0">
                <a:latin typeface="Tw Cen MT" panose="020B0602020104020603" pitchFamily="34" charset="0"/>
                <a:cs typeface="Arial" pitchFamily="34" charset="0"/>
              </a:rPr>
              <a:t> level, basic project management techniques are established, and successes could be repeated, because the requisite processes would have been made established, defined, and documented.</a:t>
            </a:r>
          </a:p>
          <a:p>
            <a:pPr>
              <a:defRPr/>
            </a:pPr>
            <a:endParaRPr lang="en-US" sz="2400" dirty="0">
              <a:latin typeface="Tw Cen MT" panose="020B0602020104020603" pitchFamily="34" charset="0"/>
            </a:endParaRPr>
          </a:p>
        </p:txBody>
      </p:sp>
    </p:spTree>
    <p:extLst>
      <p:ext uri="{BB962C8B-B14F-4D97-AF65-F5344CB8AC3E}">
        <p14:creationId xmlns:p14="http://schemas.microsoft.com/office/powerpoint/2010/main" val="3858570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4800" y="232064"/>
            <a:ext cx="8229600" cy="1012825"/>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4000" dirty="0" smtClean="0">
                <a:solidFill>
                  <a:schemeClr val="tx2">
                    <a:lumMod val="75000"/>
                  </a:schemeClr>
                </a:solidFill>
                <a:latin typeface="Tw Cen MT" panose="020B0602020104020603" pitchFamily="34" charset="0"/>
              </a:rPr>
              <a:t>CMM Five Maturity Levels</a:t>
            </a:r>
            <a:endParaRPr lang="en-US" sz="4000" dirty="0">
              <a:solidFill>
                <a:schemeClr val="tx2">
                  <a:lumMod val="75000"/>
                </a:schemeClr>
              </a:solidFill>
              <a:latin typeface="Tw Cen MT" panose="020B0602020104020603" pitchFamily="34" charset="0"/>
            </a:endParaRPr>
          </a:p>
        </p:txBody>
      </p:sp>
      <p:sp>
        <p:nvSpPr>
          <p:cNvPr id="4" name="Content Placeholder 2"/>
          <p:cNvSpPr txBox="1">
            <a:spLocks/>
          </p:cNvSpPr>
          <p:nvPr/>
        </p:nvSpPr>
        <p:spPr>
          <a:xfrm>
            <a:off x="457200" y="1242869"/>
            <a:ext cx="8229600" cy="5130800"/>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buFont typeface="Wingdings" panose="05000000000000000000" pitchFamily="2" charset="2"/>
              <a:buChar char="q"/>
              <a:defRPr/>
            </a:pPr>
            <a:r>
              <a:rPr lang="en-US" sz="2600" i="1" dirty="0" smtClean="0">
                <a:latin typeface="Tw Cen MT" panose="020B0602020104020603" pitchFamily="34" charset="0"/>
                <a:cs typeface="Arial" pitchFamily="34" charset="0"/>
              </a:rPr>
              <a:t> defined</a:t>
            </a:r>
            <a:r>
              <a:rPr lang="en-US" sz="2600" dirty="0" smtClean="0">
                <a:latin typeface="Tw Cen MT" panose="020B0602020104020603" pitchFamily="34" charset="0"/>
                <a:cs typeface="Arial" pitchFamily="34" charset="0"/>
              </a:rPr>
              <a:t> level, an organization has developed its own standard software process through greater attention to documentation, standardization, and integration.</a:t>
            </a:r>
          </a:p>
          <a:p>
            <a:pPr>
              <a:buFont typeface="Wingdings" panose="05000000000000000000" pitchFamily="2" charset="2"/>
              <a:buChar char="q"/>
              <a:defRPr/>
            </a:pPr>
            <a:endParaRPr lang="en-US" sz="2600" i="1" dirty="0">
              <a:latin typeface="Tw Cen MT" panose="020B0602020104020603" pitchFamily="34" charset="0"/>
              <a:cs typeface="Arial" pitchFamily="34" charset="0"/>
            </a:endParaRPr>
          </a:p>
          <a:p>
            <a:pPr>
              <a:buFont typeface="Wingdings" panose="05000000000000000000" pitchFamily="2" charset="2"/>
              <a:buChar char="q"/>
              <a:defRPr/>
            </a:pPr>
            <a:r>
              <a:rPr lang="en-US" sz="2600" i="1" dirty="0" smtClean="0">
                <a:latin typeface="Tw Cen MT" panose="020B0602020104020603" pitchFamily="34" charset="0"/>
                <a:cs typeface="Arial" pitchFamily="34" charset="0"/>
              </a:rPr>
              <a:t> managed</a:t>
            </a:r>
            <a:r>
              <a:rPr lang="en-US" sz="2600" dirty="0" smtClean="0">
                <a:latin typeface="Tw Cen MT" panose="020B0602020104020603" pitchFamily="34" charset="0"/>
                <a:cs typeface="Arial" pitchFamily="34" charset="0"/>
              </a:rPr>
              <a:t> level, an organization monitors and controls its own processes through data collection and analysis.</a:t>
            </a:r>
          </a:p>
          <a:p>
            <a:pPr>
              <a:buFont typeface="Wingdings" panose="05000000000000000000" pitchFamily="2" charset="2"/>
              <a:buChar char="q"/>
              <a:defRPr/>
            </a:pPr>
            <a:endParaRPr lang="en-US" sz="2600" i="1" dirty="0">
              <a:latin typeface="Tw Cen MT" panose="020B0602020104020603" pitchFamily="34" charset="0"/>
              <a:cs typeface="Arial" pitchFamily="34" charset="0"/>
            </a:endParaRPr>
          </a:p>
          <a:p>
            <a:pPr>
              <a:buFont typeface="Wingdings" panose="05000000000000000000" pitchFamily="2" charset="2"/>
              <a:buChar char="q"/>
              <a:defRPr/>
            </a:pPr>
            <a:r>
              <a:rPr lang="en-US" sz="2600" i="1" dirty="0" smtClean="0">
                <a:latin typeface="Tw Cen MT" panose="020B0602020104020603" pitchFamily="34" charset="0"/>
                <a:cs typeface="Arial" pitchFamily="34" charset="0"/>
              </a:rPr>
              <a:t> optimizing</a:t>
            </a:r>
            <a:r>
              <a:rPr lang="en-US" sz="2600" dirty="0" smtClean="0">
                <a:latin typeface="Tw Cen MT" panose="020B0602020104020603" pitchFamily="34" charset="0"/>
                <a:cs typeface="Arial" pitchFamily="34" charset="0"/>
              </a:rPr>
              <a:t> level, processes are constantly being improved through monitoring feedback from current processes and introducing innovative processes to better serve the organization's particular needs.</a:t>
            </a:r>
          </a:p>
          <a:p>
            <a:pPr>
              <a:defRPr/>
            </a:pPr>
            <a:endParaRPr lang="en-US" sz="2600" dirty="0">
              <a:latin typeface="Tw Cen MT" panose="020B0602020104020603" pitchFamily="34" charset="0"/>
            </a:endParaRPr>
          </a:p>
        </p:txBody>
      </p:sp>
    </p:spTree>
    <p:extLst>
      <p:ext uri="{BB962C8B-B14F-4D97-AF65-F5344CB8AC3E}">
        <p14:creationId xmlns:p14="http://schemas.microsoft.com/office/powerpoint/2010/main" val="119497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924800" cy="1143000"/>
          </a:xfrm>
        </p:spPr>
        <p:txBody>
          <a:bodyPr/>
          <a:lstStyle/>
          <a:p>
            <a:r>
              <a:rPr lang="en-US" sz="3600" b="1" dirty="0">
                <a:solidFill>
                  <a:schemeClr val="tx2">
                    <a:lumMod val="75000"/>
                  </a:schemeClr>
                </a:solidFill>
                <a:latin typeface="Tw Cen MT" panose="020B0602020104020603" pitchFamily="34" charset="0"/>
              </a:rPr>
              <a:t>What is Software?</a:t>
            </a:r>
            <a:endParaRPr lang="en-US" sz="3600" dirty="0">
              <a:solidFill>
                <a:schemeClr val="tx2">
                  <a:lumMod val="75000"/>
                </a:schemeClr>
              </a:solidFill>
              <a:latin typeface="Tw Cen MT" panose="020B0602020104020603" pitchFamily="34" charset="0"/>
            </a:endParaRPr>
          </a:p>
        </p:txBody>
      </p:sp>
      <p:sp>
        <p:nvSpPr>
          <p:cNvPr id="3" name="Content Placeholder 2"/>
          <p:cNvSpPr>
            <a:spLocks noGrp="1"/>
          </p:cNvSpPr>
          <p:nvPr>
            <p:ph sz="quarter" idx="13"/>
          </p:nvPr>
        </p:nvSpPr>
        <p:spPr>
          <a:xfrm>
            <a:off x="228600" y="1600200"/>
            <a:ext cx="8305800" cy="4114800"/>
          </a:xfrm>
        </p:spPr>
        <p:txBody>
          <a:bodyPr>
            <a:noAutofit/>
          </a:bodyPr>
          <a:lstStyle/>
          <a:p>
            <a:pPr>
              <a:buFont typeface="Wingdings" panose="05000000000000000000" pitchFamily="2" charset="2"/>
              <a:buChar char="q"/>
              <a:defRPr/>
            </a:pPr>
            <a:r>
              <a:rPr lang="en-US" sz="3000" dirty="0" smtClean="0">
                <a:latin typeface="Tw Cen MT" panose="020B0602020104020603" pitchFamily="34" charset="0"/>
              </a:rPr>
              <a:t>  A </a:t>
            </a:r>
            <a:r>
              <a:rPr lang="en-US" sz="3000" dirty="0">
                <a:latin typeface="Tw Cen MT" panose="020B0602020104020603" pitchFamily="34" charset="0"/>
              </a:rPr>
              <a:t>set of instructions that are designed to accomplish a desired task or function.</a:t>
            </a:r>
          </a:p>
          <a:p>
            <a:pPr>
              <a:buNone/>
              <a:defRPr/>
            </a:pPr>
            <a:endParaRPr lang="en-US" sz="3000" dirty="0">
              <a:latin typeface="Tw Cen MT" panose="020B0602020104020603" pitchFamily="34" charset="0"/>
            </a:endParaRPr>
          </a:p>
          <a:p>
            <a:pPr>
              <a:buFont typeface="Wingdings" panose="05000000000000000000" pitchFamily="2" charset="2"/>
              <a:buChar char="q"/>
              <a:defRPr/>
            </a:pPr>
            <a:r>
              <a:rPr lang="en-US" sz="3000" dirty="0" smtClean="0">
                <a:latin typeface="Tw Cen MT" panose="020B0602020104020603" pitchFamily="34" charset="0"/>
              </a:rPr>
              <a:t>  Software </a:t>
            </a:r>
            <a:r>
              <a:rPr lang="en-US" sz="3000" dirty="0">
                <a:latin typeface="Tw Cen MT" panose="020B0602020104020603" pitchFamily="34" charset="0"/>
              </a:rPr>
              <a:t>Includes:</a:t>
            </a:r>
          </a:p>
          <a:p>
            <a:pPr lvl="2">
              <a:buFont typeface="Wingdings" pitchFamily="2" charset="2"/>
              <a:buChar char="Ø"/>
              <a:defRPr/>
            </a:pPr>
            <a:r>
              <a:rPr lang="en-US" sz="3000" dirty="0">
                <a:latin typeface="Tw Cen MT" panose="020B0602020104020603" pitchFamily="34" charset="0"/>
              </a:rPr>
              <a:t>Programs</a:t>
            </a:r>
          </a:p>
          <a:p>
            <a:pPr lvl="2">
              <a:buFont typeface="Wingdings" pitchFamily="2" charset="2"/>
              <a:buChar char="Ø"/>
              <a:defRPr/>
            </a:pPr>
            <a:r>
              <a:rPr lang="en-US" sz="3000" dirty="0">
                <a:latin typeface="Tw Cen MT" panose="020B0602020104020603" pitchFamily="34" charset="0"/>
              </a:rPr>
              <a:t>Documents</a:t>
            </a:r>
          </a:p>
          <a:p>
            <a:pPr lvl="2">
              <a:buFont typeface="Wingdings" pitchFamily="2" charset="2"/>
              <a:buChar char="Ø"/>
              <a:defRPr/>
            </a:pPr>
            <a:r>
              <a:rPr lang="en-US" sz="3000" dirty="0">
                <a:latin typeface="Tw Cen MT" panose="020B0602020104020603" pitchFamily="34" charset="0"/>
              </a:rPr>
              <a:t>Data…</a:t>
            </a:r>
          </a:p>
          <a:p>
            <a:endParaRPr lang="en-US" sz="3000" dirty="0">
              <a:latin typeface="Tw Cen MT" panose="020B0602020104020603" pitchFamily="34" charset="0"/>
            </a:endParaRPr>
          </a:p>
        </p:txBody>
      </p:sp>
    </p:spTree>
    <p:extLst>
      <p:ext uri="{BB962C8B-B14F-4D97-AF65-F5344CB8AC3E}">
        <p14:creationId xmlns:p14="http://schemas.microsoft.com/office/powerpoint/2010/main" val="1208106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68288" y="228600"/>
            <a:ext cx="5929313" cy="739775"/>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4000" dirty="0" smtClean="0">
                <a:solidFill>
                  <a:schemeClr val="tx2">
                    <a:lumMod val="75000"/>
                  </a:schemeClr>
                </a:solidFill>
                <a:latin typeface="Tw Cen MT" panose="020B0602020104020603" pitchFamily="34" charset="0"/>
              </a:rPr>
              <a:t>CMMI Maturity Levels</a:t>
            </a:r>
            <a:endParaRPr lang="en-US" sz="4000" i="1" dirty="0" smtClean="0">
              <a:solidFill>
                <a:schemeClr val="tx2">
                  <a:lumMod val="75000"/>
                </a:schemeClr>
              </a:solidFill>
              <a:latin typeface="Tw Cen MT" panose="020B0602020104020603" pitchFamily="34" charset="0"/>
            </a:endParaRPr>
          </a:p>
        </p:txBody>
      </p:sp>
      <p:sp>
        <p:nvSpPr>
          <p:cNvPr id="3" name="Freeform 3"/>
          <p:cNvSpPr>
            <a:spLocks/>
          </p:cNvSpPr>
          <p:nvPr/>
        </p:nvSpPr>
        <p:spPr bwMode="auto">
          <a:xfrm>
            <a:off x="457200" y="1503363"/>
            <a:ext cx="5815013" cy="93662"/>
          </a:xfrm>
          <a:custGeom>
            <a:avLst/>
            <a:gdLst>
              <a:gd name="T0" fmla="*/ 0 w 3663"/>
              <a:gd name="T1" fmla="*/ 2147483647 h 67"/>
              <a:gd name="T2" fmla="*/ 0 w 3663"/>
              <a:gd name="T3" fmla="*/ 0 h 67"/>
              <a:gd name="T4" fmla="*/ 2147483647 w 3663"/>
              <a:gd name="T5" fmla="*/ 0 h 67"/>
              <a:gd name="T6" fmla="*/ 0 60000 65536"/>
              <a:gd name="T7" fmla="*/ 0 60000 65536"/>
              <a:gd name="T8" fmla="*/ 0 60000 65536"/>
              <a:gd name="T9" fmla="*/ 0 w 3663"/>
              <a:gd name="T10" fmla="*/ 0 h 67"/>
              <a:gd name="T11" fmla="*/ 3663 w 3663"/>
              <a:gd name="T12" fmla="*/ 67 h 67"/>
            </a:gdLst>
            <a:ahLst/>
            <a:cxnLst>
              <a:cxn ang="T6">
                <a:pos x="T0" y="T1"/>
              </a:cxn>
              <a:cxn ang="T7">
                <a:pos x="T2" y="T3"/>
              </a:cxn>
              <a:cxn ang="T8">
                <a:pos x="T4" y="T5"/>
              </a:cxn>
            </a:cxnLst>
            <a:rect l="T9" t="T10" r="T11" b="T12"/>
            <a:pathLst>
              <a:path w="3663" h="67">
                <a:moveTo>
                  <a:pt x="0" y="66"/>
                </a:moveTo>
                <a:lnTo>
                  <a:pt x="0" y="0"/>
                </a:lnTo>
                <a:lnTo>
                  <a:pt x="3662" y="0"/>
                </a:lnTo>
              </a:path>
            </a:pathLst>
          </a:custGeom>
          <a:noFill/>
          <a:ln w="38100" cap="rnd" cmpd="sng">
            <a:solidFill>
              <a:srgbClr val="A500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 name="Freeform 4"/>
          <p:cNvSpPr>
            <a:spLocks/>
          </p:cNvSpPr>
          <p:nvPr/>
        </p:nvSpPr>
        <p:spPr bwMode="auto">
          <a:xfrm>
            <a:off x="457200" y="2316163"/>
            <a:ext cx="4943475" cy="109537"/>
          </a:xfrm>
          <a:custGeom>
            <a:avLst/>
            <a:gdLst>
              <a:gd name="T0" fmla="*/ 0 w 3114"/>
              <a:gd name="T1" fmla="*/ 2147483647 h 78"/>
              <a:gd name="T2" fmla="*/ 0 w 3114"/>
              <a:gd name="T3" fmla="*/ 0 h 78"/>
              <a:gd name="T4" fmla="*/ 2147483647 w 3114"/>
              <a:gd name="T5" fmla="*/ 0 h 78"/>
              <a:gd name="T6" fmla="*/ 0 60000 65536"/>
              <a:gd name="T7" fmla="*/ 0 60000 65536"/>
              <a:gd name="T8" fmla="*/ 0 60000 65536"/>
              <a:gd name="T9" fmla="*/ 0 w 3114"/>
              <a:gd name="T10" fmla="*/ 0 h 78"/>
              <a:gd name="T11" fmla="*/ 3114 w 3114"/>
              <a:gd name="T12" fmla="*/ 78 h 78"/>
            </a:gdLst>
            <a:ahLst/>
            <a:cxnLst>
              <a:cxn ang="T6">
                <a:pos x="T0" y="T1"/>
              </a:cxn>
              <a:cxn ang="T7">
                <a:pos x="T2" y="T3"/>
              </a:cxn>
              <a:cxn ang="T8">
                <a:pos x="T4" y="T5"/>
              </a:cxn>
            </a:cxnLst>
            <a:rect l="T9" t="T10" r="T11" b="T12"/>
            <a:pathLst>
              <a:path w="3114" h="78">
                <a:moveTo>
                  <a:pt x="0" y="77"/>
                </a:moveTo>
                <a:lnTo>
                  <a:pt x="0" y="0"/>
                </a:lnTo>
                <a:lnTo>
                  <a:pt x="3113" y="0"/>
                </a:lnTo>
              </a:path>
            </a:pathLst>
          </a:custGeom>
          <a:noFill/>
          <a:ln w="38100" cap="rnd" cmpd="sng">
            <a:solidFill>
              <a:srgbClr val="A500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Freeform 5"/>
          <p:cNvSpPr>
            <a:spLocks/>
          </p:cNvSpPr>
          <p:nvPr/>
        </p:nvSpPr>
        <p:spPr bwMode="auto">
          <a:xfrm>
            <a:off x="446088" y="3108325"/>
            <a:ext cx="3959225" cy="119063"/>
          </a:xfrm>
          <a:custGeom>
            <a:avLst/>
            <a:gdLst>
              <a:gd name="T0" fmla="*/ 0 w 2494"/>
              <a:gd name="T1" fmla="*/ 2147483647 h 84"/>
              <a:gd name="T2" fmla="*/ 0 w 2494"/>
              <a:gd name="T3" fmla="*/ 0 h 84"/>
              <a:gd name="T4" fmla="*/ 2147483647 w 2494"/>
              <a:gd name="T5" fmla="*/ 0 h 84"/>
              <a:gd name="T6" fmla="*/ 0 60000 65536"/>
              <a:gd name="T7" fmla="*/ 0 60000 65536"/>
              <a:gd name="T8" fmla="*/ 0 60000 65536"/>
              <a:gd name="T9" fmla="*/ 0 w 2494"/>
              <a:gd name="T10" fmla="*/ 0 h 84"/>
              <a:gd name="T11" fmla="*/ 2494 w 2494"/>
              <a:gd name="T12" fmla="*/ 84 h 84"/>
            </a:gdLst>
            <a:ahLst/>
            <a:cxnLst>
              <a:cxn ang="T6">
                <a:pos x="T0" y="T1"/>
              </a:cxn>
              <a:cxn ang="T7">
                <a:pos x="T2" y="T3"/>
              </a:cxn>
              <a:cxn ang="T8">
                <a:pos x="T4" y="T5"/>
              </a:cxn>
            </a:cxnLst>
            <a:rect l="T9" t="T10" r="T11" b="T12"/>
            <a:pathLst>
              <a:path w="2494" h="84">
                <a:moveTo>
                  <a:pt x="0" y="83"/>
                </a:moveTo>
                <a:lnTo>
                  <a:pt x="0" y="0"/>
                </a:lnTo>
                <a:lnTo>
                  <a:pt x="2493" y="0"/>
                </a:lnTo>
              </a:path>
            </a:pathLst>
          </a:custGeom>
          <a:noFill/>
          <a:ln w="38100" cap="rnd" cmpd="sng">
            <a:solidFill>
              <a:srgbClr val="A500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Freeform 6"/>
          <p:cNvSpPr>
            <a:spLocks/>
          </p:cNvSpPr>
          <p:nvPr/>
        </p:nvSpPr>
        <p:spPr bwMode="auto">
          <a:xfrm>
            <a:off x="2636838" y="1181100"/>
            <a:ext cx="5087937" cy="4359275"/>
          </a:xfrm>
          <a:custGeom>
            <a:avLst/>
            <a:gdLst>
              <a:gd name="T0" fmla="*/ 0 w 3205"/>
              <a:gd name="T1" fmla="*/ 2147483647 h 3089"/>
              <a:gd name="T2" fmla="*/ 0 w 3205"/>
              <a:gd name="T3" fmla="*/ 2147483647 h 3089"/>
              <a:gd name="T4" fmla="*/ 2147483647 w 3205"/>
              <a:gd name="T5" fmla="*/ 2147483647 h 3089"/>
              <a:gd name="T6" fmla="*/ 2147483647 w 3205"/>
              <a:gd name="T7" fmla="*/ 2147483647 h 3089"/>
              <a:gd name="T8" fmla="*/ 2147483647 w 3205"/>
              <a:gd name="T9" fmla="*/ 2147483647 h 3089"/>
              <a:gd name="T10" fmla="*/ 2147483647 w 3205"/>
              <a:gd name="T11" fmla="*/ 2147483647 h 3089"/>
              <a:gd name="T12" fmla="*/ 2147483647 w 3205"/>
              <a:gd name="T13" fmla="*/ 2147483647 h 3089"/>
              <a:gd name="T14" fmla="*/ 2147483647 w 3205"/>
              <a:gd name="T15" fmla="*/ 2147483647 h 3089"/>
              <a:gd name="T16" fmla="*/ 2147483647 w 3205"/>
              <a:gd name="T17" fmla="*/ 2147483647 h 3089"/>
              <a:gd name="T18" fmla="*/ 2147483647 w 3205"/>
              <a:gd name="T19" fmla="*/ 0 h 3089"/>
              <a:gd name="T20" fmla="*/ 2147483647 w 3205"/>
              <a:gd name="T21" fmla="*/ 0 h 3089"/>
              <a:gd name="T22" fmla="*/ 2147483647 w 3205"/>
              <a:gd name="T23" fmla="*/ 2147483647 h 3089"/>
              <a:gd name="T24" fmla="*/ 0 w 3205"/>
              <a:gd name="T25" fmla="*/ 2147483647 h 30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05"/>
              <a:gd name="T40" fmla="*/ 0 h 3089"/>
              <a:gd name="T41" fmla="*/ 3205 w 3205"/>
              <a:gd name="T42" fmla="*/ 3089 h 30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05" h="3089">
                <a:moveTo>
                  <a:pt x="0" y="3088"/>
                </a:moveTo>
                <a:lnTo>
                  <a:pt x="0" y="2292"/>
                </a:lnTo>
                <a:lnTo>
                  <a:pt x="592" y="2292"/>
                </a:lnTo>
                <a:lnTo>
                  <a:pt x="592" y="1696"/>
                </a:lnTo>
                <a:lnTo>
                  <a:pt x="1156" y="1696"/>
                </a:lnTo>
                <a:lnTo>
                  <a:pt x="1156" y="1140"/>
                </a:lnTo>
                <a:lnTo>
                  <a:pt x="1748" y="1140"/>
                </a:lnTo>
                <a:lnTo>
                  <a:pt x="1748" y="548"/>
                </a:lnTo>
                <a:lnTo>
                  <a:pt x="2316" y="548"/>
                </a:lnTo>
                <a:lnTo>
                  <a:pt x="2316" y="0"/>
                </a:lnTo>
                <a:lnTo>
                  <a:pt x="3204" y="0"/>
                </a:lnTo>
                <a:lnTo>
                  <a:pt x="3204" y="3076"/>
                </a:lnTo>
                <a:lnTo>
                  <a:pt x="0" y="3088"/>
                </a:lnTo>
              </a:path>
            </a:pathLst>
          </a:custGeom>
          <a:solidFill>
            <a:srgbClr val="CCFFCC"/>
          </a:solidFill>
          <a:ln w="12700" cap="rnd" cmpd="sng">
            <a:solidFill>
              <a:schemeClr val="bg1"/>
            </a:solidFill>
            <a:prstDash val="solid"/>
            <a:round/>
            <a:headEnd type="none" w="med" len="med"/>
            <a:tailEnd type="none" w="med" len="med"/>
          </a:ln>
        </p:spPr>
        <p:txBody>
          <a:bodyPr/>
          <a:lstStyle/>
          <a:p>
            <a:endParaRPr lang="en-US"/>
          </a:p>
        </p:txBody>
      </p:sp>
      <p:sp>
        <p:nvSpPr>
          <p:cNvPr id="7" name="Rectangle 7"/>
          <p:cNvSpPr>
            <a:spLocks noChangeArrowheads="1"/>
          </p:cNvSpPr>
          <p:nvPr/>
        </p:nvSpPr>
        <p:spPr bwMode="auto">
          <a:xfrm>
            <a:off x="581025" y="4725988"/>
            <a:ext cx="2185988"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9375" tIns="39688" rIns="79375" bIns="39688">
            <a:spAutoFit/>
          </a:bodyPr>
          <a:lstStyle>
            <a:lvl1pPr defTabSz="785813"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defTabSz="785813" eaLnBrk="0" hangingPunct="0">
              <a:spcBef>
                <a:spcPct val="20000"/>
              </a:spcBef>
              <a:buClr>
                <a:schemeClr val="tx1"/>
              </a:buClr>
              <a:buChar char="•"/>
              <a:defRPr sz="2800">
                <a:solidFill>
                  <a:schemeClr val="tx1"/>
                </a:solidFill>
                <a:latin typeface="Verdana" pitchFamily="34" charset="0"/>
              </a:defRPr>
            </a:lvl2pPr>
            <a:lvl3pPr marL="1143000" indent="-228600" defTabSz="785813"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defTabSz="785813" eaLnBrk="0" hangingPunct="0">
              <a:spcBef>
                <a:spcPct val="20000"/>
              </a:spcBef>
              <a:buClr>
                <a:schemeClr val="tx2"/>
              </a:buClr>
              <a:buChar char="•"/>
              <a:defRPr sz="2000">
                <a:solidFill>
                  <a:schemeClr val="tx1"/>
                </a:solidFill>
                <a:latin typeface="Verdana" pitchFamily="34" charset="0"/>
              </a:defRPr>
            </a:lvl4pPr>
            <a:lvl5pPr marL="2057400" indent="-228600" defTabSz="785813"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defTabSz="785813"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defTabSz="785813"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defTabSz="785813"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defTabSz="785813"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90000"/>
              </a:lnSpc>
              <a:spcBef>
                <a:spcPct val="0"/>
              </a:spcBef>
              <a:buClrTx/>
              <a:buSzTx/>
              <a:buFontTx/>
              <a:buNone/>
            </a:pPr>
            <a:r>
              <a:rPr lang="en-US" altLang="en-US" sz="1300" b="1" dirty="0">
                <a:latin typeface="Arial" charset="0"/>
              </a:rPr>
              <a:t>Process unpredictable, poorly controlled and </a:t>
            </a:r>
          </a:p>
          <a:p>
            <a:pPr>
              <a:lnSpc>
                <a:spcPct val="90000"/>
              </a:lnSpc>
              <a:spcBef>
                <a:spcPct val="0"/>
              </a:spcBef>
              <a:buClrTx/>
              <a:buSzTx/>
              <a:buFontTx/>
              <a:buNone/>
            </a:pPr>
            <a:r>
              <a:rPr lang="en-US" altLang="en-US" sz="1300" b="1" dirty="0">
                <a:latin typeface="Arial" charset="0"/>
              </a:rPr>
              <a:t>reactive</a:t>
            </a:r>
          </a:p>
          <a:p>
            <a:pPr latinLnBrk="1">
              <a:lnSpc>
                <a:spcPct val="90000"/>
              </a:lnSpc>
              <a:spcBef>
                <a:spcPct val="0"/>
              </a:spcBef>
              <a:buClrTx/>
              <a:buSzTx/>
              <a:buFontTx/>
              <a:buNone/>
            </a:pPr>
            <a:endParaRPr lang="en-US" altLang="en-US" sz="1300" b="1" dirty="0">
              <a:latin typeface="Arial" charset="0"/>
            </a:endParaRPr>
          </a:p>
        </p:txBody>
      </p:sp>
      <p:sp>
        <p:nvSpPr>
          <p:cNvPr id="8" name="Rectangle 8"/>
          <p:cNvSpPr>
            <a:spLocks noChangeArrowheads="1"/>
          </p:cNvSpPr>
          <p:nvPr/>
        </p:nvSpPr>
        <p:spPr bwMode="auto">
          <a:xfrm>
            <a:off x="573088" y="4010025"/>
            <a:ext cx="2219325"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95000"/>
              </a:lnSpc>
              <a:spcBef>
                <a:spcPct val="0"/>
              </a:spcBef>
              <a:buClrTx/>
              <a:buSzTx/>
              <a:buFontTx/>
              <a:buNone/>
            </a:pPr>
            <a:r>
              <a:rPr lang="en-US" altLang="en-US" sz="1300" b="1" dirty="0">
                <a:latin typeface="Arial" charset="0"/>
              </a:rPr>
              <a:t>Process characterized for </a:t>
            </a:r>
            <a:r>
              <a:rPr lang="en-US" altLang="en-US" sz="1300" b="1" i="1" dirty="0">
                <a:latin typeface="Arial" charset="0"/>
              </a:rPr>
              <a:t>projects</a:t>
            </a:r>
            <a:r>
              <a:rPr lang="en-US" altLang="en-US" sz="1300" b="1" dirty="0">
                <a:latin typeface="Arial" charset="0"/>
              </a:rPr>
              <a:t> and is often reactive</a:t>
            </a:r>
          </a:p>
        </p:txBody>
      </p:sp>
      <p:sp>
        <p:nvSpPr>
          <p:cNvPr id="9" name="Rectangle 9"/>
          <p:cNvSpPr>
            <a:spLocks noChangeArrowheads="1"/>
          </p:cNvSpPr>
          <p:nvPr/>
        </p:nvSpPr>
        <p:spPr bwMode="auto">
          <a:xfrm>
            <a:off x="573088" y="3178175"/>
            <a:ext cx="2003425"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95000"/>
              </a:lnSpc>
              <a:spcBef>
                <a:spcPct val="0"/>
              </a:spcBef>
              <a:buClrTx/>
              <a:buSzTx/>
              <a:buFontTx/>
              <a:buNone/>
            </a:pPr>
            <a:r>
              <a:rPr lang="en-US" altLang="en-US" sz="1300" b="1" dirty="0">
                <a:latin typeface="Arial" charset="0"/>
              </a:rPr>
              <a:t>Process characterized for the </a:t>
            </a:r>
            <a:r>
              <a:rPr lang="en-US" altLang="en-US" sz="1300" b="1" i="1" dirty="0">
                <a:latin typeface="Arial" charset="0"/>
              </a:rPr>
              <a:t>organization </a:t>
            </a:r>
            <a:r>
              <a:rPr lang="en-US" altLang="en-US" sz="1300" b="1" dirty="0">
                <a:latin typeface="Arial" charset="0"/>
              </a:rPr>
              <a:t>and is proactive</a:t>
            </a:r>
          </a:p>
        </p:txBody>
      </p:sp>
      <p:sp>
        <p:nvSpPr>
          <p:cNvPr id="10" name="Rectangle 10"/>
          <p:cNvSpPr>
            <a:spLocks noChangeArrowheads="1"/>
          </p:cNvSpPr>
          <p:nvPr/>
        </p:nvSpPr>
        <p:spPr bwMode="auto">
          <a:xfrm>
            <a:off x="573088" y="2376488"/>
            <a:ext cx="21177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95000"/>
              </a:lnSpc>
              <a:spcBef>
                <a:spcPct val="0"/>
              </a:spcBef>
              <a:buClrTx/>
              <a:buSzTx/>
              <a:buFontTx/>
              <a:buNone/>
            </a:pPr>
            <a:r>
              <a:rPr lang="en-US" altLang="en-US" sz="1300" b="1" dirty="0">
                <a:latin typeface="Arial" charset="0"/>
              </a:rPr>
              <a:t>Process measured</a:t>
            </a:r>
            <a:br>
              <a:rPr lang="en-US" altLang="en-US" sz="1300" b="1" dirty="0">
                <a:latin typeface="Arial" charset="0"/>
              </a:rPr>
            </a:br>
            <a:r>
              <a:rPr lang="en-US" altLang="en-US" sz="1300" b="1" dirty="0">
                <a:latin typeface="Arial" charset="0"/>
              </a:rPr>
              <a:t>and controlled</a:t>
            </a:r>
          </a:p>
        </p:txBody>
      </p:sp>
      <p:sp>
        <p:nvSpPr>
          <p:cNvPr id="11" name="Rectangle 11"/>
          <p:cNvSpPr>
            <a:spLocks noChangeArrowheads="1"/>
          </p:cNvSpPr>
          <p:nvPr/>
        </p:nvSpPr>
        <p:spPr bwMode="auto">
          <a:xfrm>
            <a:off x="569913" y="1577975"/>
            <a:ext cx="232568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95000"/>
              </a:lnSpc>
              <a:spcBef>
                <a:spcPct val="0"/>
              </a:spcBef>
              <a:buClrTx/>
              <a:buSzTx/>
              <a:buFontTx/>
              <a:buNone/>
            </a:pPr>
            <a:r>
              <a:rPr lang="en-US" altLang="en-US" sz="1300" b="1" dirty="0">
                <a:latin typeface="Arial" charset="0"/>
              </a:rPr>
              <a:t>Focus on process</a:t>
            </a:r>
            <a:br>
              <a:rPr lang="en-US" altLang="en-US" sz="1300" b="1" dirty="0">
                <a:latin typeface="Arial" charset="0"/>
              </a:rPr>
            </a:br>
            <a:r>
              <a:rPr lang="en-US" altLang="en-US" sz="1300" b="1" dirty="0">
                <a:latin typeface="Arial" charset="0"/>
              </a:rPr>
              <a:t>improvement</a:t>
            </a:r>
          </a:p>
        </p:txBody>
      </p:sp>
      <p:sp>
        <p:nvSpPr>
          <p:cNvPr id="12" name="Freeform 12"/>
          <p:cNvSpPr>
            <a:spLocks/>
          </p:cNvSpPr>
          <p:nvPr/>
        </p:nvSpPr>
        <p:spPr bwMode="auto">
          <a:xfrm>
            <a:off x="463550" y="3971925"/>
            <a:ext cx="3073400" cy="84138"/>
          </a:xfrm>
          <a:custGeom>
            <a:avLst/>
            <a:gdLst>
              <a:gd name="T0" fmla="*/ 0 w 1936"/>
              <a:gd name="T1" fmla="*/ 2147483647 h 59"/>
              <a:gd name="T2" fmla="*/ 0 w 1936"/>
              <a:gd name="T3" fmla="*/ 0 h 59"/>
              <a:gd name="T4" fmla="*/ 2147483647 w 1936"/>
              <a:gd name="T5" fmla="*/ 0 h 59"/>
              <a:gd name="T6" fmla="*/ 0 60000 65536"/>
              <a:gd name="T7" fmla="*/ 0 60000 65536"/>
              <a:gd name="T8" fmla="*/ 0 60000 65536"/>
              <a:gd name="T9" fmla="*/ 0 w 1936"/>
              <a:gd name="T10" fmla="*/ 0 h 59"/>
              <a:gd name="T11" fmla="*/ 1936 w 1936"/>
              <a:gd name="T12" fmla="*/ 59 h 59"/>
            </a:gdLst>
            <a:ahLst/>
            <a:cxnLst>
              <a:cxn ang="T6">
                <a:pos x="T0" y="T1"/>
              </a:cxn>
              <a:cxn ang="T7">
                <a:pos x="T2" y="T3"/>
              </a:cxn>
              <a:cxn ang="T8">
                <a:pos x="T4" y="T5"/>
              </a:cxn>
            </a:cxnLst>
            <a:rect l="T9" t="T10" r="T11" b="T12"/>
            <a:pathLst>
              <a:path w="1936" h="59">
                <a:moveTo>
                  <a:pt x="0" y="58"/>
                </a:moveTo>
                <a:lnTo>
                  <a:pt x="0" y="0"/>
                </a:lnTo>
                <a:lnTo>
                  <a:pt x="1935" y="0"/>
                </a:lnTo>
              </a:path>
            </a:pathLst>
          </a:custGeom>
          <a:noFill/>
          <a:ln w="38100" cap="rnd" cmpd="sng">
            <a:solidFill>
              <a:srgbClr val="A500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13"/>
          <p:cNvSpPr>
            <a:spLocks/>
          </p:cNvSpPr>
          <p:nvPr/>
        </p:nvSpPr>
        <p:spPr bwMode="auto">
          <a:xfrm>
            <a:off x="450850" y="4672013"/>
            <a:ext cx="2144713" cy="82550"/>
          </a:xfrm>
          <a:custGeom>
            <a:avLst/>
            <a:gdLst>
              <a:gd name="T0" fmla="*/ 0 w 1351"/>
              <a:gd name="T1" fmla="*/ 2147483647 h 58"/>
              <a:gd name="T2" fmla="*/ 0 w 1351"/>
              <a:gd name="T3" fmla="*/ 0 h 58"/>
              <a:gd name="T4" fmla="*/ 2147483647 w 1351"/>
              <a:gd name="T5" fmla="*/ 0 h 58"/>
              <a:gd name="T6" fmla="*/ 0 60000 65536"/>
              <a:gd name="T7" fmla="*/ 0 60000 65536"/>
              <a:gd name="T8" fmla="*/ 0 60000 65536"/>
              <a:gd name="T9" fmla="*/ 0 w 1351"/>
              <a:gd name="T10" fmla="*/ 0 h 58"/>
              <a:gd name="T11" fmla="*/ 1351 w 1351"/>
              <a:gd name="T12" fmla="*/ 58 h 58"/>
            </a:gdLst>
            <a:ahLst/>
            <a:cxnLst>
              <a:cxn ang="T6">
                <a:pos x="T0" y="T1"/>
              </a:cxn>
              <a:cxn ang="T7">
                <a:pos x="T2" y="T3"/>
              </a:cxn>
              <a:cxn ang="T8">
                <a:pos x="T4" y="T5"/>
              </a:cxn>
            </a:cxnLst>
            <a:rect l="T9" t="T10" r="T11" b="T12"/>
            <a:pathLst>
              <a:path w="1351" h="58">
                <a:moveTo>
                  <a:pt x="0" y="57"/>
                </a:moveTo>
                <a:lnTo>
                  <a:pt x="0" y="0"/>
                </a:lnTo>
                <a:lnTo>
                  <a:pt x="1350" y="0"/>
                </a:lnTo>
              </a:path>
            </a:pathLst>
          </a:custGeom>
          <a:noFill/>
          <a:ln w="38100" cap="rnd" cmpd="sng">
            <a:solidFill>
              <a:srgbClr val="A500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Rectangle 14"/>
          <p:cNvSpPr>
            <a:spLocks noChangeArrowheads="1"/>
          </p:cNvSpPr>
          <p:nvPr/>
        </p:nvSpPr>
        <p:spPr bwMode="auto">
          <a:xfrm>
            <a:off x="6381750" y="1255713"/>
            <a:ext cx="1444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125000"/>
              </a:lnSpc>
              <a:spcBef>
                <a:spcPct val="0"/>
              </a:spcBef>
              <a:buClrTx/>
              <a:buSzTx/>
              <a:buFontTx/>
              <a:buNone/>
            </a:pPr>
            <a:r>
              <a:rPr lang="en-US" altLang="en-US" sz="1800" b="1">
                <a:solidFill>
                  <a:srgbClr val="000000"/>
                </a:solidFill>
                <a:latin typeface="Arial" charset="0"/>
              </a:rPr>
              <a:t>Optimizing</a:t>
            </a:r>
          </a:p>
        </p:txBody>
      </p:sp>
      <p:sp>
        <p:nvSpPr>
          <p:cNvPr id="15" name="Rectangle 15"/>
          <p:cNvSpPr>
            <a:spLocks noChangeArrowheads="1"/>
          </p:cNvSpPr>
          <p:nvPr/>
        </p:nvSpPr>
        <p:spPr bwMode="auto">
          <a:xfrm>
            <a:off x="5478463" y="2079625"/>
            <a:ext cx="17986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90000"/>
              </a:lnSpc>
              <a:spcBef>
                <a:spcPct val="0"/>
              </a:spcBef>
              <a:buClrTx/>
              <a:buSzTx/>
              <a:buFontTx/>
              <a:buNone/>
            </a:pPr>
            <a:r>
              <a:rPr lang="en-US" altLang="en-US" sz="1800" b="1">
                <a:solidFill>
                  <a:srgbClr val="000000"/>
                </a:solidFill>
                <a:latin typeface="Arial" charset="0"/>
              </a:rPr>
              <a:t>Quantitatively</a:t>
            </a:r>
          </a:p>
          <a:p>
            <a:pPr>
              <a:lnSpc>
                <a:spcPct val="90000"/>
              </a:lnSpc>
              <a:spcBef>
                <a:spcPct val="0"/>
              </a:spcBef>
              <a:buClrTx/>
              <a:buSzTx/>
              <a:buFontTx/>
              <a:buNone/>
            </a:pPr>
            <a:r>
              <a:rPr lang="en-US" altLang="en-US" sz="1800" b="1">
                <a:solidFill>
                  <a:srgbClr val="000000"/>
                </a:solidFill>
                <a:latin typeface="Arial" charset="0"/>
              </a:rPr>
              <a:t>Managed</a:t>
            </a:r>
          </a:p>
        </p:txBody>
      </p:sp>
      <p:sp>
        <p:nvSpPr>
          <p:cNvPr id="16" name="Rectangle 16"/>
          <p:cNvSpPr>
            <a:spLocks noChangeArrowheads="1"/>
          </p:cNvSpPr>
          <p:nvPr/>
        </p:nvSpPr>
        <p:spPr bwMode="auto">
          <a:xfrm>
            <a:off x="4552950" y="2882900"/>
            <a:ext cx="1343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125000"/>
              </a:lnSpc>
              <a:spcBef>
                <a:spcPct val="0"/>
              </a:spcBef>
              <a:buClrTx/>
              <a:buSzTx/>
              <a:buFontTx/>
              <a:buNone/>
            </a:pPr>
            <a:r>
              <a:rPr lang="en-US" altLang="en-US" sz="1800" b="1">
                <a:solidFill>
                  <a:srgbClr val="000000"/>
                </a:solidFill>
                <a:latin typeface="Arial" charset="0"/>
              </a:rPr>
              <a:t>Defined</a:t>
            </a:r>
          </a:p>
        </p:txBody>
      </p:sp>
      <p:sp>
        <p:nvSpPr>
          <p:cNvPr id="17" name="Rectangle 17"/>
          <p:cNvSpPr>
            <a:spLocks noChangeArrowheads="1"/>
          </p:cNvSpPr>
          <p:nvPr/>
        </p:nvSpPr>
        <p:spPr bwMode="auto">
          <a:xfrm>
            <a:off x="2724150" y="4427538"/>
            <a:ext cx="1597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125000"/>
              </a:lnSpc>
              <a:spcBef>
                <a:spcPct val="0"/>
              </a:spcBef>
              <a:buClrTx/>
              <a:buSzTx/>
              <a:buFontTx/>
              <a:buNone/>
            </a:pPr>
            <a:r>
              <a:rPr lang="en-US" altLang="en-US" sz="1800" b="1">
                <a:solidFill>
                  <a:srgbClr val="000000"/>
                </a:solidFill>
                <a:latin typeface="Arial" charset="0"/>
              </a:rPr>
              <a:t>Performed</a:t>
            </a:r>
          </a:p>
        </p:txBody>
      </p:sp>
      <p:sp>
        <p:nvSpPr>
          <p:cNvPr id="18" name="Rectangle 18"/>
          <p:cNvSpPr>
            <a:spLocks noChangeArrowheads="1"/>
          </p:cNvSpPr>
          <p:nvPr/>
        </p:nvSpPr>
        <p:spPr bwMode="auto">
          <a:xfrm>
            <a:off x="3651250" y="3727450"/>
            <a:ext cx="1647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125000"/>
              </a:lnSpc>
              <a:spcBef>
                <a:spcPct val="0"/>
              </a:spcBef>
              <a:buClrTx/>
              <a:buSzTx/>
              <a:buFontTx/>
              <a:buNone/>
            </a:pPr>
            <a:r>
              <a:rPr lang="en-US" altLang="en-US" sz="1800" b="1">
                <a:solidFill>
                  <a:srgbClr val="000000"/>
                </a:solidFill>
                <a:latin typeface="Arial" charset="0"/>
              </a:rPr>
              <a:t>Managed</a:t>
            </a:r>
          </a:p>
        </p:txBody>
      </p:sp>
      <p:sp>
        <p:nvSpPr>
          <p:cNvPr id="19" name="Rectangle 19"/>
          <p:cNvSpPr>
            <a:spLocks noChangeArrowheads="1"/>
          </p:cNvSpPr>
          <p:nvPr/>
        </p:nvSpPr>
        <p:spPr bwMode="auto">
          <a:xfrm>
            <a:off x="596900" y="4826000"/>
            <a:ext cx="196373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20" name="Rectangle 20"/>
          <p:cNvSpPr>
            <a:spLocks noChangeArrowheads="1"/>
          </p:cNvSpPr>
          <p:nvPr/>
        </p:nvSpPr>
        <p:spPr bwMode="auto">
          <a:xfrm>
            <a:off x="596900" y="4019550"/>
            <a:ext cx="16891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21" name="Rectangle 21"/>
          <p:cNvSpPr>
            <a:spLocks noChangeArrowheads="1"/>
          </p:cNvSpPr>
          <p:nvPr/>
        </p:nvSpPr>
        <p:spPr bwMode="auto">
          <a:xfrm>
            <a:off x="596900" y="3197225"/>
            <a:ext cx="19431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22" name="Rectangle 22"/>
          <p:cNvSpPr>
            <a:spLocks noChangeArrowheads="1"/>
          </p:cNvSpPr>
          <p:nvPr/>
        </p:nvSpPr>
        <p:spPr bwMode="auto">
          <a:xfrm>
            <a:off x="596900" y="2397125"/>
            <a:ext cx="15621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23" name="Rectangle 23"/>
          <p:cNvSpPr>
            <a:spLocks noChangeArrowheads="1"/>
          </p:cNvSpPr>
          <p:nvPr/>
        </p:nvSpPr>
        <p:spPr bwMode="auto">
          <a:xfrm>
            <a:off x="603250" y="1598613"/>
            <a:ext cx="1530350"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24" name="Rectangle 24"/>
          <p:cNvSpPr>
            <a:spLocks noChangeArrowheads="1"/>
          </p:cNvSpPr>
          <p:nvPr/>
        </p:nvSpPr>
        <p:spPr bwMode="auto">
          <a:xfrm>
            <a:off x="6381750" y="1255713"/>
            <a:ext cx="1444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125000"/>
              </a:lnSpc>
              <a:spcBef>
                <a:spcPct val="0"/>
              </a:spcBef>
              <a:buClrTx/>
              <a:buSzTx/>
              <a:buFontTx/>
              <a:buNone/>
            </a:pPr>
            <a:r>
              <a:rPr lang="en-US" altLang="en-US" sz="1800" b="1">
                <a:solidFill>
                  <a:srgbClr val="000000"/>
                </a:solidFill>
                <a:latin typeface="Arial" charset="0"/>
              </a:rPr>
              <a:t>Optimizing</a:t>
            </a:r>
          </a:p>
        </p:txBody>
      </p:sp>
      <p:sp>
        <p:nvSpPr>
          <p:cNvPr id="25" name="Rectangle 25"/>
          <p:cNvSpPr>
            <a:spLocks noChangeArrowheads="1"/>
          </p:cNvSpPr>
          <p:nvPr/>
        </p:nvSpPr>
        <p:spPr bwMode="auto">
          <a:xfrm>
            <a:off x="4552950" y="2882900"/>
            <a:ext cx="1343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125000"/>
              </a:lnSpc>
              <a:spcBef>
                <a:spcPct val="0"/>
              </a:spcBef>
              <a:buClrTx/>
              <a:buSzTx/>
              <a:buFontTx/>
              <a:buNone/>
            </a:pPr>
            <a:r>
              <a:rPr lang="en-US" altLang="en-US" sz="1800" b="1">
                <a:solidFill>
                  <a:srgbClr val="000000"/>
                </a:solidFill>
                <a:latin typeface="Arial" charset="0"/>
              </a:rPr>
              <a:t>Defined</a:t>
            </a:r>
          </a:p>
        </p:txBody>
      </p:sp>
      <p:grpSp>
        <p:nvGrpSpPr>
          <p:cNvPr id="26" name="Group 26"/>
          <p:cNvGrpSpPr>
            <a:grpSpLocks/>
          </p:cNvGrpSpPr>
          <p:nvPr/>
        </p:nvGrpSpPr>
        <p:grpSpPr bwMode="auto">
          <a:xfrm>
            <a:off x="279400" y="4692650"/>
            <a:ext cx="596900" cy="363538"/>
            <a:chOff x="584" y="3469"/>
            <a:chExt cx="376" cy="257"/>
          </a:xfrm>
        </p:grpSpPr>
        <p:sp>
          <p:nvSpPr>
            <p:cNvPr id="27" name="Oval 27"/>
            <p:cNvSpPr>
              <a:spLocks noChangeArrowheads="1"/>
            </p:cNvSpPr>
            <p:nvPr/>
          </p:nvSpPr>
          <p:spPr bwMode="auto">
            <a:xfrm>
              <a:off x="604" y="3507"/>
              <a:ext cx="184" cy="184"/>
            </a:xfrm>
            <a:prstGeom prst="ellipse">
              <a:avLst/>
            </a:prstGeom>
            <a:solidFill>
              <a:srgbClr val="D9F9FF"/>
            </a:solidFill>
            <a:ln w="12700">
              <a:solidFill>
                <a:schemeClr val="bg1"/>
              </a:solidFill>
              <a:round/>
              <a:headEnd/>
              <a:tailEnd/>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28" name="Rectangle 28"/>
            <p:cNvSpPr>
              <a:spLocks noChangeArrowheads="1"/>
            </p:cNvSpPr>
            <p:nvPr/>
          </p:nvSpPr>
          <p:spPr bwMode="auto">
            <a:xfrm>
              <a:off x="584" y="3469"/>
              <a:ext cx="37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en-US" sz="1800" b="1">
                  <a:solidFill>
                    <a:srgbClr val="000000"/>
                  </a:solidFill>
                  <a:latin typeface="Arial" charset="0"/>
                </a:rPr>
                <a:t>1   </a:t>
              </a:r>
            </a:p>
          </p:txBody>
        </p:sp>
      </p:grpSp>
      <p:grpSp>
        <p:nvGrpSpPr>
          <p:cNvPr id="29" name="Group 29"/>
          <p:cNvGrpSpPr>
            <a:grpSpLocks/>
          </p:cNvGrpSpPr>
          <p:nvPr/>
        </p:nvGrpSpPr>
        <p:grpSpPr bwMode="auto">
          <a:xfrm>
            <a:off x="293688" y="3986213"/>
            <a:ext cx="450850" cy="363537"/>
            <a:chOff x="593" y="2968"/>
            <a:chExt cx="284" cy="257"/>
          </a:xfrm>
        </p:grpSpPr>
        <p:sp>
          <p:nvSpPr>
            <p:cNvPr id="30" name="Oval 30"/>
            <p:cNvSpPr>
              <a:spLocks noChangeArrowheads="1"/>
            </p:cNvSpPr>
            <p:nvPr/>
          </p:nvSpPr>
          <p:spPr bwMode="auto">
            <a:xfrm>
              <a:off x="612" y="3009"/>
              <a:ext cx="184" cy="184"/>
            </a:xfrm>
            <a:prstGeom prst="ellipse">
              <a:avLst/>
            </a:prstGeom>
            <a:solidFill>
              <a:srgbClr val="D9F9FF"/>
            </a:solidFill>
            <a:ln w="12700">
              <a:solidFill>
                <a:schemeClr val="bg1"/>
              </a:solidFill>
              <a:round/>
              <a:headEnd/>
              <a:tailEnd/>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31" name="Rectangle 31"/>
            <p:cNvSpPr>
              <a:spLocks noChangeArrowheads="1"/>
            </p:cNvSpPr>
            <p:nvPr/>
          </p:nvSpPr>
          <p:spPr bwMode="auto">
            <a:xfrm>
              <a:off x="593" y="2968"/>
              <a:ext cx="28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en-US" sz="1800" b="1">
                  <a:solidFill>
                    <a:srgbClr val="000000"/>
                  </a:solidFill>
                  <a:latin typeface="Arial" charset="0"/>
                </a:rPr>
                <a:t>2</a:t>
              </a:r>
            </a:p>
          </p:txBody>
        </p:sp>
      </p:grpSp>
      <p:grpSp>
        <p:nvGrpSpPr>
          <p:cNvPr id="32" name="Group 32"/>
          <p:cNvGrpSpPr>
            <a:grpSpLocks/>
          </p:cNvGrpSpPr>
          <p:nvPr/>
        </p:nvGrpSpPr>
        <p:grpSpPr bwMode="auto">
          <a:xfrm>
            <a:off x="268288" y="3151188"/>
            <a:ext cx="469900" cy="363537"/>
            <a:chOff x="577" y="2376"/>
            <a:chExt cx="296" cy="258"/>
          </a:xfrm>
        </p:grpSpPr>
        <p:sp>
          <p:nvSpPr>
            <p:cNvPr id="33" name="Oval 33"/>
            <p:cNvSpPr>
              <a:spLocks noChangeArrowheads="1"/>
            </p:cNvSpPr>
            <p:nvPr/>
          </p:nvSpPr>
          <p:spPr bwMode="auto">
            <a:xfrm>
              <a:off x="596" y="2417"/>
              <a:ext cx="184" cy="184"/>
            </a:xfrm>
            <a:prstGeom prst="ellipse">
              <a:avLst/>
            </a:prstGeom>
            <a:solidFill>
              <a:srgbClr val="D9F9FF"/>
            </a:solidFill>
            <a:ln w="12700">
              <a:solidFill>
                <a:schemeClr val="bg1"/>
              </a:solidFill>
              <a:round/>
              <a:headEnd/>
              <a:tailEnd/>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34" name="Rectangle 34"/>
            <p:cNvSpPr>
              <a:spLocks noChangeArrowheads="1"/>
            </p:cNvSpPr>
            <p:nvPr/>
          </p:nvSpPr>
          <p:spPr bwMode="auto">
            <a:xfrm>
              <a:off x="577" y="2376"/>
              <a:ext cx="29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en-US" sz="1800" b="1">
                  <a:solidFill>
                    <a:srgbClr val="000000"/>
                  </a:solidFill>
                  <a:latin typeface="Arial" charset="0"/>
                </a:rPr>
                <a:t>3</a:t>
              </a:r>
            </a:p>
          </p:txBody>
        </p:sp>
      </p:grpSp>
      <p:grpSp>
        <p:nvGrpSpPr>
          <p:cNvPr id="35" name="Group 35"/>
          <p:cNvGrpSpPr>
            <a:grpSpLocks/>
          </p:cNvGrpSpPr>
          <p:nvPr/>
        </p:nvGrpSpPr>
        <p:grpSpPr bwMode="auto">
          <a:xfrm>
            <a:off x="274638" y="2338388"/>
            <a:ext cx="650875" cy="363537"/>
            <a:chOff x="581" y="1800"/>
            <a:chExt cx="410" cy="258"/>
          </a:xfrm>
        </p:grpSpPr>
        <p:sp>
          <p:nvSpPr>
            <p:cNvPr id="36" name="Oval 36"/>
            <p:cNvSpPr>
              <a:spLocks noChangeArrowheads="1"/>
            </p:cNvSpPr>
            <p:nvPr/>
          </p:nvSpPr>
          <p:spPr bwMode="auto">
            <a:xfrm>
              <a:off x="604" y="1841"/>
              <a:ext cx="184" cy="184"/>
            </a:xfrm>
            <a:prstGeom prst="ellipse">
              <a:avLst/>
            </a:prstGeom>
            <a:solidFill>
              <a:srgbClr val="D9F9FF"/>
            </a:solidFill>
            <a:ln w="12700">
              <a:solidFill>
                <a:schemeClr val="bg1"/>
              </a:solidFill>
              <a:round/>
              <a:headEnd/>
              <a:tailEnd/>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37" name="Rectangle 37"/>
            <p:cNvSpPr>
              <a:spLocks noChangeArrowheads="1"/>
            </p:cNvSpPr>
            <p:nvPr/>
          </p:nvSpPr>
          <p:spPr bwMode="auto">
            <a:xfrm>
              <a:off x="581" y="1800"/>
              <a:ext cx="41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en-US" sz="1800" b="1">
                  <a:solidFill>
                    <a:srgbClr val="000000"/>
                  </a:solidFill>
                  <a:latin typeface="Arial" charset="0"/>
                </a:rPr>
                <a:t>4   </a:t>
              </a:r>
            </a:p>
          </p:txBody>
        </p:sp>
      </p:grpSp>
      <p:grpSp>
        <p:nvGrpSpPr>
          <p:cNvPr id="38" name="Group 38"/>
          <p:cNvGrpSpPr>
            <a:grpSpLocks/>
          </p:cNvGrpSpPr>
          <p:nvPr/>
        </p:nvGrpSpPr>
        <p:grpSpPr bwMode="auto">
          <a:xfrm>
            <a:off x="290513" y="1525588"/>
            <a:ext cx="590550" cy="363537"/>
            <a:chOff x="591" y="1224"/>
            <a:chExt cx="372" cy="258"/>
          </a:xfrm>
        </p:grpSpPr>
        <p:sp>
          <p:nvSpPr>
            <p:cNvPr id="39" name="Oval 39"/>
            <p:cNvSpPr>
              <a:spLocks noChangeArrowheads="1"/>
            </p:cNvSpPr>
            <p:nvPr/>
          </p:nvSpPr>
          <p:spPr bwMode="auto">
            <a:xfrm>
              <a:off x="608" y="1265"/>
              <a:ext cx="184" cy="184"/>
            </a:xfrm>
            <a:prstGeom prst="ellipse">
              <a:avLst/>
            </a:prstGeom>
            <a:solidFill>
              <a:srgbClr val="D9F9FF"/>
            </a:solidFill>
            <a:ln w="12700">
              <a:solidFill>
                <a:schemeClr val="bg1"/>
              </a:solidFill>
              <a:round/>
              <a:headEnd/>
              <a:tailEnd/>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40" name="Rectangle 40"/>
            <p:cNvSpPr>
              <a:spLocks noChangeArrowheads="1"/>
            </p:cNvSpPr>
            <p:nvPr/>
          </p:nvSpPr>
          <p:spPr bwMode="auto">
            <a:xfrm>
              <a:off x="591" y="1224"/>
              <a:ext cx="37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en-US" sz="1800" b="1">
                  <a:solidFill>
                    <a:srgbClr val="000000"/>
                  </a:solidFill>
                  <a:latin typeface="Arial" charset="0"/>
                </a:rPr>
                <a:t>5   </a:t>
              </a:r>
            </a:p>
          </p:txBody>
        </p:sp>
      </p:grpSp>
    </p:spTree>
    <p:extLst>
      <p:ext uri="{BB962C8B-B14F-4D97-AF65-F5344CB8AC3E}">
        <p14:creationId xmlns:p14="http://schemas.microsoft.com/office/powerpoint/2010/main" val="2429027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04800" y="355600"/>
            <a:ext cx="6819900" cy="533400"/>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4000" dirty="0" smtClean="0">
                <a:solidFill>
                  <a:schemeClr val="tx2">
                    <a:lumMod val="75000"/>
                  </a:schemeClr>
                </a:solidFill>
                <a:latin typeface="Tw Cen MT" panose="020B0602020104020603" pitchFamily="34" charset="0"/>
              </a:rPr>
              <a:t>Software Process Models</a:t>
            </a:r>
          </a:p>
        </p:txBody>
      </p:sp>
      <p:sp>
        <p:nvSpPr>
          <p:cNvPr id="3" name="Rectangle 3"/>
          <p:cNvSpPr txBox="1">
            <a:spLocks noChangeArrowheads="1"/>
          </p:cNvSpPr>
          <p:nvPr/>
        </p:nvSpPr>
        <p:spPr>
          <a:xfrm>
            <a:off x="685800" y="1295400"/>
            <a:ext cx="7848600" cy="5105400"/>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nSpc>
                <a:spcPct val="80000"/>
              </a:lnSpc>
              <a:buNone/>
              <a:defRPr/>
            </a:pPr>
            <a:r>
              <a:rPr lang="en-US" sz="2600" dirty="0" smtClean="0">
                <a:latin typeface="Tw Cen MT" panose="020B0602020104020603" pitchFamily="34" charset="0"/>
              </a:rPr>
              <a:t> </a:t>
            </a:r>
          </a:p>
          <a:p>
            <a:pPr>
              <a:lnSpc>
                <a:spcPct val="80000"/>
              </a:lnSpc>
              <a:buFont typeface="Wingdings" panose="05000000000000000000" pitchFamily="2" charset="2"/>
              <a:buChar char="q"/>
              <a:defRPr/>
            </a:pPr>
            <a:r>
              <a:rPr lang="en-US" sz="2600" dirty="0" smtClean="0">
                <a:latin typeface="Tw Cen MT" panose="020B0602020104020603" pitchFamily="34" charset="0"/>
              </a:rPr>
              <a:t>Strategy need to be developed to solve an actual problem.</a:t>
            </a:r>
          </a:p>
          <a:p>
            <a:pPr>
              <a:lnSpc>
                <a:spcPct val="80000"/>
              </a:lnSpc>
              <a:buFont typeface="Wingdings" panose="05000000000000000000" pitchFamily="2" charset="2"/>
              <a:buChar char="q"/>
              <a:defRPr/>
            </a:pPr>
            <a:r>
              <a:rPr lang="en-US" sz="2600" dirty="0">
                <a:latin typeface="Tw Cen MT" panose="020B0602020104020603" pitchFamily="34" charset="0"/>
              </a:rPr>
              <a:t> </a:t>
            </a:r>
            <a:r>
              <a:rPr lang="en-US" sz="2600" dirty="0" smtClean="0">
                <a:latin typeface="Tw Cen MT" panose="020B0602020104020603" pitchFamily="34" charset="0"/>
              </a:rPr>
              <a:t>This strategy encompasses: Process, Methods, and tools.</a:t>
            </a:r>
          </a:p>
          <a:p>
            <a:pPr>
              <a:lnSpc>
                <a:spcPct val="80000"/>
              </a:lnSpc>
              <a:buFont typeface="Wingdings" panose="05000000000000000000" pitchFamily="2" charset="2"/>
              <a:buChar char="q"/>
              <a:defRPr/>
            </a:pPr>
            <a:r>
              <a:rPr lang="en-US" sz="2600" dirty="0">
                <a:latin typeface="Tw Cen MT" panose="020B0602020104020603" pitchFamily="34" charset="0"/>
              </a:rPr>
              <a:t> </a:t>
            </a:r>
            <a:r>
              <a:rPr lang="en-US" sz="2600" dirty="0" smtClean="0">
                <a:latin typeface="Tw Cen MT" panose="020B0602020104020603" pitchFamily="34" charset="0"/>
              </a:rPr>
              <a:t>This strategy is known as a Process Model</a:t>
            </a:r>
          </a:p>
          <a:p>
            <a:pPr>
              <a:lnSpc>
                <a:spcPct val="80000"/>
              </a:lnSpc>
              <a:buFont typeface="Wingdings" panose="05000000000000000000" pitchFamily="2" charset="2"/>
              <a:buChar char="q"/>
              <a:defRPr/>
            </a:pPr>
            <a:r>
              <a:rPr lang="en-US" sz="2600" dirty="0">
                <a:latin typeface="Tw Cen MT" panose="020B0602020104020603" pitchFamily="34" charset="0"/>
              </a:rPr>
              <a:t> </a:t>
            </a:r>
            <a:r>
              <a:rPr lang="en-US" sz="2600" dirty="0" smtClean="0">
                <a:latin typeface="Tw Cen MT" panose="020B0602020104020603" pitchFamily="34" charset="0"/>
              </a:rPr>
              <a:t>The process model is chosen based on the following:</a:t>
            </a:r>
          </a:p>
          <a:p>
            <a:pPr lvl="1">
              <a:lnSpc>
                <a:spcPct val="80000"/>
              </a:lnSpc>
              <a:defRPr/>
            </a:pPr>
            <a:r>
              <a:rPr lang="en-US" sz="2600" dirty="0" smtClean="0">
                <a:latin typeface="Tw Cen MT" panose="020B0602020104020603" pitchFamily="34" charset="0"/>
              </a:rPr>
              <a:t>Nature of the project</a:t>
            </a:r>
          </a:p>
          <a:p>
            <a:pPr lvl="1">
              <a:lnSpc>
                <a:spcPct val="80000"/>
              </a:lnSpc>
              <a:defRPr/>
            </a:pPr>
            <a:r>
              <a:rPr lang="en-US" sz="2600" dirty="0" smtClean="0">
                <a:latin typeface="Tw Cen MT" panose="020B0602020104020603" pitchFamily="34" charset="0"/>
              </a:rPr>
              <a:t>Methods and tools to be used</a:t>
            </a:r>
          </a:p>
          <a:p>
            <a:pPr lvl="1">
              <a:lnSpc>
                <a:spcPct val="80000"/>
              </a:lnSpc>
              <a:defRPr/>
            </a:pPr>
            <a:r>
              <a:rPr lang="en-US" sz="2600" dirty="0" smtClean="0">
                <a:latin typeface="Tw Cen MT" panose="020B0602020104020603" pitchFamily="34" charset="0"/>
              </a:rPr>
              <a:t>Deliverables that are required</a:t>
            </a:r>
          </a:p>
        </p:txBody>
      </p:sp>
    </p:spTree>
    <p:extLst>
      <p:ext uri="{BB962C8B-B14F-4D97-AF65-F5344CB8AC3E}">
        <p14:creationId xmlns:p14="http://schemas.microsoft.com/office/powerpoint/2010/main" val="682282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1" y="2362200"/>
            <a:ext cx="7772400" cy="3657599"/>
            <a:chOff x="1527" y="703"/>
            <a:chExt cx="2769" cy="1968"/>
          </a:xfrm>
        </p:grpSpPr>
        <p:sp>
          <p:nvSpPr>
            <p:cNvPr id="3" name="Rectangle 3"/>
            <p:cNvSpPr>
              <a:spLocks noChangeArrowheads="1"/>
            </p:cNvSpPr>
            <p:nvPr/>
          </p:nvSpPr>
          <p:spPr bwMode="auto">
            <a:xfrm>
              <a:off x="1562" y="738"/>
              <a:ext cx="2734" cy="1933"/>
            </a:xfrm>
            <a:prstGeom prst="rect">
              <a:avLst/>
            </a:prstGeom>
            <a:solidFill>
              <a:srgbClr val="000000"/>
            </a:solidFill>
            <a:ln w="12700">
              <a:solidFill>
                <a:schemeClr val="tx1"/>
              </a:solidFill>
              <a:miter lim="800000"/>
              <a:headEnd/>
              <a:tailEnd/>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4" name="Rectangle 4"/>
            <p:cNvSpPr>
              <a:spLocks noChangeArrowheads="1"/>
            </p:cNvSpPr>
            <p:nvPr/>
          </p:nvSpPr>
          <p:spPr bwMode="auto">
            <a:xfrm>
              <a:off x="1527" y="703"/>
              <a:ext cx="2734" cy="1933"/>
            </a:xfrm>
            <a:prstGeom prst="rect">
              <a:avLst/>
            </a:prstGeom>
            <a:solidFill>
              <a:srgbClr val="96E3FE"/>
            </a:solidFill>
            <a:ln w="12700">
              <a:solidFill>
                <a:schemeClr val="tx1"/>
              </a:solidFill>
              <a:miter lim="800000"/>
              <a:headEnd/>
              <a:tailEnd/>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grpSp>
      <p:sp>
        <p:nvSpPr>
          <p:cNvPr id="5" name="Rectangle 5"/>
          <p:cNvSpPr txBox="1">
            <a:spLocks noChangeArrowheads="1"/>
          </p:cNvSpPr>
          <p:nvPr/>
        </p:nvSpPr>
        <p:spPr>
          <a:xfrm>
            <a:off x="381000" y="215900"/>
            <a:ext cx="8305800" cy="1959511"/>
          </a:xfrm>
          <a:prstGeom prst="rect">
            <a:avLst/>
          </a:prstGeom>
        </p:spPr>
        <p:txBody>
          <a:bodyPr wrap="square" lIns="63500" tIns="25400" rIns="63500" bIns="25400" anchor="t" anchorCtr="0">
            <a:sp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3600" b="1" dirty="0" smtClean="0">
                <a:solidFill>
                  <a:schemeClr val="tx2">
                    <a:lumMod val="75000"/>
                  </a:schemeClr>
                </a:solidFill>
                <a:latin typeface="Tw Cen MT" panose="020B0602020104020603" pitchFamily="34" charset="0"/>
              </a:rPr>
              <a:t>Process as Problem Solving</a:t>
            </a:r>
            <a:r>
              <a:rPr lang="en-US" sz="3200" dirty="0" smtClean="0">
                <a:solidFill>
                  <a:schemeClr val="accent1"/>
                </a:solidFill>
                <a:latin typeface="Tw Cen MT" panose="020B0602020104020603" pitchFamily="34" charset="0"/>
              </a:rPr>
              <a:t/>
            </a:r>
            <a:br>
              <a:rPr lang="en-US" sz="3200" dirty="0" smtClean="0">
                <a:solidFill>
                  <a:schemeClr val="accent1"/>
                </a:solidFill>
                <a:latin typeface="Tw Cen MT" panose="020B0602020104020603" pitchFamily="34" charset="0"/>
              </a:rPr>
            </a:br>
            <a:r>
              <a:rPr lang="en-US" sz="3200" dirty="0" smtClean="0">
                <a:solidFill>
                  <a:schemeClr val="accent1"/>
                </a:solidFill>
                <a:latin typeface="Tw Cen MT" panose="020B0602020104020603" pitchFamily="34" charset="0"/>
              </a:rPr>
              <a:t/>
            </a:r>
            <a:br>
              <a:rPr lang="en-US" sz="3200" dirty="0" smtClean="0">
                <a:solidFill>
                  <a:schemeClr val="accent1"/>
                </a:solidFill>
                <a:latin typeface="Tw Cen MT" panose="020B0602020104020603" pitchFamily="34" charset="0"/>
              </a:rPr>
            </a:br>
            <a:r>
              <a:rPr lang="en-US" sz="2800" dirty="0" smtClean="0">
                <a:latin typeface="Tw Cen MT" panose="020B0602020104020603" pitchFamily="34" charset="0"/>
              </a:rPr>
              <a:t>Software Development can be characterized as a problem solving process</a:t>
            </a:r>
            <a:r>
              <a:rPr lang="en-US" sz="2800" dirty="0" smtClean="0">
                <a:solidFill>
                  <a:srgbClr val="000000"/>
                </a:solidFill>
                <a:effectLst>
                  <a:outerShdw blurRad="38100" dist="38100" dir="2700000" algn="tl">
                    <a:srgbClr val="FFFFFF"/>
                  </a:outerShdw>
                </a:effectLst>
                <a:latin typeface="Tw Cen MT" panose="020B0602020104020603" pitchFamily="34" charset="0"/>
              </a:rPr>
              <a:t> </a:t>
            </a:r>
          </a:p>
        </p:txBody>
      </p:sp>
      <p:pic>
        <p:nvPicPr>
          <p:cNvPr id="6"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590800"/>
            <a:ext cx="6553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454073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8600" y="355600"/>
            <a:ext cx="7061200" cy="533400"/>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3600" dirty="0" smtClean="0">
                <a:solidFill>
                  <a:schemeClr val="tx2">
                    <a:lumMod val="75000"/>
                  </a:schemeClr>
                </a:solidFill>
                <a:latin typeface="Tw Cen MT" panose="020B0602020104020603" pitchFamily="34" charset="0"/>
              </a:rPr>
              <a:t>Variations in the Process</a:t>
            </a:r>
          </a:p>
        </p:txBody>
      </p:sp>
      <p:sp>
        <p:nvSpPr>
          <p:cNvPr id="3" name="Rectangle 3"/>
          <p:cNvSpPr txBox="1">
            <a:spLocks noChangeArrowheads="1"/>
          </p:cNvSpPr>
          <p:nvPr/>
        </p:nvSpPr>
        <p:spPr>
          <a:xfrm>
            <a:off x="228600" y="1234209"/>
            <a:ext cx="8509000" cy="5035550"/>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buFont typeface="Wingdings" panose="05000000000000000000" pitchFamily="2" charset="2"/>
              <a:buChar char="q"/>
              <a:defRPr/>
            </a:pPr>
            <a:r>
              <a:rPr lang="en-US" sz="2300" dirty="0" smtClean="0">
                <a:latin typeface="Tw Cen MT" panose="020B0602020104020603" pitchFamily="34" charset="0"/>
              </a:rPr>
              <a:t> Regardless of exact procedure, all broadly follow the these phases of SW Life Cycle</a:t>
            </a:r>
          </a:p>
          <a:p>
            <a:pPr lvl="1">
              <a:defRPr/>
            </a:pPr>
            <a:r>
              <a:rPr lang="en-US" sz="2300" dirty="0" smtClean="0">
                <a:latin typeface="Tw Cen MT" panose="020B0602020104020603" pitchFamily="34" charset="0"/>
              </a:rPr>
              <a:t>Requirements phase</a:t>
            </a:r>
          </a:p>
          <a:p>
            <a:pPr lvl="1">
              <a:defRPr/>
            </a:pPr>
            <a:r>
              <a:rPr lang="en-US" sz="2300" dirty="0" smtClean="0">
                <a:latin typeface="Tw Cen MT" panose="020B0602020104020603" pitchFamily="34" charset="0"/>
              </a:rPr>
              <a:t>Specification phase</a:t>
            </a:r>
          </a:p>
          <a:p>
            <a:pPr lvl="1">
              <a:defRPr/>
            </a:pPr>
            <a:r>
              <a:rPr lang="en-US" sz="2300" dirty="0" smtClean="0">
                <a:latin typeface="Tw Cen MT" panose="020B0602020104020603" pitchFamily="34" charset="0"/>
              </a:rPr>
              <a:t>Design phase</a:t>
            </a:r>
          </a:p>
          <a:p>
            <a:pPr lvl="1">
              <a:defRPr/>
            </a:pPr>
            <a:r>
              <a:rPr lang="en-US" sz="2300" dirty="0" smtClean="0">
                <a:latin typeface="Tw Cen MT" panose="020B0602020104020603" pitchFamily="34" charset="0"/>
              </a:rPr>
              <a:t>Implementation phase</a:t>
            </a:r>
          </a:p>
          <a:p>
            <a:pPr lvl="1">
              <a:defRPr/>
            </a:pPr>
            <a:r>
              <a:rPr lang="en-US" sz="2300" dirty="0" smtClean="0">
                <a:latin typeface="Tw Cen MT" panose="020B0602020104020603" pitchFamily="34" charset="0"/>
              </a:rPr>
              <a:t>Testing phase</a:t>
            </a:r>
          </a:p>
          <a:p>
            <a:pPr lvl="1">
              <a:defRPr/>
            </a:pPr>
            <a:r>
              <a:rPr lang="en-US" sz="2300" dirty="0" smtClean="0">
                <a:latin typeface="Tw Cen MT" panose="020B0602020104020603" pitchFamily="34" charset="0"/>
              </a:rPr>
              <a:t>Maintenance phase</a:t>
            </a:r>
          </a:p>
          <a:p>
            <a:pPr marL="0" indent="0">
              <a:buNone/>
              <a:defRPr/>
            </a:pPr>
            <a:endParaRPr lang="en-US" sz="2300" dirty="0">
              <a:latin typeface="Tw Cen MT" panose="020B0602020104020603" pitchFamily="34" charset="0"/>
            </a:endParaRPr>
          </a:p>
          <a:p>
            <a:pPr marL="0" indent="0">
              <a:buNone/>
              <a:defRPr/>
            </a:pPr>
            <a:r>
              <a:rPr lang="en-US" sz="2300" i="1" dirty="0" smtClean="0">
                <a:latin typeface="Tw Cen MT" panose="020B0602020104020603" pitchFamily="34" charset="0"/>
              </a:rPr>
              <a:t>Some </a:t>
            </a:r>
            <a:r>
              <a:rPr lang="en-US" sz="2300" i="1" dirty="0" smtClean="0">
                <a:latin typeface="Tw Cen MT" panose="020B0602020104020603" pitchFamily="34" charset="0"/>
              </a:rPr>
              <a:t>use different terms – some combine phases</a:t>
            </a:r>
          </a:p>
          <a:p>
            <a:pPr>
              <a:buFont typeface="Wingdings" pitchFamily="2" charset="2"/>
              <a:buNone/>
              <a:defRPr/>
            </a:pPr>
            <a:endParaRPr lang="en-US" sz="2300" i="1" dirty="0" smtClean="0">
              <a:latin typeface="Tw Cen MT" panose="020B0602020104020603" pitchFamily="34" charset="0"/>
            </a:endParaRPr>
          </a:p>
          <a:p>
            <a:pPr>
              <a:defRPr/>
            </a:pPr>
            <a:endParaRPr lang="en-US" sz="2300" dirty="0" smtClean="0">
              <a:latin typeface="Tw Cen MT" panose="020B0602020104020603" pitchFamily="34" charset="0"/>
            </a:endParaRPr>
          </a:p>
        </p:txBody>
      </p:sp>
    </p:spTree>
    <p:extLst>
      <p:ext uri="{BB962C8B-B14F-4D97-AF65-F5344CB8AC3E}">
        <p14:creationId xmlns:p14="http://schemas.microsoft.com/office/powerpoint/2010/main" val="1359061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8600" y="364836"/>
            <a:ext cx="7531100" cy="533400"/>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4000" dirty="0" smtClean="0">
                <a:solidFill>
                  <a:schemeClr val="tx2">
                    <a:lumMod val="75000"/>
                  </a:schemeClr>
                </a:solidFill>
                <a:latin typeface="Tw Cen MT" panose="020B0602020104020603" pitchFamily="34" charset="0"/>
              </a:rPr>
              <a:t>Software Life-Cycle Models</a:t>
            </a:r>
          </a:p>
        </p:txBody>
      </p:sp>
      <p:sp>
        <p:nvSpPr>
          <p:cNvPr id="3" name="Rectangle 3"/>
          <p:cNvSpPr txBox="1">
            <a:spLocks noChangeArrowheads="1"/>
          </p:cNvSpPr>
          <p:nvPr/>
        </p:nvSpPr>
        <p:spPr>
          <a:xfrm>
            <a:off x="457200" y="1295400"/>
            <a:ext cx="8153400" cy="4876800"/>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None/>
              <a:defRPr/>
            </a:pPr>
            <a:r>
              <a:rPr lang="en-US" sz="2800" i="1" dirty="0" smtClean="0">
                <a:latin typeface="Tw Cen MT" panose="020B0602020104020603" pitchFamily="34" charset="0"/>
              </a:rPr>
              <a:t>Definition</a:t>
            </a:r>
          </a:p>
          <a:p>
            <a:pPr marL="457200" lvl="1" indent="0">
              <a:buNone/>
              <a:defRPr/>
            </a:pPr>
            <a:r>
              <a:rPr lang="en-US" sz="2400" dirty="0">
                <a:latin typeface="Tw Cen MT" panose="020B0602020104020603" pitchFamily="34" charset="0"/>
              </a:rPr>
              <a:t> </a:t>
            </a:r>
            <a:r>
              <a:rPr lang="en-US" sz="2400" dirty="0" smtClean="0">
                <a:latin typeface="Tw Cen MT" panose="020B0602020104020603" pitchFamily="34" charset="0"/>
              </a:rPr>
              <a:t>The series of steps through which the product progresses</a:t>
            </a:r>
          </a:p>
          <a:p>
            <a:pPr>
              <a:defRPr/>
            </a:pPr>
            <a:endParaRPr lang="en-US" sz="2400" dirty="0" smtClean="0">
              <a:latin typeface="Tw Cen MT" panose="020B0602020104020603" pitchFamily="34" charset="0"/>
            </a:endParaRPr>
          </a:p>
          <a:p>
            <a:pPr>
              <a:buFont typeface="Wingdings" panose="05000000000000000000" pitchFamily="2" charset="2"/>
              <a:buChar char="q"/>
              <a:defRPr/>
            </a:pPr>
            <a:r>
              <a:rPr lang="en-US" sz="2400" dirty="0" smtClean="0">
                <a:latin typeface="Tw Cen MT" panose="020B0602020104020603" pitchFamily="34" charset="0"/>
              </a:rPr>
              <a:t> The model specifies</a:t>
            </a:r>
          </a:p>
          <a:p>
            <a:pPr lvl="1">
              <a:defRPr/>
            </a:pPr>
            <a:r>
              <a:rPr lang="en-US" sz="2400" dirty="0" smtClean="0">
                <a:latin typeface="Tw Cen MT" panose="020B0602020104020603" pitchFamily="34" charset="0"/>
              </a:rPr>
              <a:t>the various phases of the process</a:t>
            </a:r>
          </a:p>
          <a:p>
            <a:pPr lvl="1">
              <a:defRPr/>
            </a:pPr>
            <a:r>
              <a:rPr lang="en-US" sz="2400" dirty="0" smtClean="0">
                <a:latin typeface="Tw Cen MT" panose="020B0602020104020603" pitchFamily="34" charset="0"/>
              </a:rPr>
              <a:t>e.g., requirements, specification, design… </a:t>
            </a:r>
          </a:p>
          <a:p>
            <a:pPr lvl="1">
              <a:defRPr/>
            </a:pPr>
            <a:r>
              <a:rPr lang="en-US" sz="2400" dirty="0" smtClean="0">
                <a:latin typeface="Tw Cen MT" panose="020B0602020104020603" pitchFamily="34" charset="0"/>
              </a:rPr>
              <a:t>the order in which they are carried out</a:t>
            </a:r>
          </a:p>
        </p:txBody>
      </p:sp>
    </p:spTree>
    <p:extLst>
      <p:ext uri="{BB962C8B-B14F-4D97-AF65-F5344CB8AC3E}">
        <p14:creationId xmlns:p14="http://schemas.microsoft.com/office/powerpoint/2010/main" val="3422864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8600" y="228600"/>
            <a:ext cx="7505700" cy="850900"/>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4000" dirty="0" smtClean="0">
                <a:solidFill>
                  <a:schemeClr val="tx2">
                    <a:lumMod val="75000"/>
                  </a:schemeClr>
                </a:solidFill>
                <a:latin typeface="Tw Cen MT" panose="020B0602020104020603" pitchFamily="34" charset="0"/>
              </a:rPr>
              <a:t>Software Lifecycle Models</a:t>
            </a:r>
          </a:p>
        </p:txBody>
      </p:sp>
      <p:sp>
        <p:nvSpPr>
          <p:cNvPr id="3" name="Rectangle 3"/>
          <p:cNvSpPr txBox="1">
            <a:spLocks noChangeArrowheads="1"/>
          </p:cNvSpPr>
          <p:nvPr/>
        </p:nvSpPr>
        <p:spPr>
          <a:xfrm>
            <a:off x="457200" y="1422400"/>
            <a:ext cx="8229600" cy="5130800"/>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buFont typeface="Wingdings" panose="05000000000000000000" pitchFamily="2" charset="2"/>
              <a:buChar char="q"/>
              <a:defRPr/>
            </a:pPr>
            <a:r>
              <a:rPr lang="en-US" sz="2600" dirty="0" smtClean="0">
                <a:latin typeface="Tw Cen MT" panose="020B0602020104020603" pitchFamily="34" charset="0"/>
              </a:rPr>
              <a:t>Build-and-fix</a:t>
            </a:r>
          </a:p>
          <a:p>
            <a:pPr lvl="1">
              <a:defRPr/>
            </a:pPr>
            <a:r>
              <a:rPr lang="en-US" sz="2600" dirty="0" smtClean="0">
                <a:latin typeface="Tw Cen MT" panose="020B0602020104020603" pitchFamily="34" charset="0"/>
              </a:rPr>
              <a:t>develop systems</a:t>
            </a:r>
          </a:p>
          <a:p>
            <a:pPr lvl="1">
              <a:defRPr/>
            </a:pPr>
            <a:r>
              <a:rPr lang="en-US" sz="2600" dirty="0" smtClean="0">
                <a:latin typeface="Tw Cen MT" panose="020B0602020104020603" pitchFamily="34" charset="0"/>
              </a:rPr>
              <a:t>without specs or design</a:t>
            </a:r>
          </a:p>
          <a:p>
            <a:pPr lvl="1">
              <a:defRPr/>
            </a:pPr>
            <a:r>
              <a:rPr lang="en-US" sz="2600" dirty="0" smtClean="0">
                <a:latin typeface="Tw Cen MT" panose="020B0602020104020603" pitchFamily="34" charset="0"/>
              </a:rPr>
              <a:t>modify until customer is satisfied</a:t>
            </a:r>
          </a:p>
          <a:p>
            <a:pPr>
              <a:buFont typeface="Wingdings" pitchFamily="2" charset="2"/>
              <a:buChar char="v"/>
              <a:defRPr/>
            </a:pPr>
            <a:endParaRPr lang="en-US" sz="2600" dirty="0" smtClean="0">
              <a:latin typeface="Tw Cen MT" panose="020B0602020104020603" pitchFamily="34" charset="0"/>
            </a:endParaRPr>
          </a:p>
          <a:p>
            <a:pPr>
              <a:buFont typeface="Wingdings" panose="05000000000000000000" pitchFamily="2" charset="2"/>
              <a:buChar char="q"/>
              <a:defRPr/>
            </a:pPr>
            <a:r>
              <a:rPr lang="en-US" sz="2600" dirty="0" smtClean="0">
                <a:latin typeface="Tw Cen MT" panose="020B0602020104020603" pitchFamily="34" charset="0"/>
              </a:rPr>
              <a:t>Why doesn’t build-and-fix scale?</a:t>
            </a:r>
          </a:p>
          <a:p>
            <a:pPr lvl="2">
              <a:defRPr/>
            </a:pPr>
            <a:r>
              <a:rPr lang="en-US" sz="2600" dirty="0" smtClean="0">
                <a:latin typeface="Tw Cen MT" panose="020B0602020104020603" pitchFamily="34" charset="0"/>
              </a:rPr>
              <a:t>changes during maintenance</a:t>
            </a:r>
          </a:p>
          <a:p>
            <a:pPr lvl="2">
              <a:defRPr/>
            </a:pPr>
            <a:r>
              <a:rPr lang="en-US" sz="2600" dirty="0" smtClean="0">
                <a:latin typeface="Tw Cen MT" panose="020B0602020104020603" pitchFamily="34" charset="0"/>
              </a:rPr>
              <a:t>most expensive!</a:t>
            </a:r>
          </a:p>
        </p:txBody>
      </p:sp>
      <p:sp>
        <p:nvSpPr>
          <p:cNvPr id="4" name="Rectangle 4"/>
          <p:cNvSpPr>
            <a:spLocks noChangeArrowheads="1"/>
          </p:cNvSpPr>
          <p:nvPr/>
        </p:nvSpPr>
        <p:spPr bwMode="auto">
          <a:xfrm>
            <a:off x="2900363" y="1866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Tree>
    <p:extLst>
      <p:ext uri="{BB962C8B-B14F-4D97-AF65-F5344CB8AC3E}">
        <p14:creationId xmlns:p14="http://schemas.microsoft.com/office/powerpoint/2010/main" val="1111716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5306" y="378691"/>
            <a:ext cx="7231062" cy="533400"/>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4000" dirty="0" smtClean="0">
                <a:solidFill>
                  <a:schemeClr val="tx2">
                    <a:lumMod val="75000"/>
                  </a:schemeClr>
                </a:solidFill>
                <a:latin typeface="Tw Cen MT" panose="020B0602020104020603" pitchFamily="34" charset="0"/>
              </a:rPr>
              <a:t>Software Lifecycle Models</a:t>
            </a:r>
          </a:p>
        </p:txBody>
      </p:sp>
      <p:sp>
        <p:nvSpPr>
          <p:cNvPr id="3" name="Rectangle 3"/>
          <p:cNvSpPr txBox="1">
            <a:spLocks noChangeArrowheads="1"/>
          </p:cNvSpPr>
          <p:nvPr/>
        </p:nvSpPr>
        <p:spPr>
          <a:xfrm>
            <a:off x="5658459" y="1295400"/>
            <a:ext cx="3112479" cy="2072000"/>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lvl="1">
              <a:buFontTx/>
              <a:buNone/>
              <a:defRPr/>
            </a:pPr>
            <a:r>
              <a:rPr lang="en-US" sz="2200" b="1" i="1" dirty="0" smtClean="0">
                <a:solidFill>
                  <a:schemeClr val="tx2">
                    <a:lumMod val="75000"/>
                  </a:schemeClr>
                </a:solidFill>
                <a:latin typeface="Tw Cen MT" panose="020B0602020104020603" pitchFamily="34" charset="0"/>
              </a:rPr>
              <a:t>Waterfall model - Also known as Linear sequential model</a:t>
            </a:r>
            <a:endParaRPr lang="en-US" sz="2600" b="1" i="1" dirty="0" smtClean="0">
              <a:solidFill>
                <a:schemeClr val="tx2">
                  <a:lumMod val="75000"/>
                </a:schemeClr>
              </a:solidFill>
              <a:latin typeface="Times New Roman" pitchFamily="18" charset="0"/>
            </a:endParaRPr>
          </a:p>
          <a:p>
            <a:pPr lvl="1">
              <a:buFontTx/>
              <a:buNone/>
              <a:defRPr/>
            </a:pPr>
            <a:endParaRPr lang="en-US" sz="2600" b="1" i="1" dirty="0" smtClean="0">
              <a:solidFill>
                <a:schemeClr val="tx2">
                  <a:lumMod val="75000"/>
                </a:schemeClr>
              </a:solidFill>
              <a:latin typeface="Times New Roman" pitchFamily="18" charset="0"/>
            </a:endParaRPr>
          </a:p>
        </p:txBody>
      </p:sp>
      <p:grpSp>
        <p:nvGrpSpPr>
          <p:cNvPr id="4" name="Group 4"/>
          <p:cNvGrpSpPr>
            <a:grpSpLocks/>
          </p:cNvGrpSpPr>
          <p:nvPr/>
        </p:nvGrpSpPr>
        <p:grpSpPr bwMode="auto">
          <a:xfrm>
            <a:off x="604838" y="1809750"/>
            <a:ext cx="7624762" cy="3905411"/>
            <a:chOff x="85" y="1282"/>
            <a:chExt cx="4128" cy="2768"/>
          </a:xfrm>
        </p:grpSpPr>
        <p:sp>
          <p:nvSpPr>
            <p:cNvPr id="5" name="Rectangle 5"/>
            <p:cNvSpPr>
              <a:spLocks noChangeArrowheads="1"/>
            </p:cNvSpPr>
            <p:nvPr/>
          </p:nvSpPr>
          <p:spPr bwMode="auto">
            <a:xfrm>
              <a:off x="85" y="1282"/>
              <a:ext cx="1152" cy="528"/>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en-US" sz="2200">
                  <a:latin typeface="Times New Roman" pitchFamily="18" charset="0"/>
                </a:rPr>
                <a:t>Requirements</a:t>
              </a:r>
            </a:p>
            <a:p>
              <a:pPr algn="ctr">
                <a:spcBef>
                  <a:spcPct val="0"/>
                </a:spcBef>
                <a:buClrTx/>
                <a:buSzTx/>
                <a:buFontTx/>
                <a:buNone/>
              </a:pPr>
              <a:r>
                <a:rPr lang="en-US" altLang="en-US" sz="2200">
                  <a:latin typeface="Times New Roman" pitchFamily="18" charset="0"/>
                </a:rPr>
                <a:t>Phase </a:t>
              </a:r>
            </a:p>
          </p:txBody>
        </p:sp>
        <p:sp>
          <p:nvSpPr>
            <p:cNvPr id="6" name="Rectangle 6"/>
            <p:cNvSpPr>
              <a:spLocks noChangeArrowheads="1"/>
            </p:cNvSpPr>
            <p:nvPr/>
          </p:nvSpPr>
          <p:spPr bwMode="auto">
            <a:xfrm>
              <a:off x="661" y="2002"/>
              <a:ext cx="1152" cy="528"/>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en-US" sz="2200">
                  <a:latin typeface="Times New Roman" pitchFamily="18" charset="0"/>
                </a:rPr>
                <a:t>Specification</a:t>
              </a:r>
            </a:p>
            <a:p>
              <a:pPr algn="ctr">
                <a:spcBef>
                  <a:spcPct val="0"/>
                </a:spcBef>
                <a:buClrTx/>
                <a:buSzTx/>
                <a:buFontTx/>
                <a:buNone/>
              </a:pPr>
              <a:r>
                <a:rPr lang="en-US" altLang="en-US" sz="2200">
                  <a:latin typeface="Times New Roman" pitchFamily="18" charset="0"/>
                </a:rPr>
                <a:t>Phase</a:t>
              </a:r>
            </a:p>
          </p:txBody>
        </p:sp>
        <p:sp>
          <p:nvSpPr>
            <p:cNvPr id="7" name="Rectangle 7"/>
            <p:cNvSpPr>
              <a:spLocks noChangeArrowheads="1"/>
            </p:cNvSpPr>
            <p:nvPr/>
          </p:nvSpPr>
          <p:spPr bwMode="auto">
            <a:xfrm>
              <a:off x="1237" y="2722"/>
              <a:ext cx="1152" cy="528"/>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en-US" sz="2200">
                  <a:latin typeface="Times New Roman" pitchFamily="18" charset="0"/>
                </a:rPr>
                <a:t>Design</a:t>
              </a:r>
            </a:p>
            <a:p>
              <a:pPr algn="ctr">
                <a:spcBef>
                  <a:spcPct val="0"/>
                </a:spcBef>
                <a:buClrTx/>
                <a:buSzTx/>
                <a:buFontTx/>
                <a:buNone/>
              </a:pPr>
              <a:r>
                <a:rPr lang="en-US" altLang="en-US" sz="2200">
                  <a:latin typeface="Times New Roman" pitchFamily="18" charset="0"/>
                </a:rPr>
                <a:t>Phase</a:t>
              </a:r>
            </a:p>
          </p:txBody>
        </p:sp>
        <p:sp>
          <p:nvSpPr>
            <p:cNvPr id="8" name="Rectangle 8"/>
            <p:cNvSpPr>
              <a:spLocks noChangeArrowheads="1"/>
            </p:cNvSpPr>
            <p:nvPr/>
          </p:nvSpPr>
          <p:spPr bwMode="auto">
            <a:xfrm>
              <a:off x="2101" y="3442"/>
              <a:ext cx="1152" cy="608"/>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en-US" sz="2000" dirty="0">
                  <a:latin typeface="Times New Roman" pitchFamily="18" charset="0"/>
                </a:rPr>
                <a:t>Implementation </a:t>
              </a:r>
            </a:p>
            <a:p>
              <a:pPr algn="ctr">
                <a:spcBef>
                  <a:spcPct val="0"/>
                </a:spcBef>
                <a:buClrTx/>
                <a:buSzTx/>
                <a:buFontTx/>
                <a:buNone/>
              </a:pPr>
              <a:r>
                <a:rPr lang="en-US" altLang="en-US" sz="2000" dirty="0">
                  <a:latin typeface="Times New Roman" pitchFamily="18" charset="0"/>
                </a:rPr>
                <a:t>&amp; Integration</a:t>
              </a:r>
            </a:p>
            <a:p>
              <a:pPr algn="ctr">
                <a:spcBef>
                  <a:spcPct val="0"/>
                </a:spcBef>
                <a:buClrTx/>
                <a:buSzTx/>
                <a:buFontTx/>
                <a:buNone/>
              </a:pPr>
              <a:r>
                <a:rPr lang="en-US" altLang="en-US" sz="2000" dirty="0">
                  <a:latin typeface="Times New Roman" pitchFamily="18" charset="0"/>
                </a:rPr>
                <a:t>Phase</a:t>
              </a:r>
            </a:p>
          </p:txBody>
        </p:sp>
        <p:sp>
          <p:nvSpPr>
            <p:cNvPr id="9" name="Text Box 9"/>
            <p:cNvSpPr txBox="1">
              <a:spLocks noChangeArrowheads="1"/>
            </p:cNvSpPr>
            <p:nvPr/>
          </p:nvSpPr>
          <p:spPr bwMode="auto">
            <a:xfrm>
              <a:off x="1488" y="1393"/>
              <a:ext cx="1093" cy="5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en-US" sz="2200">
                  <a:latin typeface="Times New Roman" pitchFamily="18" charset="0"/>
                </a:rPr>
                <a:t>Requirements</a:t>
              </a:r>
            </a:p>
            <a:p>
              <a:pPr algn="ctr">
                <a:spcBef>
                  <a:spcPct val="0"/>
                </a:spcBef>
                <a:buClrTx/>
                <a:buSzTx/>
                <a:buFontTx/>
                <a:buNone/>
              </a:pPr>
              <a:r>
                <a:rPr lang="en-US" altLang="en-US" sz="2200">
                  <a:latin typeface="Times New Roman" pitchFamily="18" charset="0"/>
                </a:rPr>
                <a:t>Description</a:t>
              </a:r>
            </a:p>
          </p:txBody>
        </p:sp>
        <p:sp>
          <p:nvSpPr>
            <p:cNvPr id="10" name="Text Box 10"/>
            <p:cNvSpPr txBox="1">
              <a:spLocks noChangeArrowheads="1"/>
            </p:cNvSpPr>
            <p:nvPr/>
          </p:nvSpPr>
          <p:spPr bwMode="auto">
            <a:xfrm>
              <a:off x="2017" y="2119"/>
              <a:ext cx="1045" cy="30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en-US" sz="2200">
                  <a:latin typeface="Times New Roman" pitchFamily="18" charset="0"/>
                </a:rPr>
                <a:t>Specification</a:t>
              </a:r>
            </a:p>
          </p:txBody>
        </p:sp>
        <p:sp>
          <p:nvSpPr>
            <p:cNvPr id="11" name="Text Box 11"/>
            <p:cNvSpPr txBox="1">
              <a:spLocks noChangeArrowheads="1"/>
            </p:cNvSpPr>
            <p:nvPr/>
          </p:nvSpPr>
          <p:spPr bwMode="auto">
            <a:xfrm>
              <a:off x="2629" y="2885"/>
              <a:ext cx="1019" cy="30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en-US" sz="2200">
                  <a:latin typeface="Times New Roman" pitchFamily="18" charset="0"/>
                </a:rPr>
                <a:t>Design Docs</a:t>
              </a:r>
            </a:p>
          </p:txBody>
        </p:sp>
        <p:sp>
          <p:nvSpPr>
            <p:cNvPr id="12" name="Line 12"/>
            <p:cNvSpPr>
              <a:spLocks noChangeShapeType="1"/>
            </p:cNvSpPr>
            <p:nvPr/>
          </p:nvSpPr>
          <p:spPr bwMode="auto">
            <a:xfrm flipH="1">
              <a:off x="1717" y="1828"/>
              <a:ext cx="1" cy="174"/>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3"/>
            <p:cNvSpPr>
              <a:spLocks noChangeShapeType="1"/>
            </p:cNvSpPr>
            <p:nvPr/>
          </p:nvSpPr>
          <p:spPr bwMode="auto">
            <a:xfrm>
              <a:off x="1285" y="1570"/>
              <a:ext cx="288"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4"/>
            <p:cNvSpPr>
              <a:spLocks noChangeShapeType="1"/>
            </p:cNvSpPr>
            <p:nvPr/>
          </p:nvSpPr>
          <p:spPr bwMode="auto">
            <a:xfrm>
              <a:off x="3321" y="3764"/>
              <a:ext cx="192"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5"/>
            <p:cNvSpPr>
              <a:spLocks noChangeShapeType="1"/>
            </p:cNvSpPr>
            <p:nvPr/>
          </p:nvSpPr>
          <p:spPr bwMode="auto">
            <a:xfrm>
              <a:off x="2252" y="2386"/>
              <a:ext cx="0" cy="336"/>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6"/>
            <p:cNvSpPr>
              <a:spLocks noChangeShapeType="1"/>
            </p:cNvSpPr>
            <p:nvPr/>
          </p:nvSpPr>
          <p:spPr bwMode="auto">
            <a:xfrm>
              <a:off x="2437" y="3058"/>
              <a:ext cx="192"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7"/>
            <p:cNvSpPr>
              <a:spLocks noChangeShapeType="1"/>
            </p:cNvSpPr>
            <p:nvPr/>
          </p:nvSpPr>
          <p:spPr bwMode="auto">
            <a:xfrm>
              <a:off x="2821" y="3154"/>
              <a:ext cx="0" cy="24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 name="Text Box 18"/>
            <p:cNvSpPr txBox="1">
              <a:spLocks noChangeArrowheads="1"/>
            </p:cNvSpPr>
            <p:nvPr/>
          </p:nvSpPr>
          <p:spPr bwMode="auto">
            <a:xfrm>
              <a:off x="3549" y="3593"/>
              <a:ext cx="664" cy="30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en-US" sz="2200">
                  <a:latin typeface="Times New Roman" pitchFamily="18" charset="0"/>
                </a:rPr>
                <a:t>Product</a:t>
              </a:r>
            </a:p>
          </p:txBody>
        </p:sp>
      </p:grpSp>
      <p:sp>
        <p:nvSpPr>
          <p:cNvPr id="19" name="Line 19"/>
          <p:cNvSpPr>
            <a:spLocks noChangeShapeType="1"/>
          </p:cNvSpPr>
          <p:nvPr/>
        </p:nvSpPr>
        <p:spPr bwMode="auto">
          <a:xfrm>
            <a:off x="2936875" y="3208338"/>
            <a:ext cx="304800"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5493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41300" y="269875"/>
            <a:ext cx="8229600" cy="533400"/>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4000" dirty="0" smtClean="0">
                <a:solidFill>
                  <a:schemeClr val="tx2">
                    <a:lumMod val="75000"/>
                  </a:schemeClr>
                </a:solidFill>
                <a:latin typeface="Tw Cen MT" panose="020B0602020104020603" pitchFamily="34" charset="0"/>
              </a:rPr>
              <a:t>Drawbacks of Waterfall Model</a:t>
            </a:r>
          </a:p>
        </p:txBody>
      </p:sp>
      <p:sp>
        <p:nvSpPr>
          <p:cNvPr id="3" name="Rectangle 3"/>
          <p:cNvSpPr txBox="1">
            <a:spLocks noChangeArrowheads="1"/>
          </p:cNvSpPr>
          <p:nvPr/>
        </p:nvSpPr>
        <p:spPr>
          <a:xfrm>
            <a:off x="622300" y="1092200"/>
            <a:ext cx="7848600" cy="5156200"/>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buFont typeface="Wingdings" panose="05000000000000000000" pitchFamily="2" charset="2"/>
              <a:buChar char="q"/>
              <a:defRPr/>
            </a:pPr>
            <a:r>
              <a:rPr lang="en-US" sz="2300" dirty="0" smtClean="0">
                <a:latin typeface="Tw Cen MT" panose="020B0602020104020603" pitchFamily="34" charset="0"/>
              </a:rPr>
              <a:t> Document-driven model</a:t>
            </a:r>
          </a:p>
          <a:p>
            <a:pPr lvl="1">
              <a:defRPr/>
            </a:pPr>
            <a:r>
              <a:rPr lang="en-US" sz="2300" dirty="0" smtClean="0">
                <a:latin typeface="Tw Cen MT" panose="020B0602020104020603" pitchFamily="34" charset="0"/>
              </a:rPr>
              <a:t>customers cannot understand them …</a:t>
            </a:r>
          </a:p>
          <a:p>
            <a:pPr lvl="2">
              <a:buFont typeface="Wingdings" pitchFamily="2" charset="2"/>
              <a:buChar char="§"/>
              <a:defRPr/>
            </a:pPr>
            <a:r>
              <a:rPr lang="en-US" sz="2300" dirty="0" smtClean="0">
                <a:latin typeface="Tw Cen MT" panose="020B0602020104020603" pitchFamily="34" charset="0"/>
              </a:rPr>
              <a:t>imagine an architect just showing you a textual spec!</a:t>
            </a:r>
          </a:p>
          <a:p>
            <a:pPr lvl="1">
              <a:defRPr/>
            </a:pPr>
            <a:r>
              <a:rPr lang="en-US" sz="2300" dirty="0" smtClean="0">
                <a:latin typeface="Tw Cen MT" panose="020B0602020104020603" pitchFamily="34" charset="0"/>
              </a:rPr>
              <a:t>first time client sees a working product is after it has been coded. Problems here?</a:t>
            </a:r>
          </a:p>
          <a:p>
            <a:pPr lvl="2">
              <a:buFont typeface="Wingdings" pitchFamily="2" charset="2"/>
              <a:buChar char="§"/>
              <a:defRPr/>
            </a:pPr>
            <a:r>
              <a:rPr lang="en-US" sz="2300" dirty="0" smtClean="0">
                <a:latin typeface="Tw Cen MT" panose="020B0602020104020603" pitchFamily="34" charset="0"/>
              </a:rPr>
              <a:t>leads to products that don’t meet customers needs</a:t>
            </a:r>
          </a:p>
          <a:p>
            <a:pPr>
              <a:buFont typeface="Wingdings" panose="05000000000000000000" pitchFamily="2" charset="2"/>
              <a:buChar char="q"/>
              <a:defRPr/>
            </a:pPr>
            <a:r>
              <a:rPr lang="en-US" sz="2300" dirty="0" smtClean="0">
                <a:latin typeface="Tw Cen MT" panose="020B0602020104020603" pitchFamily="34" charset="0"/>
              </a:rPr>
              <a:t> Assumes feasibility before implementation</a:t>
            </a:r>
          </a:p>
          <a:p>
            <a:pPr lvl="1">
              <a:defRPr/>
            </a:pPr>
            <a:r>
              <a:rPr lang="en-US" sz="2300" dirty="0" smtClean="0">
                <a:latin typeface="Tw Cen MT" panose="020B0602020104020603" pitchFamily="34" charset="0"/>
              </a:rPr>
              <a:t>re-design is problematic</a:t>
            </a:r>
          </a:p>
          <a:p>
            <a:pPr lvl="1">
              <a:defRPr/>
            </a:pPr>
            <a:r>
              <a:rPr lang="en-US" sz="2300" dirty="0" smtClean="0">
                <a:latin typeface="Tw Cen MT" panose="020B0602020104020603" pitchFamily="34" charset="0"/>
              </a:rPr>
              <a:t>works best when you know what you’re doing</a:t>
            </a:r>
          </a:p>
          <a:p>
            <a:pPr lvl="2">
              <a:buFont typeface="Wingdings" pitchFamily="2" charset="2"/>
              <a:buChar char="§"/>
              <a:defRPr/>
            </a:pPr>
            <a:r>
              <a:rPr lang="en-US" sz="2300" dirty="0" smtClean="0">
                <a:latin typeface="Tw Cen MT" panose="020B0602020104020603" pitchFamily="34" charset="0"/>
              </a:rPr>
              <a:t>when requirements are stable &amp; problem is well-known</a:t>
            </a:r>
          </a:p>
        </p:txBody>
      </p:sp>
    </p:spTree>
    <p:extLst>
      <p:ext uri="{BB962C8B-B14F-4D97-AF65-F5344CB8AC3E}">
        <p14:creationId xmlns:p14="http://schemas.microsoft.com/office/powerpoint/2010/main" val="2037805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63236" y="401782"/>
            <a:ext cx="8229600" cy="1012825"/>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4000" dirty="0" smtClean="0">
                <a:solidFill>
                  <a:schemeClr val="tx2">
                    <a:lumMod val="75000"/>
                  </a:schemeClr>
                </a:solidFill>
                <a:latin typeface="Tw Cen MT" panose="020B0602020104020603" pitchFamily="34" charset="0"/>
              </a:rPr>
              <a:t>Software Lifecycle Models</a:t>
            </a:r>
          </a:p>
        </p:txBody>
      </p:sp>
      <p:sp>
        <p:nvSpPr>
          <p:cNvPr id="3" name="Rectangle 3"/>
          <p:cNvSpPr txBox="1">
            <a:spLocks noChangeArrowheads="1"/>
          </p:cNvSpPr>
          <p:nvPr/>
        </p:nvSpPr>
        <p:spPr>
          <a:xfrm>
            <a:off x="457200" y="2133600"/>
            <a:ext cx="8229600" cy="3683000"/>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nSpc>
                <a:spcPct val="150000"/>
              </a:lnSpc>
              <a:buFont typeface="Wingdings" panose="05000000000000000000" pitchFamily="2" charset="2"/>
              <a:buChar char="q"/>
              <a:defRPr/>
            </a:pPr>
            <a:r>
              <a:rPr lang="en-US" sz="2400" dirty="0" smtClean="0">
                <a:latin typeface="Tw Cen MT" panose="020B0602020104020603" pitchFamily="34" charset="0"/>
              </a:rPr>
              <a:t>What are some other Software Lifecycle Models?</a:t>
            </a:r>
          </a:p>
          <a:p>
            <a:pPr>
              <a:lnSpc>
                <a:spcPct val="150000"/>
              </a:lnSpc>
              <a:buFont typeface="Wingdings" panose="05000000000000000000" pitchFamily="2" charset="2"/>
              <a:buChar char="q"/>
              <a:defRPr/>
            </a:pPr>
            <a:r>
              <a:rPr lang="en-US" sz="2400" dirty="0" smtClean="0">
                <a:latin typeface="Tw Cen MT" panose="020B0602020104020603" pitchFamily="34" charset="0"/>
              </a:rPr>
              <a:t>Research and read about other Software Lifecycle Models?</a:t>
            </a:r>
          </a:p>
          <a:p>
            <a:pPr>
              <a:lnSpc>
                <a:spcPct val="150000"/>
              </a:lnSpc>
              <a:buFont typeface="Wingdings" panose="05000000000000000000" pitchFamily="2" charset="2"/>
              <a:buChar char="q"/>
              <a:defRPr/>
            </a:pPr>
            <a:r>
              <a:rPr lang="en-US" sz="2400" dirty="0" smtClean="0">
                <a:latin typeface="Tw Cen MT" panose="020B0602020104020603" pitchFamily="34" charset="0"/>
              </a:rPr>
              <a:t>Class discussion on “Software lifecycle models”</a:t>
            </a:r>
          </a:p>
        </p:txBody>
      </p:sp>
    </p:spTree>
    <p:extLst>
      <p:ext uri="{BB962C8B-B14F-4D97-AF65-F5344CB8AC3E}">
        <p14:creationId xmlns:p14="http://schemas.microsoft.com/office/powerpoint/2010/main" val="3916528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63538" y="355599"/>
            <a:ext cx="8553450" cy="1285875"/>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4000" dirty="0" smtClean="0">
                <a:solidFill>
                  <a:schemeClr val="tx2">
                    <a:lumMod val="75000"/>
                  </a:schemeClr>
                </a:solidFill>
                <a:latin typeface="Tw Cen MT" panose="020B0602020104020603" pitchFamily="34" charset="0"/>
              </a:rPr>
              <a:t>The Primary Goal: High Quality Software</a:t>
            </a:r>
          </a:p>
        </p:txBody>
      </p:sp>
      <p:sp>
        <p:nvSpPr>
          <p:cNvPr id="3" name="Rectangle 3"/>
          <p:cNvSpPr txBox="1">
            <a:spLocks noChangeArrowheads="1"/>
          </p:cNvSpPr>
          <p:nvPr/>
        </p:nvSpPr>
        <p:spPr>
          <a:xfrm>
            <a:off x="838200" y="1981200"/>
            <a:ext cx="3505200" cy="4108450"/>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None/>
              <a:defRPr/>
            </a:pPr>
            <a:r>
              <a:rPr lang="en-US" sz="2500" b="1" i="1" dirty="0" smtClean="0">
                <a:latin typeface="Tw Cen MT" panose="020B0602020104020603" pitchFamily="34" charset="0"/>
              </a:rPr>
              <a:t>Critical Quality Attributes</a:t>
            </a:r>
            <a:r>
              <a:rPr lang="en-US" sz="2500" dirty="0" smtClean="0">
                <a:latin typeface="Tw Cen MT" panose="020B0602020104020603" pitchFamily="34" charset="0"/>
              </a:rPr>
              <a:t> </a:t>
            </a:r>
          </a:p>
          <a:p>
            <a:pPr lvl="1">
              <a:defRPr/>
            </a:pPr>
            <a:r>
              <a:rPr lang="en-US" sz="2500" dirty="0" smtClean="0">
                <a:latin typeface="Tw Cen MT" panose="020B0602020104020603" pitchFamily="34" charset="0"/>
              </a:rPr>
              <a:t>Reliability</a:t>
            </a:r>
          </a:p>
          <a:p>
            <a:pPr lvl="1">
              <a:defRPr/>
            </a:pPr>
            <a:r>
              <a:rPr lang="en-US" sz="2500" dirty="0" smtClean="0">
                <a:latin typeface="Tw Cen MT" panose="020B0602020104020603" pitchFamily="34" charset="0"/>
              </a:rPr>
              <a:t>Maintainability</a:t>
            </a:r>
          </a:p>
          <a:p>
            <a:pPr lvl="1">
              <a:defRPr/>
            </a:pPr>
            <a:r>
              <a:rPr lang="en-US" sz="2500" dirty="0" smtClean="0">
                <a:latin typeface="Tw Cen MT" panose="020B0602020104020603" pitchFamily="34" charset="0"/>
              </a:rPr>
              <a:t>Dependability</a:t>
            </a:r>
            <a:endParaRPr lang="en-US" sz="2500" dirty="0">
              <a:latin typeface="Tw Cen MT" panose="020B0602020104020603" pitchFamily="34" charset="0"/>
            </a:endParaRPr>
          </a:p>
          <a:p>
            <a:pPr lvl="1">
              <a:defRPr/>
            </a:pPr>
            <a:r>
              <a:rPr lang="en-US" sz="2500" dirty="0" smtClean="0">
                <a:latin typeface="Tw Cen MT" panose="020B0602020104020603" pitchFamily="34" charset="0"/>
              </a:rPr>
              <a:t>Efficiency</a:t>
            </a:r>
            <a:endParaRPr lang="en-US" sz="2500" dirty="0">
              <a:latin typeface="Tw Cen MT" panose="020B0602020104020603" pitchFamily="34" charset="0"/>
            </a:endParaRPr>
          </a:p>
          <a:p>
            <a:pPr lvl="1">
              <a:defRPr/>
            </a:pPr>
            <a:r>
              <a:rPr lang="en-US" sz="2500" dirty="0" smtClean="0">
                <a:latin typeface="Tw Cen MT" panose="020B0602020104020603" pitchFamily="34" charset="0"/>
              </a:rPr>
              <a:t>Usability</a:t>
            </a:r>
          </a:p>
          <a:p>
            <a:pPr>
              <a:buFont typeface="Wingdings" pitchFamily="2" charset="2"/>
              <a:buChar char="v"/>
              <a:defRPr/>
            </a:pPr>
            <a:endParaRPr lang="en-US" sz="2500" dirty="0" smtClean="0">
              <a:latin typeface="Tw Cen MT" panose="020B0602020104020603" pitchFamily="34" charset="0"/>
            </a:endParaRPr>
          </a:p>
        </p:txBody>
      </p:sp>
      <p:sp>
        <p:nvSpPr>
          <p:cNvPr id="4" name="Rectangle 5"/>
          <p:cNvSpPr>
            <a:spLocks noChangeArrowheads="1"/>
          </p:cNvSpPr>
          <p:nvPr/>
        </p:nvSpPr>
        <p:spPr bwMode="auto">
          <a:xfrm>
            <a:off x="335829" y="341456"/>
            <a:ext cx="8553450" cy="1143000"/>
          </a:xfrm>
          <a:prstGeom prst="rect">
            <a:avLst/>
          </a:prstGeom>
          <a:noFill/>
          <a:ln w="9525">
            <a:noFill/>
            <a:miter lim="800000"/>
            <a:headEnd/>
            <a:tailEnd/>
          </a:ln>
          <a:effectLst/>
        </p:spPr>
        <p:txBody>
          <a:bodyPr anchor="ctr"/>
          <a:lstStyle/>
          <a:p>
            <a:pPr algn="ctr">
              <a:defRPr/>
            </a:pPr>
            <a:r>
              <a:rPr lang="en-US" sz="4400" dirty="0">
                <a:effectLst>
                  <a:outerShdw blurRad="38100" dist="38100" dir="2700000" algn="tl">
                    <a:srgbClr val="000000"/>
                  </a:outerShdw>
                </a:effectLst>
                <a:latin typeface="Arial" charset="0"/>
                <a:cs typeface="+mn-cs"/>
              </a:rPr>
              <a:t/>
            </a:r>
            <a:br>
              <a:rPr lang="en-US" sz="4400" dirty="0">
                <a:effectLst>
                  <a:outerShdw blurRad="38100" dist="38100" dir="2700000" algn="tl">
                    <a:srgbClr val="000000"/>
                  </a:outerShdw>
                </a:effectLst>
                <a:latin typeface="Arial" charset="0"/>
                <a:cs typeface="+mn-cs"/>
              </a:rPr>
            </a:br>
            <a:endParaRPr lang="en-US" sz="4400" dirty="0">
              <a:effectLst>
                <a:outerShdw blurRad="38100" dist="38100" dir="2700000" algn="tl">
                  <a:srgbClr val="000000"/>
                </a:outerShdw>
              </a:effectLst>
              <a:latin typeface="Arial" charset="0"/>
              <a:cs typeface="+mn-cs"/>
            </a:endParaRPr>
          </a:p>
        </p:txBody>
      </p:sp>
      <p:sp>
        <p:nvSpPr>
          <p:cNvPr id="5" name="Rectangle 6"/>
          <p:cNvSpPr>
            <a:spLocks noChangeArrowheads="1"/>
          </p:cNvSpPr>
          <p:nvPr/>
        </p:nvSpPr>
        <p:spPr bwMode="auto">
          <a:xfrm>
            <a:off x="4966855" y="1954068"/>
            <a:ext cx="3810000" cy="4114800"/>
          </a:xfrm>
          <a:prstGeom prst="rect">
            <a:avLst/>
          </a:prstGeom>
          <a:noFill/>
          <a:ln w="9525">
            <a:noFill/>
            <a:miter lim="800000"/>
            <a:headEnd/>
            <a:tailEnd/>
          </a:ln>
        </p:spPr>
        <p:txBody>
          <a:bodyPr/>
          <a:lstStyle/>
          <a:p>
            <a:pPr>
              <a:spcBef>
                <a:spcPct val="20000"/>
              </a:spcBef>
              <a:buClr>
                <a:schemeClr val="hlink"/>
              </a:buClr>
              <a:buSzPct val="60000"/>
              <a:defRPr/>
            </a:pPr>
            <a:r>
              <a:rPr lang="en-US" sz="2500" b="1" i="1" dirty="0" smtClean="0">
                <a:latin typeface="Tw Cen MT" panose="020B0602020104020603" pitchFamily="34" charset="0"/>
              </a:rPr>
              <a:t>Other </a:t>
            </a:r>
            <a:r>
              <a:rPr lang="en-US" sz="2500" b="1" i="1" dirty="0">
                <a:latin typeface="Tw Cen MT" panose="020B0602020104020603" pitchFamily="34" charset="0"/>
              </a:rPr>
              <a:t>Attributes</a:t>
            </a:r>
          </a:p>
          <a:p>
            <a:pPr marL="800100" lvl="1" indent="-342900">
              <a:spcBef>
                <a:spcPct val="20000"/>
              </a:spcBef>
              <a:buClr>
                <a:schemeClr val="tx1"/>
              </a:buClr>
              <a:buFont typeface="Arial" panose="020B0604020202020204" pitchFamily="34" charset="0"/>
              <a:buChar char="•"/>
              <a:defRPr/>
            </a:pPr>
            <a:r>
              <a:rPr lang="en-US" sz="2500" dirty="0" smtClean="0">
                <a:latin typeface="Tw Cen MT" panose="020B0602020104020603" pitchFamily="34" charset="0"/>
              </a:rPr>
              <a:t>Completeness</a:t>
            </a:r>
            <a:endParaRPr lang="en-US" sz="2500" dirty="0">
              <a:latin typeface="Tw Cen MT" panose="020B0602020104020603" pitchFamily="34" charset="0"/>
            </a:endParaRPr>
          </a:p>
          <a:p>
            <a:pPr marL="800100" lvl="1" indent="-342900">
              <a:spcBef>
                <a:spcPct val="20000"/>
              </a:spcBef>
              <a:buClr>
                <a:schemeClr val="tx1"/>
              </a:buClr>
              <a:buFont typeface="Arial" panose="020B0604020202020204" pitchFamily="34" charset="0"/>
              <a:buChar char="•"/>
              <a:defRPr/>
            </a:pPr>
            <a:r>
              <a:rPr lang="en-US" sz="2500" dirty="0" smtClean="0">
                <a:latin typeface="Tw Cen MT" panose="020B0602020104020603" pitchFamily="34" charset="0"/>
              </a:rPr>
              <a:t>Compatibility</a:t>
            </a:r>
            <a:endParaRPr lang="en-US" sz="2500" dirty="0">
              <a:latin typeface="Tw Cen MT" panose="020B0602020104020603" pitchFamily="34" charset="0"/>
            </a:endParaRPr>
          </a:p>
          <a:p>
            <a:pPr marL="800100" lvl="1" indent="-342900">
              <a:spcBef>
                <a:spcPct val="20000"/>
              </a:spcBef>
              <a:buClr>
                <a:schemeClr val="tx1"/>
              </a:buClr>
              <a:buFont typeface="Arial" panose="020B0604020202020204" pitchFamily="34" charset="0"/>
              <a:buChar char="•"/>
              <a:defRPr/>
            </a:pPr>
            <a:r>
              <a:rPr lang="en-US" sz="2500" dirty="0" smtClean="0">
                <a:latin typeface="Tw Cen MT" panose="020B0602020104020603" pitchFamily="34" charset="0"/>
              </a:rPr>
              <a:t>Portability</a:t>
            </a:r>
            <a:endParaRPr lang="en-US" sz="2500" dirty="0">
              <a:latin typeface="Tw Cen MT" panose="020B0602020104020603" pitchFamily="34" charset="0"/>
            </a:endParaRPr>
          </a:p>
          <a:p>
            <a:pPr marL="800100" lvl="1" indent="-342900">
              <a:spcBef>
                <a:spcPct val="20000"/>
              </a:spcBef>
              <a:buClr>
                <a:schemeClr val="tx1"/>
              </a:buClr>
              <a:buFont typeface="Arial" panose="020B0604020202020204" pitchFamily="34" charset="0"/>
              <a:buChar char="•"/>
              <a:defRPr/>
            </a:pPr>
            <a:r>
              <a:rPr lang="en-US" sz="2500" dirty="0" smtClean="0">
                <a:latin typeface="Tw Cen MT" panose="020B0602020104020603" pitchFamily="34" charset="0"/>
              </a:rPr>
              <a:t>Scalability</a:t>
            </a:r>
            <a:endParaRPr lang="en-US" sz="2500" dirty="0">
              <a:latin typeface="Tw Cen MT" panose="020B0602020104020603" pitchFamily="34" charset="0"/>
            </a:endParaRPr>
          </a:p>
          <a:p>
            <a:pPr marL="800100" lvl="1" indent="-342900">
              <a:spcBef>
                <a:spcPct val="20000"/>
              </a:spcBef>
              <a:buClr>
                <a:schemeClr val="tx1"/>
              </a:buClr>
              <a:buFont typeface="Arial" panose="020B0604020202020204" pitchFamily="34" charset="0"/>
              <a:buChar char="•"/>
              <a:defRPr/>
            </a:pPr>
            <a:r>
              <a:rPr lang="en-US" sz="2500" dirty="0" smtClean="0">
                <a:latin typeface="Tw Cen MT" panose="020B0602020104020603" pitchFamily="34" charset="0"/>
              </a:rPr>
              <a:t>Robustness</a:t>
            </a:r>
            <a:endParaRPr lang="en-US" sz="2500" dirty="0">
              <a:latin typeface="Tw Cen MT" panose="020B0602020104020603" pitchFamily="34" charset="0"/>
            </a:endParaRPr>
          </a:p>
          <a:p>
            <a:pPr marL="800100" lvl="1" indent="-342900">
              <a:spcBef>
                <a:spcPct val="20000"/>
              </a:spcBef>
              <a:buClr>
                <a:schemeClr val="tx1"/>
              </a:buClr>
              <a:buFont typeface="Arial" panose="020B0604020202020204" pitchFamily="34" charset="0"/>
              <a:buChar char="•"/>
              <a:defRPr/>
            </a:pPr>
            <a:r>
              <a:rPr lang="en-US" sz="2500" dirty="0" smtClean="0">
                <a:latin typeface="Tw Cen MT" panose="020B0602020104020603" pitchFamily="34" charset="0"/>
              </a:rPr>
              <a:t>Testability</a:t>
            </a:r>
            <a:endParaRPr lang="en-US" sz="2500" dirty="0">
              <a:latin typeface="Tw Cen MT" panose="020B0602020104020603" pitchFamily="34" charset="0"/>
            </a:endParaRPr>
          </a:p>
          <a:p>
            <a:pPr marL="800100" lvl="1" indent="-342900">
              <a:spcBef>
                <a:spcPct val="20000"/>
              </a:spcBef>
              <a:buClr>
                <a:schemeClr val="tx1"/>
              </a:buClr>
              <a:buFont typeface="Arial" panose="020B0604020202020204" pitchFamily="34" charset="0"/>
              <a:buChar char="•"/>
              <a:defRPr/>
            </a:pPr>
            <a:r>
              <a:rPr lang="en-US" sz="2500" dirty="0" smtClean="0">
                <a:latin typeface="Tw Cen MT" panose="020B0602020104020603" pitchFamily="34" charset="0"/>
              </a:rPr>
              <a:t>Reusability……</a:t>
            </a:r>
            <a:endParaRPr lang="en-US" sz="2500" dirty="0">
              <a:latin typeface="Tw Cen MT" panose="020B0602020104020603" pitchFamily="34" charset="0"/>
            </a:endParaRPr>
          </a:p>
        </p:txBody>
      </p:sp>
    </p:spTree>
    <p:extLst>
      <p:ext uri="{BB962C8B-B14F-4D97-AF65-F5344CB8AC3E}">
        <p14:creationId xmlns:p14="http://schemas.microsoft.com/office/powerpoint/2010/main" val="2613224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7924800" cy="1143000"/>
          </a:xfrm>
        </p:spPr>
        <p:txBody>
          <a:bodyPr/>
          <a:lstStyle/>
          <a:p>
            <a:r>
              <a:rPr lang="en-US" sz="3600" b="1" dirty="0">
                <a:solidFill>
                  <a:schemeClr val="tx2">
                    <a:lumMod val="75000"/>
                  </a:schemeClr>
                </a:solidFill>
                <a:latin typeface="Tw Cen MT" panose="020B0602020104020603" pitchFamily="34" charset="0"/>
              </a:rPr>
              <a:t>Software Characteristics…</a:t>
            </a:r>
            <a:endParaRPr lang="en-US" sz="3600" dirty="0">
              <a:solidFill>
                <a:schemeClr val="tx2">
                  <a:lumMod val="75000"/>
                </a:schemeClr>
              </a:solidFill>
              <a:latin typeface="Tw Cen MT" panose="020B0602020104020603" pitchFamily="34" charset="0"/>
            </a:endParaRPr>
          </a:p>
        </p:txBody>
      </p:sp>
      <p:sp>
        <p:nvSpPr>
          <p:cNvPr id="3" name="Content Placeholder 2"/>
          <p:cNvSpPr>
            <a:spLocks noGrp="1"/>
          </p:cNvSpPr>
          <p:nvPr>
            <p:ph sz="quarter" idx="13"/>
          </p:nvPr>
        </p:nvSpPr>
        <p:spPr>
          <a:xfrm>
            <a:off x="304800" y="2057400"/>
            <a:ext cx="8229600" cy="4114800"/>
          </a:xfrm>
        </p:spPr>
        <p:txBody>
          <a:bodyPr>
            <a:normAutofit/>
          </a:bodyPr>
          <a:lstStyle/>
          <a:p>
            <a:pPr>
              <a:lnSpc>
                <a:spcPct val="200000"/>
              </a:lnSpc>
              <a:buFont typeface="Wingdings" panose="05000000000000000000" pitchFamily="2" charset="2"/>
              <a:buChar char="q"/>
              <a:defRPr/>
            </a:pPr>
            <a:r>
              <a:rPr lang="en-US" sz="3000" dirty="0" smtClean="0">
                <a:latin typeface="Tw Cen MT" panose="020B0602020104020603" pitchFamily="34" charset="0"/>
              </a:rPr>
              <a:t> Software </a:t>
            </a:r>
            <a:r>
              <a:rPr lang="en-US" sz="3000" dirty="0">
                <a:latin typeface="Tw Cen MT" panose="020B0602020104020603" pitchFamily="34" charset="0"/>
              </a:rPr>
              <a:t>is engineered or </a:t>
            </a:r>
            <a:r>
              <a:rPr lang="en-US" sz="3000" dirty="0" smtClean="0">
                <a:latin typeface="Tw Cen MT" panose="020B0602020104020603" pitchFamily="34" charset="0"/>
              </a:rPr>
              <a:t>developed.</a:t>
            </a:r>
          </a:p>
          <a:p>
            <a:pPr>
              <a:lnSpc>
                <a:spcPct val="200000"/>
              </a:lnSpc>
              <a:buFont typeface="Wingdings" panose="05000000000000000000" pitchFamily="2" charset="2"/>
              <a:buChar char="q"/>
              <a:defRPr/>
            </a:pPr>
            <a:r>
              <a:rPr lang="en-US" sz="3000" dirty="0" smtClean="0">
                <a:latin typeface="Tw Cen MT" panose="020B0602020104020603" pitchFamily="34" charset="0"/>
              </a:rPr>
              <a:t> Software </a:t>
            </a:r>
            <a:r>
              <a:rPr lang="en-US" sz="3000" dirty="0">
                <a:latin typeface="Tw Cen MT" panose="020B0602020104020603" pitchFamily="34" charset="0"/>
              </a:rPr>
              <a:t>does not wear out, but it </a:t>
            </a:r>
            <a:r>
              <a:rPr lang="en-US" sz="3000" dirty="0" smtClean="0">
                <a:latin typeface="Tw Cen MT" panose="020B0602020104020603" pitchFamily="34" charset="0"/>
              </a:rPr>
              <a:t>deteriorates.</a:t>
            </a:r>
          </a:p>
          <a:p>
            <a:pPr>
              <a:lnSpc>
                <a:spcPct val="200000"/>
              </a:lnSpc>
              <a:buFont typeface="Wingdings" panose="05000000000000000000" pitchFamily="2" charset="2"/>
              <a:buChar char="q"/>
              <a:defRPr/>
            </a:pPr>
            <a:r>
              <a:rPr lang="en-US" sz="3000" dirty="0" smtClean="0">
                <a:latin typeface="Tw Cen MT" panose="020B0602020104020603" pitchFamily="34" charset="0"/>
              </a:rPr>
              <a:t> Software </a:t>
            </a:r>
            <a:r>
              <a:rPr lang="en-US" sz="3000" dirty="0">
                <a:latin typeface="Tw Cen MT" panose="020B0602020104020603" pitchFamily="34" charset="0"/>
              </a:rPr>
              <a:t>is still mostly custom built.</a:t>
            </a:r>
          </a:p>
          <a:p>
            <a:pPr>
              <a:lnSpc>
                <a:spcPct val="200000"/>
              </a:lnSpc>
            </a:pPr>
            <a:endParaRPr lang="en-US" sz="3000" dirty="0">
              <a:latin typeface="Tw Cen MT" panose="020B0602020104020603" pitchFamily="34" charset="0"/>
            </a:endParaRPr>
          </a:p>
        </p:txBody>
      </p:sp>
    </p:spTree>
    <p:extLst>
      <p:ext uri="{BB962C8B-B14F-4D97-AF65-F5344CB8AC3E}">
        <p14:creationId xmlns:p14="http://schemas.microsoft.com/office/powerpoint/2010/main" val="873950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452438"/>
            <a:ext cx="8305800" cy="5948362"/>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gn="ctr">
              <a:lnSpc>
                <a:spcPct val="80000"/>
              </a:lnSpc>
              <a:buFont typeface="Wingdings" pitchFamily="2" charset="2"/>
              <a:buNone/>
              <a:defRPr/>
            </a:pPr>
            <a:r>
              <a:rPr lang="en-US" sz="4800" b="1" i="1" dirty="0" smtClean="0">
                <a:solidFill>
                  <a:schemeClr val="tx2">
                    <a:lumMod val="75000"/>
                  </a:schemeClr>
                </a:solidFill>
                <a:latin typeface="Tw Cen MT" panose="020B0602020104020603" pitchFamily="34" charset="0"/>
              </a:rPr>
              <a:t>Questions…?</a:t>
            </a:r>
          </a:p>
          <a:p>
            <a:pPr algn="ctr">
              <a:lnSpc>
                <a:spcPct val="80000"/>
              </a:lnSpc>
              <a:buFont typeface="Wingdings" pitchFamily="2" charset="2"/>
              <a:buNone/>
              <a:defRPr/>
            </a:pPr>
            <a:endParaRPr lang="en-US" sz="2800" b="1" i="1" dirty="0" smtClean="0">
              <a:solidFill>
                <a:schemeClr val="tx2">
                  <a:lumMod val="75000"/>
                </a:schemeClr>
              </a:solidFill>
              <a:latin typeface="Tw Cen MT" panose="020B0602020104020603" pitchFamily="34" charset="0"/>
            </a:endParaRPr>
          </a:p>
          <a:p>
            <a:pPr algn="ctr">
              <a:lnSpc>
                <a:spcPct val="80000"/>
              </a:lnSpc>
              <a:buFont typeface="Wingdings" pitchFamily="2" charset="2"/>
              <a:buNone/>
              <a:defRPr/>
            </a:pPr>
            <a:endParaRPr lang="en-US" sz="2800" b="1" i="1" dirty="0" smtClean="0">
              <a:solidFill>
                <a:schemeClr val="tx2">
                  <a:lumMod val="75000"/>
                </a:schemeClr>
              </a:solidFill>
              <a:latin typeface="Tw Cen MT" panose="020B0602020104020603" pitchFamily="34" charset="0"/>
            </a:endParaRPr>
          </a:p>
          <a:p>
            <a:pPr algn="ctr">
              <a:lnSpc>
                <a:spcPct val="80000"/>
              </a:lnSpc>
              <a:buFont typeface="Wingdings" pitchFamily="2" charset="2"/>
              <a:buNone/>
              <a:defRPr/>
            </a:pPr>
            <a:r>
              <a:rPr lang="en-US" sz="2800" b="1" i="1" dirty="0" smtClean="0">
                <a:solidFill>
                  <a:schemeClr val="tx2">
                    <a:lumMod val="75000"/>
                  </a:schemeClr>
                </a:solidFill>
                <a:latin typeface="Tw Cen MT" panose="020B0602020104020603" pitchFamily="34" charset="0"/>
              </a:rPr>
              <a:t>What is next..?</a:t>
            </a:r>
          </a:p>
          <a:p>
            <a:pPr>
              <a:lnSpc>
                <a:spcPct val="80000"/>
              </a:lnSpc>
              <a:buFont typeface="Wingdings" pitchFamily="2" charset="2"/>
              <a:buNone/>
              <a:defRPr/>
            </a:pPr>
            <a:endParaRPr lang="en-US" sz="2800" b="1" i="1" dirty="0" smtClean="0">
              <a:solidFill>
                <a:schemeClr val="tx2">
                  <a:lumMod val="75000"/>
                </a:schemeClr>
              </a:solidFill>
              <a:latin typeface="Tw Cen MT" panose="020B0602020104020603" pitchFamily="34" charset="0"/>
            </a:endParaRPr>
          </a:p>
          <a:p>
            <a:pPr algn="ctr">
              <a:lnSpc>
                <a:spcPct val="80000"/>
              </a:lnSpc>
              <a:buFont typeface="Wingdings" pitchFamily="2" charset="2"/>
              <a:buNone/>
              <a:defRPr/>
            </a:pPr>
            <a:r>
              <a:rPr lang="en-US" sz="2800" b="1" dirty="0" smtClean="0">
                <a:solidFill>
                  <a:schemeClr val="tx2">
                    <a:lumMod val="75000"/>
                  </a:schemeClr>
                </a:solidFill>
                <a:latin typeface="Tw Cen MT" panose="020B0602020104020603" pitchFamily="34" charset="0"/>
              </a:rPr>
              <a:t>Continue with Ch. 1, 2, and 3</a:t>
            </a:r>
          </a:p>
          <a:p>
            <a:pPr>
              <a:lnSpc>
                <a:spcPct val="80000"/>
              </a:lnSpc>
              <a:buFont typeface="Wingdings" pitchFamily="2" charset="2"/>
              <a:buNone/>
              <a:defRPr/>
            </a:pPr>
            <a:endParaRPr lang="en-US" sz="2800" b="1" dirty="0" smtClean="0">
              <a:solidFill>
                <a:schemeClr val="tx2">
                  <a:lumMod val="75000"/>
                </a:schemeClr>
              </a:solidFill>
              <a:latin typeface="Tw Cen MT" panose="020B0602020104020603" pitchFamily="34" charset="0"/>
            </a:endParaRPr>
          </a:p>
          <a:p>
            <a:pPr algn="ctr">
              <a:lnSpc>
                <a:spcPct val="80000"/>
              </a:lnSpc>
              <a:buFont typeface="Wingdings" pitchFamily="2" charset="2"/>
              <a:buNone/>
              <a:defRPr/>
            </a:pPr>
            <a:endParaRPr lang="en-US" sz="2800" b="1" dirty="0" smtClean="0">
              <a:solidFill>
                <a:schemeClr val="tx2">
                  <a:lumMod val="75000"/>
                </a:schemeClr>
              </a:solidFill>
              <a:latin typeface="Tw Cen MT" panose="020B0602020104020603" pitchFamily="34" charset="0"/>
            </a:endParaRPr>
          </a:p>
          <a:p>
            <a:pPr algn="ctr">
              <a:lnSpc>
                <a:spcPct val="80000"/>
              </a:lnSpc>
              <a:buFont typeface="Wingdings" pitchFamily="2" charset="2"/>
              <a:buNone/>
              <a:defRPr/>
            </a:pPr>
            <a:r>
              <a:rPr lang="en-US" sz="2800" b="1" dirty="0" smtClean="0">
                <a:solidFill>
                  <a:schemeClr val="tx2">
                    <a:lumMod val="75000"/>
                  </a:schemeClr>
                </a:solidFill>
                <a:latin typeface="Tw Cen MT" panose="020B0602020104020603" pitchFamily="34" charset="0"/>
              </a:rPr>
              <a:t>Next Topic: </a:t>
            </a:r>
          </a:p>
          <a:p>
            <a:pPr>
              <a:lnSpc>
                <a:spcPct val="80000"/>
              </a:lnSpc>
              <a:buFont typeface="Wingdings" pitchFamily="2" charset="2"/>
              <a:buNone/>
              <a:defRPr/>
            </a:pPr>
            <a:r>
              <a:rPr lang="en-US" sz="2800" b="1" dirty="0" smtClean="0">
                <a:solidFill>
                  <a:schemeClr val="tx2">
                    <a:lumMod val="75000"/>
                  </a:schemeClr>
                </a:solidFill>
                <a:latin typeface="Tw Cen MT" panose="020B0602020104020603" pitchFamily="34" charset="0"/>
              </a:rPr>
              <a:t>	System Engineering &amp; Requirements Engineering</a:t>
            </a:r>
            <a:endParaRPr lang="en-US" sz="2800" b="1" i="1" dirty="0" smtClean="0">
              <a:solidFill>
                <a:schemeClr val="tx2">
                  <a:lumMod val="75000"/>
                </a:schemeClr>
              </a:solidFill>
              <a:latin typeface="Tw Cen MT" panose="020B0602020104020603" pitchFamily="34" charset="0"/>
            </a:endParaRPr>
          </a:p>
          <a:p>
            <a:pPr>
              <a:lnSpc>
                <a:spcPct val="80000"/>
              </a:lnSpc>
              <a:buFont typeface="Wingdings" pitchFamily="2" charset="2"/>
              <a:buNone/>
              <a:defRPr/>
            </a:pPr>
            <a:endParaRPr lang="en-US" sz="2800" b="1" i="1" dirty="0" smtClean="0">
              <a:solidFill>
                <a:schemeClr val="tx2">
                  <a:lumMod val="75000"/>
                </a:schemeClr>
              </a:solidFill>
              <a:latin typeface="Tw Cen MT" panose="020B0602020104020603" pitchFamily="34" charset="0"/>
            </a:endParaRPr>
          </a:p>
          <a:p>
            <a:pPr>
              <a:lnSpc>
                <a:spcPct val="80000"/>
              </a:lnSpc>
              <a:buFont typeface="Wingdings" pitchFamily="2" charset="2"/>
              <a:buNone/>
              <a:defRPr/>
            </a:pPr>
            <a:endParaRPr lang="en-US" sz="2800" b="1" i="1" dirty="0" smtClean="0">
              <a:solidFill>
                <a:schemeClr val="tx2">
                  <a:lumMod val="75000"/>
                </a:schemeClr>
              </a:solidFill>
              <a:latin typeface="Tw Cen MT" panose="020B0602020104020603" pitchFamily="34" charset="0"/>
            </a:endParaRPr>
          </a:p>
        </p:txBody>
      </p:sp>
    </p:spTree>
    <p:extLst>
      <p:ext uri="{BB962C8B-B14F-4D97-AF65-F5344CB8AC3E}">
        <p14:creationId xmlns:p14="http://schemas.microsoft.com/office/powerpoint/2010/main" val="4231346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94" y="228600"/>
            <a:ext cx="7924800" cy="1143000"/>
          </a:xfrm>
        </p:spPr>
        <p:txBody>
          <a:bodyPr/>
          <a:lstStyle/>
          <a:p>
            <a:r>
              <a:rPr lang="en-US" sz="3600" b="1" dirty="0">
                <a:solidFill>
                  <a:schemeClr val="tx2">
                    <a:lumMod val="75000"/>
                  </a:schemeClr>
                </a:solidFill>
                <a:latin typeface="Tw Cen MT" panose="020B0602020104020603" pitchFamily="34" charset="0"/>
              </a:rPr>
              <a:t>Wear vs. Deterioration</a:t>
            </a:r>
            <a:endParaRPr lang="en-US" sz="3600" dirty="0">
              <a:solidFill>
                <a:schemeClr val="tx2">
                  <a:lumMod val="75000"/>
                </a:schemeClr>
              </a:solidFill>
              <a:latin typeface="Tw Cen MT" panose="020B0602020104020603" pitchFamily="34" charset="0"/>
            </a:endParaRPr>
          </a:p>
        </p:txBody>
      </p:sp>
      <p:sp>
        <p:nvSpPr>
          <p:cNvPr id="5" name="Rectangle 7"/>
          <p:cNvSpPr>
            <a:spLocks noChangeArrowheads="1"/>
          </p:cNvSpPr>
          <p:nvPr/>
        </p:nvSpPr>
        <p:spPr bwMode="auto">
          <a:xfrm>
            <a:off x="911785" y="2133600"/>
            <a:ext cx="7162800" cy="4419600"/>
          </a:xfrm>
          <a:prstGeom prst="rect">
            <a:avLst/>
          </a:prstGeom>
          <a:solidFill>
            <a:srgbClr val="96E3FE"/>
          </a:solidFill>
          <a:ln w="12700">
            <a:solidFill>
              <a:schemeClr val="tx1"/>
            </a:solidFill>
            <a:miter lim="800000"/>
            <a:headEnd/>
            <a:tailEnd/>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pic>
        <p:nvPicPr>
          <p:cNvPr id="6"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7149" y="2268682"/>
            <a:ext cx="69723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765538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924800" cy="1066800"/>
          </a:xfrm>
        </p:spPr>
        <p:txBody>
          <a:bodyPr/>
          <a:lstStyle/>
          <a:p>
            <a:r>
              <a:rPr lang="en-US" sz="3600" b="1" dirty="0" smtClean="0">
                <a:solidFill>
                  <a:schemeClr val="tx2">
                    <a:lumMod val="75000"/>
                  </a:schemeClr>
                </a:solidFill>
                <a:latin typeface="Tw Cen MT" panose="020B0602020104020603" pitchFamily="34" charset="0"/>
              </a:rPr>
              <a:t>The Cost of Change</a:t>
            </a:r>
            <a:endParaRPr lang="en-US" sz="3600" b="1" dirty="0">
              <a:solidFill>
                <a:schemeClr val="tx2">
                  <a:lumMod val="75000"/>
                </a:schemeClr>
              </a:solidFill>
              <a:latin typeface="Tw Cen MT" panose="020B0602020104020603" pitchFamily="34" charset="0"/>
            </a:endParaRPr>
          </a:p>
        </p:txBody>
      </p:sp>
      <p:sp>
        <p:nvSpPr>
          <p:cNvPr id="5" name="Line 5"/>
          <p:cNvSpPr>
            <a:spLocks noChangeShapeType="1"/>
          </p:cNvSpPr>
          <p:nvPr/>
        </p:nvSpPr>
        <p:spPr bwMode="auto">
          <a:xfrm>
            <a:off x="1908175" y="1547813"/>
            <a:ext cx="1588" cy="3252787"/>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47813"/>
            <a:ext cx="76200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2221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924800" cy="1143000"/>
          </a:xfrm>
        </p:spPr>
        <p:txBody>
          <a:bodyPr/>
          <a:lstStyle/>
          <a:p>
            <a:r>
              <a:rPr lang="en-US" sz="3600" b="1" dirty="0">
                <a:solidFill>
                  <a:schemeClr val="tx2">
                    <a:lumMod val="75000"/>
                  </a:schemeClr>
                </a:solidFill>
                <a:latin typeface="Tw Cen MT" panose="020B0602020104020603" pitchFamily="34" charset="0"/>
              </a:rPr>
              <a:t>Software Applications</a:t>
            </a:r>
            <a:endParaRPr lang="en-US" sz="3600" dirty="0">
              <a:solidFill>
                <a:schemeClr val="tx2">
                  <a:lumMod val="75000"/>
                </a:schemeClr>
              </a:solidFill>
              <a:latin typeface="Tw Cen MT" panose="020B0602020104020603" pitchFamily="34" charset="0"/>
            </a:endParaRPr>
          </a:p>
        </p:txBody>
      </p:sp>
      <p:sp>
        <p:nvSpPr>
          <p:cNvPr id="3" name="Content Placeholder 2"/>
          <p:cNvSpPr>
            <a:spLocks noGrp="1"/>
          </p:cNvSpPr>
          <p:nvPr>
            <p:ph sz="quarter" idx="13"/>
          </p:nvPr>
        </p:nvSpPr>
        <p:spPr>
          <a:xfrm>
            <a:off x="304800" y="1600200"/>
            <a:ext cx="8229600" cy="4876800"/>
          </a:xfrm>
        </p:spPr>
        <p:txBody>
          <a:bodyPr>
            <a:noAutofit/>
          </a:bodyPr>
          <a:lstStyle/>
          <a:p>
            <a:pPr>
              <a:buFont typeface="Wingdings" panose="05000000000000000000" pitchFamily="2" charset="2"/>
              <a:buChar char="q"/>
              <a:defRPr/>
            </a:pPr>
            <a:r>
              <a:rPr lang="en-US" sz="2800" dirty="0" smtClean="0">
                <a:latin typeface="Tw Cen MT" panose="020B0602020104020603" pitchFamily="34" charset="0"/>
              </a:rPr>
              <a:t> System software</a:t>
            </a:r>
          </a:p>
          <a:p>
            <a:pPr>
              <a:buFont typeface="Wingdings" panose="05000000000000000000" pitchFamily="2" charset="2"/>
              <a:buChar char="q"/>
              <a:defRPr/>
            </a:pPr>
            <a:r>
              <a:rPr lang="en-US" sz="2800" dirty="0">
                <a:latin typeface="Tw Cen MT" panose="020B0602020104020603" pitchFamily="34" charset="0"/>
              </a:rPr>
              <a:t> </a:t>
            </a:r>
            <a:r>
              <a:rPr lang="en-US" sz="2800" dirty="0" smtClean="0">
                <a:latin typeface="Tw Cen MT" panose="020B0602020104020603" pitchFamily="34" charset="0"/>
              </a:rPr>
              <a:t>Real-time software </a:t>
            </a:r>
          </a:p>
          <a:p>
            <a:pPr>
              <a:buFont typeface="Wingdings" panose="05000000000000000000" pitchFamily="2" charset="2"/>
              <a:buChar char="q"/>
              <a:defRPr/>
            </a:pPr>
            <a:r>
              <a:rPr lang="en-US" sz="2800" dirty="0">
                <a:latin typeface="Tw Cen MT" panose="020B0602020104020603" pitchFamily="34" charset="0"/>
              </a:rPr>
              <a:t> </a:t>
            </a:r>
            <a:r>
              <a:rPr lang="en-US" sz="2800" dirty="0" smtClean="0">
                <a:latin typeface="Tw Cen MT" panose="020B0602020104020603" pitchFamily="34" charset="0"/>
              </a:rPr>
              <a:t>Business software </a:t>
            </a:r>
          </a:p>
          <a:p>
            <a:pPr>
              <a:buFont typeface="Wingdings" panose="05000000000000000000" pitchFamily="2" charset="2"/>
              <a:buChar char="q"/>
              <a:defRPr/>
            </a:pPr>
            <a:r>
              <a:rPr lang="en-US" sz="2800" dirty="0">
                <a:latin typeface="Tw Cen MT" panose="020B0602020104020603" pitchFamily="34" charset="0"/>
              </a:rPr>
              <a:t> </a:t>
            </a:r>
            <a:r>
              <a:rPr lang="en-US" sz="2800" dirty="0" smtClean="0">
                <a:latin typeface="Tw Cen MT" panose="020B0602020104020603" pitchFamily="34" charset="0"/>
              </a:rPr>
              <a:t>Engineering/scientific software </a:t>
            </a:r>
          </a:p>
          <a:p>
            <a:pPr>
              <a:buFont typeface="Wingdings" panose="05000000000000000000" pitchFamily="2" charset="2"/>
              <a:buChar char="q"/>
              <a:defRPr/>
            </a:pPr>
            <a:r>
              <a:rPr lang="en-US" sz="2800" dirty="0">
                <a:latin typeface="Tw Cen MT" panose="020B0602020104020603" pitchFamily="34" charset="0"/>
              </a:rPr>
              <a:t> </a:t>
            </a:r>
            <a:r>
              <a:rPr lang="en-US" sz="2800" dirty="0" smtClean="0">
                <a:latin typeface="Tw Cen MT" panose="020B0602020104020603" pitchFamily="34" charset="0"/>
              </a:rPr>
              <a:t>Embedded software </a:t>
            </a:r>
          </a:p>
          <a:p>
            <a:pPr>
              <a:buFont typeface="Wingdings" panose="05000000000000000000" pitchFamily="2" charset="2"/>
              <a:buChar char="q"/>
              <a:defRPr/>
            </a:pPr>
            <a:r>
              <a:rPr lang="en-US" sz="2800" dirty="0">
                <a:latin typeface="Tw Cen MT" panose="020B0602020104020603" pitchFamily="34" charset="0"/>
              </a:rPr>
              <a:t> </a:t>
            </a:r>
            <a:r>
              <a:rPr lang="en-US" sz="2800" dirty="0" smtClean="0">
                <a:latin typeface="Tw Cen MT" panose="020B0602020104020603" pitchFamily="34" charset="0"/>
              </a:rPr>
              <a:t>PC software</a:t>
            </a:r>
          </a:p>
          <a:p>
            <a:pPr>
              <a:buFont typeface="Wingdings" panose="05000000000000000000" pitchFamily="2" charset="2"/>
              <a:buChar char="q"/>
              <a:defRPr/>
            </a:pPr>
            <a:r>
              <a:rPr lang="en-US" sz="2800" dirty="0">
                <a:latin typeface="Tw Cen MT" panose="020B0602020104020603" pitchFamily="34" charset="0"/>
              </a:rPr>
              <a:t> </a:t>
            </a:r>
            <a:r>
              <a:rPr lang="en-US" sz="2800" dirty="0" smtClean="0">
                <a:latin typeface="Tw Cen MT" panose="020B0602020104020603" pitchFamily="34" charset="0"/>
              </a:rPr>
              <a:t>AI software</a:t>
            </a:r>
          </a:p>
          <a:p>
            <a:pPr>
              <a:buFont typeface="Wingdings" panose="05000000000000000000" pitchFamily="2" charset="2"/>
              <a:buChar char="q"/>
              <a:defRPr/>
            </a:pPr>
            <a:r>
              <a:rPr lang="en-US" sz="2800" dirty="0">
                <a:latin typeface="Tw Cen MT" panose="020B0602020104020603" pitchFamily="34" charset="0"/>
              </a:rPr>
              <a:t> </a:t>
            </a:r>
            <a:r>
              <a:rPr lang="en-US" sz="2800" dirty="0" err="1" smtClean="0">
                <a:latin typeface="Tw Cen MT" panose="020B0602020104020603" pitchFamily="34" charset="0"/>
              </a:rPr>
              <a:t>WebApps</a:t>
            </a:r>
            <a:r>
              <a:rPr lang="en-US" sz="2800" dirty="0" smtClean="0">
                <a:latin typeface="Tw Cen MT" panose="020B0602020104020603" pitchFamily="34" charset="0"/>
              </a:rPr>
              <a:t> </a:t>
            </a:r>
            <a:r>
              <a:rPr lang="en-US" sz="2800" dirty="0">
                <a:latin typeface="Tw Cen MT" panose="020B0602020104020603" pitchFamily="34" charset="0"/>
              </a:rPr>
              <a:t>(Web applications)</a:t>
            </a:r>
          </a:p>
        </p:txBody>
      </p:sp>
    </p:spTree>
    <p:extLst>
      <p:ext uri="{BB962C8B-B14F-4D97-AF65-F5344CB8AC3E}">
        <p14:creationId xmlns:p14="http://schemas.microsoft.com/office/powerpoint/2010/main" val="1588984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924800" cy="1219200"/>
          </a:xfrm>
        </p:spPr>
        <p:txBody>
          <a:bodyPr/>
          <a:lstStyle/>
          <a:p>
            <a:r>
              <a:rPr lang="en-US" sz="3200" b="1" dirty="0" smtClean="0">
                <a:solidFill>
                  <a:schemeClr val="tx2">
                    <a:lumMod val="75000"/>
                  </a:schemeClr>
                </a:solidFill>
                <a:latin typeface="Tw Cen MT" panose="020B0602020104020603" pitchFamily="34" charset="0"/>
              </a:rPr>
              <a:t/>
            </a:r>
            <a:br>
              <a:rPr lang="en-US" sz="3200" b="1" dirty="0" smtClean="0">
                <a:solidFill>
                  <a:schemeClr val="tx2">
                    <a:lumMod val="75000"/>
                  </a:schemeClr>
                </a:solidFill>
                <a:latin typeface="Tw Cen MT" panose="020B0602020104020603" pitchFamily="34" charset="0"/>
              </a:rPr>
            </a:br>
            <a:r>
              <a:rPr lang="en-US" sz="3200" b="1" dirty="0">
                <a:solidFill>
                  <a:schemeClr val="tx2">
                    <a:lumMod val="75000"/>
                  </a:schemeClr>
                </a:solidFill>
                <a:latin typeface="Tw Cen MT" panose="020B0602020104020603" pitchFamily="34" charset="0"/>
              </a:rPr>
              <a:t/>
            </a:r>
            <a:br>
              <a:rPr lang="en-US" sz="3200" b="1" dirty="0">
                <a:solidFill>
                  <a:schemeClr val="tx2">
                    <a:lumMod val="75000"/>
                  </a:schemeClr>
                </a:solidFill>
                <a:latin typeface="Tw Cen MT" panose="020B0602020104020603" pitchFamily="34" charset="0"/>
              </a:rPr>
            </a:br>
            <a:r>
              <a:rPr lang="en-US" sz="3200" b="1" dirty="0" smtClean="0">
                <a:solidFill>
                  <a:schemeClr val="tx2">
                    <a:lumMod val="75000"/>
                  </a:schemeClr>
                </a:solidFill>
                <a:latin typeface="Tw Cen MT" panose="020B0602020104020603" pitchFamily="34" charset="0"/>
              </a:rPr>
              <a:t/>
            </a:r>
            <a:br>
              <a:rPr lang="en-US" sz="3200" b="1" dirty="0" smtClean="0">
                <a:solidFill>
                  <a:schemeClr val="tx2">
                    <a:lumMod val="75000"/>
                  </a:schemeClr>
                </a:solidFill>
                <a:latin typeface="Tw Cen MT" panose="020B0602020104020603" pitchFamily="34" charset="0"/>
              </a:rPr>
            </a:br>
            <a:r>
              <a:rPr lang="en-US" sz="3200" b="1" dirty="0">
                <a:solidFill>
                  <a:schemeClr val="tx2">
                    <a:lumMod val="75000"/>
                  </a:schemeClr>
                </a:solidFill>
                <a:latin typeface="Tw Cen MT" panose="020B0602020104020603" pitchFamily="34" charset="0"/>
              </a:rPr>
              <a:t/>
            </a:r>
            <a:br>
              <a:rPr lang="en-US" sz="3200" b="1" dirty="0">
                <a:solidFill>
                  <a:schemeClr val="tx2">
                    <a:lumMod val="75000"/>
                  </a:schemeClr>
                </a:solidFill>
                <a:latin typeface="Tw Cen MT" panose="020B0602020104020603" pitchFamily="34" charset="0"/>
              </a:rPr>
            </a:br>
            <a:r>
              <a:rPr lang="en-US" sz="3200" b="1" dirty="0" smtClean="0">
                <a:solidFill>
                  <a:schemeClr val="tx2">
                    <a:lumMod val="75000"/>
                  </a:schemeClr>
                </a:solidFill>
                <a:latin typeface="Tw Cen MT" panose="020B0602020104020603" pitchFamily="34" charset="0"/>
              </a:rPr>
              <a:t/>
            </a:r>
            <a:br>
              <a:rPr lang="en-US" sz="3200" b="1" dirty="0" smtClean="0">
                <a:solidFill>
                  <a:schemeClr val="tx2">
                    <a:lumMod val="75000"/>
                  </a:schemeClr>
                </a:solidFill>
                <a:latin typeface="Tw Cen MT" panose="020B0602020104020603" pitchFamily="34" charset="0"/>
              </a:rPr>
            </a:br>
            <a:r>
              <a:rPr lang="en-US" sz="3600" b="1" dirty="0" smtClean="0">
                <a:solidFill>
                  <a:schemeClr val="tx2">
                    <a:lumMod val="75000"/>
                  </a:schemeClr>
                </a:solidFill>
                <a:latin typeface="Tw Cen MT" panose="020B0602020104020603" pitchFamily="34" charset="0"/>
              </a:rPr>
              <a:t>Software Engineering</a:t>
            </a:r>
            <a:r>
              <a:rPr lang="en-US" sz="3200" b="1" dirty="0" smtClean="0">
                <a:solidFill>
                  <a:schemeClr val="tx2">
                    <a:lumMod val="75000"/>
                  </a:schemeClr>
                </a:solidFill>
                <a:latin typeface="Tw Cen MT" panose="020B0602020104020603" pitchFamily="34" charset="0"/>
              </a:rPr>
              <a:t/>
            </a:r>
            <a:br>
              <a:rPr lang="en-US" sz="3200" b="1" dirty="0" smtClean="0">
                <a:solidFill>
                  <a:schemeClr val="tx2">
                    <a:lumMod val="75000"/>
                  </a:schemeClr>
                </a:solidFill>
                <a:latin typeface="Tw Cen MT" panose="020B0602020104020603" pitchFamily="34" charset="0"/>
              </a:rPr>
            </a:br>
            <a:r>
              <a:rPr lang="en-US" dirty="0" smtClean="0">
                <a:solidFill>
                  <a:schemeClr val="tx2">
                    <a:lumMod val="75000"/>
                  </a:schemeClr>
                </a:solidFill>
                <a:latin typeface="Tw Cen MT" panose="020B0602020104020603" pitchFamily="34" charset="0"/>
              </a:rPr>
              <a:t>Classic </a:t>
            </a:r>
            <a:r>
              <a:rPr lang="en-US" dirty="0">
                <a:solidFill>
                  <a:schemeClr val="tx2">
                    <a:lumMod val="75000"/>
                  </a:schemeClr>
                </a:solidFill>
                <a:latin typeface="Tw Cen MT" panose="020B0602020104020603" pitchFamily="34" charset="0"/>
              </a:rPr>
              <a:t>Definition (1969</a:t>
            </a:r>
            <a:r>
              <a:rPr lang="en-US" dirty="0" smtClean="0">
                <a:solidFill>
                  <a:schemeClr val="tx2">
                    <a:lumMod val="75000"/>
                  </a:schemeClr>
                </a:solidFill>
                <a:latin typeface="Tw Cen MT" panose="020B0602020104020603" pitchFamily="34" charset="0"/>
              </a:rPr>
              <a:t>)</a:t>
            </a:r>
            <a:endParaRPr lang="en-US" dirty="0">
              <a:solidFill>
                <a:schemeClr val="tx2">
                  <a:lumMod val="75000"/>
                </a:schemeClr>
              </a:solidFill>
            </a:endParaRPr>
          </a:p>
        </p:txBody>
      </p:sp>
      <p:sp>
        <p:nvSpPr>
          <p:cNvPr id="3" name="Content Placeholder 2"/>
          <p:cNvSpPr>
            <a:spLocks noGrp="1"/>
          </p:cNvSpPr>
          <p:nvPr>
            <p:ph sz="quarter" idx="13"/>
          </p:nvPr>
        </p:nvSpPr>
        <p:spPr>
          <a:xfrm>
            <a:off x="609600" y="1676400"/>
            <a:ext cx="7924800" cy="4724400"/>
          </a:xfrm>
        </p:spPr>
        <p:txBody>
          <a:bodyPr>
            <a:noAutofit/>
          </a:bodyPr>
          <a:lstStyle/>
          <a:p>
            <a:pPr>
              <a:buFont typeface="Wingdings" panose="05000000000000000000" pitchFamily="2" charset="2"/>
              <a:buChar char="q"/>
            </a:pPr>
            <a:r>
              <a:rPr lang="en-US" altLang="en-US" sz="2600" b="1" i="1" dirty="0" smtClean="0">
                <a:latin typeface="Tw Cen MT" panose="020B0602020104020603" pitchFamily="34" charset="0"/>
              </a:rPr>
              <a:t> The </a:t>
            </a:r>
            <a:r>
              <a:rPr lang="en-US" altLang="en-US" sz="2600" b="1" i="1" dirty="0">
                <a:latin typeface="Tw Cen MT" panose="020B0602020104020603" pitchFamily="34" charset="0"/>
              </a:rPr>
              <a:t>establishment and use of sound engineering principles in order to obtain economically software that is reliable and works efficiently on real machines</a:t>
            </a:r>
            <a:r>
              <a:rPr lang="en-US" altLang="en-US" sz="2600" b="1" i="1" dirty="0" smtClean="0">
                <a:latin typeface="Tw Cen MT" panose="020B0602020104020603" pitchFamily="34" charset="0"/>
              </a:rPr>
              <a:t>.”</a:t>
            </a:r>
          </a:p>
          <a:p>
            <a:pPr marL="0" indent="0">
              <a:buNone/>
            </a:pPr>
            <a:endParaRPr lang="en-US" altLang="en-US" sz="2600" b="1" i="1" dirty="0">
              <a:latin typeface="Tw Cen MT" panose="020B0602020104020603" pitchFamily="34" charset="0"/>
            </a:endParaRPr>
          </a:p>
          <a:p>
            <a:pPr>
              <a:buFont typeface="Wingdings" panose="05000000000000000000" pitchFamily="2" charset="2"/>
              <a:buChar char="q"/>
            </a:pPr>
            <a:r>
              <a:rPr lang="en-US" altLang="en-US" sz="2600" dirty="0">
                <a:latin typeface="Tw Cen MT" panose="020B0602020104020603" pitchFamily="34" charset="0"/>
              </a:rPr>
              <a:t> </a:t>
            </a:r>
            <a:r>
              <a:rPr lang="en-US" altLang="en-US" sz="2600" b="1" i="1" dirty="0" smtClean="0">
                <a:latin typeface="Tw Cen MT" panose="020B0602020104020603" pitchFamily="34" charset="0"/>
              </a:rPr>
              <a:t>“</a:t>
            </a:r>
            <a:r>
              <a:rPr lang="en-US" altLang="en-US" sz="2600" b="1" i="1" dirty="0">
                <a:latin typeface="Tw Cen MT" panose="020B0602020104020603" pitchFamily="34" charset="0"/>
              </a:rPr>
              <a:t>Software Engineering:  (1)  The application of a systematic, disciplines, quantifiable approach to the development, operation, and maintenance of software; that is the application of engineering to software.  (2)  The study of approaches as in (1).”</a:t>
            </a:r>
          </a:p>
          <a:p>
            <a:endParaRPr lang="en-US" sz="2600" dirty="0">
              <a:latin typeface="Tw Cen MT" panose="020B0602020104020603" pitchFamily="34" charset="0"/>
            </a:endParaRPr>
          </a:p>
        </p:txBody>
      </p:sp>
    </p:spTree>
    <p:extLst>
      <p:ext uri="{BB962C8B-B14F-4D97-AF65-F5344CB8AC3E}">
        <p14:creationId xmlns:p14="http://schemas.microsoft.com/office/powerpoint/2010/main" val="531351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924800" cy="1143000"/>
          </a:xfrm>
        </p:spPr>
        <p:txBody>
          <a:bodyPr/>
          <a:lstStyle/>
          <a:p>
            <a:r>
              <a:rPr lang="en-US" sz="3600" b="1" dirty="0">
                <a:solidFill>
                  <a:schemeClr val="tx2">
                    <a:lumMod val="75000"/>
                  </a:schemeClr>
                </a:solidFill>
                <a:latin typeface="Tw Cen MT" panose="020B0602020104020603" pitchFamily="34" charset="0"/>
              </a:rPr>
              <a:t>Software Engineering &amp; Problem Solving</a:t>
            </a:r>
          </a:p>
        </p:txBody>
      </p:sp>
      <p:sp>
        <p:nvSpPr>
          <p:cNvPr id="6" name="Rectangle 3"/>
          <p:cNvSpPr>
            <a:spLocks noChangeArrowheads="1"/>
          </p:cNvSpPr>
          <p:nvPr/>
        </p:nvSpPr>
        <p:spPr bwMode="auto">
          <a:xfrm>
            <a:off x="2276475" y="1587500"/>
            <a:ext cx="1828800" cy="609600"/>
          </a:xfrm>
          <a:prstGeom prst="rect">
            <a:avLst/>
          </a:prstGeom>
          <a:solidFill>
            <a:schemeClr val="bg1"/>
          </a:solidFill>
          <a:ln w="12700" cap="sq">
            <a:solidFill>
              <a:schemeClr val="tx1"/>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en-US" sz="2000" dirty="0">
                <a:latin typeface="Times" pitchFamily="18" charset="0"/>
              </a:rPr>
              <a:t>COMPUTER </a:t>
            </a:r>
          </a:p>
          <a:p>
            <a:pPr algn="ctr">
              <a:spcBef>
                <a:spcPct val="0"/>
              </a:spcBef>
              <a:buClrTx/>
              <a:buSzTx/>
              <a:buFontTx/>
              <a:buNone/>
            </a:pPr>
            <a:r>
              <a:rPr lang="en-US" altLang="en-US" sz="2000" dirty="0">
                <a:latin typeface="Times" pitchFamily="18" charset="0"/>
              </a:rPr>
              <a:t>SCIENCE</a:t>
            </a:r>
            <a:endParaRPr lang="en-US" altLang="en-US" sz="2400" dirty="0">
              <a:latin typeface="Times" pitchFamily="18" charset="0"/>
            </a:endParaRPr>
          </a:p>
        </p:txBody>
      </p:sp>
      <p:sp>
        <p:nvSpPr>
          <p:cNvPr id="7" name="Rectangle 4"/>
          <p:cNvSpPr>
            <a:spLocks noChangeArrowheads="1"/>
          </p:cNvSpPr>
          <p:nvPr/>
        </p:nvSpPr>
        <p:spPr bwMode="auto">
          <a:xfrm>
            <a:off x="5410200" y="1557338"/>
            <a:ext cx="1752600" cy="609600"/>
          </a:xfrm>
          <a:prstGeom prst="rect">
            <a:avLst/>
          </a:prstGeom>
          <a:solidFill>
            <a:schemeClr val="bg1"/>
          </a:solidFill>
          <a:ln w="12700" cap="sq">
            <a:solidFill>
              <a:schemeClr val="tx1"/>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en-US" sz="2000">
                <a:latin typeface="Times" pitchFamily="18" charset="0"/>
              </a:rPr>
              <a:t>CUSTOMER</a:t>
            </a:r>
            <a:endParaRPr lang="en-US" altLang="en-US" sz="2400">
              <a:latin typeface="Times" pitchFamily="18" charset="0"/>
            </a:endParaRPr>
          </a:p>
        </p:txBody>
      </p:sp>
      <p:sp>
        <p:nvSpPr>
          <p:cNvPr id="8" name="Rectangle 5"/>
          <p:cNvSpPr>
            <a:spLocks noChangeArrowheads="1"/>
          </p:cNvSpPr>
          <p:nvPr/>
        </p:nvSpPr>
        <p:spPr bwMode="auto">
          <a:xfrm>
            <a:off x="3810000" y="3725863"/>
            <a:ext cx="1828800" cy="609600"/>
          </a:xfrm>
          <a:prstGeom prst="rect">
            <a:avLst/>
          </a:prstGeom>
          <a:solidFill>
            <a:schemeClr val="tx1">
              <a:lumMod val="95000"/>
              <a:lumOff val="5000"/>
            </a:schemeClr>
          </a:solidFill>
          <a:ln w="12700" cap="sq">
            <a:solidFill>
              <a:schemeClr val="tx1"/>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en-US" sz="2000" dirty="0">
                <a:solidFill>
                  <a:srgbClr val="D7FA7E"/>
                </a:solidFill>
                <a:latin typeface="Times" pitchFamily="18" charset="0"/>
              </a:rPr>
              <a:t>SOFTWARE</a:t>
            </a:r>
          </a:p>
          <a:p>
            <a:pPr algn="ctr">
              <a:spcBef>
                <a:spcPct val="0"/>
              </a:spcBef>
              <a:buClrTx/>
              <a:buSzTx/>
              <a:buFontTx/>
              <a:buNone/>
            </a:pPr>
            <a:r>
              <a:rPr lang="en-US" altLang="en-US" sz="2000" dirty="0">
                <a:solidFill>
                  <a:srgbClr val="D7FA7E"/>
                </a:solidFill>
                <a:latin typeface="Times" pitchFamily="18" charset="0"/>
              </a:rPr>
              <a:t>ENGINEERING</a:t>
            </a:r>
            <a:endParaRPr lang="en-US" altLang="en-US" sz="2400" dirty="0">
              <a:solidFill>
                <a:srgbClr val="D7FA7E"/>
              </a:solidFill>
              <a:latin typeface="Times" pitchFamily="18" charset="0"/>
            </a:endParaRPr>
          </a:p>
        </p:txBody>
      </p:sp>
      <p:sp>
        <p:nvSpPr>
          <p:cNvPr id="9" name="AutoShape 6"/>
          <p:cNvSpPr>
            <a:spLocks noChangeArrowheads="1"/>
          </p:cNvSpPr>
          <p:nvPr/>
        </p:nvSpPr>
        <p:spPr bwMode="auto">
          <a:xfrm>
            <a:off x="2133600" y="2506663"/>
            <a:ext cx="1143000" cy="812800"/>
          </a:xfrm>
          <a:prstGeom prst="hexagon">
            <a:avLst>
              <a:gd name="adj" fmla="val 35156"/>
              <a:gd name="vf" fmla="val 11547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10" name="AutoShape 7"/>
          <p:cNvSpPr>
            <a:spLocks noChangeArrowheads="1"/>
          </p:cNvSpPr>
          <p:nvPr/>
        </p:nvSpPr>
        <p:spPr bwMode="auto">
          <a:xfrm>
            <a:off x="3505200" y="2506663"/>
            <a:ext cx="1143000" cy="812800"/>
          </a:xfrm>
          <a:prstGeom prst="hexagon">
            <a:avLst>
              <a:gd name="adj" fmla="val 35156"/>
              <a:gd name="vf" fmla="val 11547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11" name="AutoShape 8"/>
          <p:cNvSpPr>
            <a:spLocks noChangeArrowheads="1"/>
          </p:cNvSpPr>
          <p:nvPr/>
        </p:nvSpPr>
        <p:spPr bwMode="auto">
          <a:xfrm>
            <a:off x="5791200" y="2506663"/>
            <a:ext cx="1066800" cy="812800"/>
          </a:xfrm>
          <a:prstGeom prst="hexagon">
            <a:avLst>
              <a:gd name="adj" fmla="val 32813"/>
              <a:gd name="vf" fmla="val 11547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12" name="Text Box 9"/>
          <p:cNvSpPr txBox="1">
            <a:spLocks noChangeArrowheads="1"/>
          </p:cNvSpPr>
          <p:nvPr/>
        </p:nvSpPr>
        <p:spPr bwMode="auto">
          <a:xfrm>
            <a:off x="2209800" y="2728913"/>
            <a:ext cx="941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en-US" sz="1600" b="1">
                <a:latin typeface="Times" pitchFamily="18" charset="0"/>
              </a:rPr>
              <a:t>Theories</a:t>
            </a:r>
            <a:endParaRPr lang="en-US" altLang="en-US" sz="2400" b="1">
              <a:latin typeface="Times" pitchFamily="18" charset="0"/>
            </a:endParaRPr>
          </a:p>
        </p:txBody>
      </p:sp>
      <p:sp>
        <p:nvSpPr>
          <p:cNvPr id="13" name="Text Box 10"/>
          <p:cNvSpPr txBox="1">
            <a:spLocks noChangeArrowheads="1"/>
          </p:cNvSpPr>
          <p:nvPr/>
        </p:nvSpPr>
        <p:spPr bwMode="auto">
          <a:xfrm>
            <a:off x="3543300" y="2641600"/>
            <a:ext cx="10763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en-US" sz="1600" b="1" dirty="0">
                <a:latin typeface="Times" pitchFamily="18" charset="0"/>
              </a:rPr>
              <a:t>Computer</a:t>
            </a:r>
          </a:p>
          <a:p>
            <a:pPr algn="ctr">
              <a:spcBef>
                <a:spcPct val="0"/>
              </a:spcBef>
              <a:buClrTx/>
              <a:buSzTx/>
              <a:buFontTx/>
              <a:buNone/>
            </a:pPr>
            <a:r>
              <a:rPr lang="en-US" altLang="en-US" sz="1600" b="1" dirty="0">
                <a:latin typeface="Times" pitchFamily="18" charset="0"/>
              </a:rPr>
              <a:t>Functions</a:t>
            </a:r>
          </a:p>
        </p:txBody>
      </p:sp>
      <p:sp>
        <p:nvSpPr>
          <p:cNvPr id="14" name="Text Box 11"/>
          <p:cNvSpPr txBox="1">
            <a:spLocks noChangeArrowheads="1"/>
          </p:cNvSpPr>
          <p:nvPr/>
        </p:nvSpPr>
        <p:spPr bwMode="auto">
          <a:xfrm>
            <a:off x="5867400" y="2705100"/>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en-US" sz="1600" b="1">
                <a:latin typeface="Times" pitchFamily="18" charset="0"/>
              </a:rPr>
              <a:t>Problem</a:t>
            </a:r>
            <a:endParaRPr lang="en-US" altLang="en-US" sz="2400" b="1">
              <a:latin typeface="Times" pitchFamily="18" charset="0"/>
            </a:endParaRPr>
          </a:p>
        </p:txBody>
      </p:sp>
      <p:sp>
        <p:nvSpPr>
          <p:cNvPr id="15" name="AutoShape 12"/>
          <p:cNvSpPr>
            <a:spLocks noChangeArrowheads="1"/>
          </p:cNvSpPr>
          <p:nvPr/>
        </p:nvSpPr>
        <p:spPr bwMode="auto">
          <a:xfrm>
            <a:off x="3708400" y="4564063"/>
            <a:ext cx="1981200" cy="1023937"/>
          </a:xfrm>
          <a:prstGeom prst="hexagon">
            <a:avLst>
              <a:gd name="adj" fmla="val 48372"/>
              <a:gd name="vf" fmla="val 115470"/>
            </a:avLst>
          </a:prstGeom>
          <a:solidFill>
            <a:schemeClr val="tx2"/>
          </a:solidFill>
          <a:ln w="28575">
            <a:solidFill>
              <a:srgbClr val="000000"/>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16" name="Text Box 13"/>
          <p:cNvSpPr txBox="1">
            <a:spLocks noChangeArrowheads="1"/>
          </p:cNvSpPr>
          <p:nvPr/>
        </p:nvSpPr>
        <p:spPr bwMode="auto">
          <a:xfrm>
            <a:off x="4038600" y="4605338"/>
            <a:ext cx="13890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en-US" sz="1400" b="1" i="1" dirty="0">
                <a:solidFill>
                  <a:schemeClr val="bg1"/>
                </a:solidFill>
                <a:latin typeface="Times" pitchFamily="18" charset="0"/>
              </a:rPr>
              <a:t>Tools and </a:t>
            </a:r>
          </a:p>
          <a:p>
            <a:pPr algn="ctr">
              <a:spcBef>
                <a:spcPct val="0"/>
              </a:spcBef>
              <a:buClrTx/>
              <a:buSzTx/>
              <a:buFontTx/>
              <a:buNone/>
            </a:pPr>
            <a:r>
              <a:rPr lang="en-US" altLang="en-US" sz="1400" b="1" i="1" dirty="0">
                <a:solidFill>
                  <a:schemeClr val="bg1"/>
                </a:solidFill>
                <a:latin typeface="Times" pitchFamily="18" charset="0"/>
              </a:rPr>
              <a:t>Techniques to</a:t>
            </a:r>
          </a:p>
          <a:p>
            <a:pPr algn="ctr">
              <a:spcBef>
                <a:spcPct val="0"/>
              </a:spcBef>
              <a:buClrTx/>
              <a:buSzTx/>
              <a:buFontTx/>
              <a:buNone/>
            </a:pPr>
            <a:r>
              <a:rPr lang="en-US" altLang="en-US" sz="1400" b="1" i="1" dirty="0">
                <a:solidFill>
                  <a:schemeClr val="bg1"/>
                </a:solidFill>
                <a:latin typeface="Times" pitchFamily="18" charset="0"/>
              </a:rPr>
              <a:t>Solve Problems</a:t>
            </a:r>
          </a:p>
        </p:txBody>
      </p:sp>
      <p:sp>
        <p:nvSpPr>
          <p:cNvPr id="17" name="Line 14"/>
          <p:cNvSpPr>
            <a:spLocks noChangeShapeType="1"/>
          </p:cNvSpPr>
          <p:nvPr/>
        </p:nvSpPr>
        <p:spPr bwMode="auto">
          <a:xfrm>
            <a:off x="2667000" y="2166938"/>
            <a:ext cx="0" cy="339725"/>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5"/>
          <p:cNvSpPr>
            <a:spLocks noChangeShapeType="1"/>
          </p:cNvSpPr>
          <p:nvPr/>
        </p:nvSpPr>
        <p:spPr bwMode="auto">
          <a:xfrm>
            <a:off x="4038600" y="2166938"/>
            <a:ext cx="0" cy="339725"/>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6"/>
          <p:cNvSpPr>
            <a:spLocks noChangeShapeType="1"/>
          </p:cNvSpPr>
          <p:nvPr/>
        </p:nvSpPr>
        <p:spPr bwMode="auto">
          <a:xfrm>
            <a:off x="6324600" y="2166938"/>
            <a:ext cx="0" cy="339725"/>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7"/>
          <p:cNvSpPr>
            <a:spLocks noChangeShapeType="1"/>
          </p:cNvSpPr>
          <p:nvPr/>
        </p:nvSpPr>
        <p:spPr bwMode="auto">
          <a:xfrm>
            <a:off x="2667000" y="3319463"/>
            <a:ext cx="1143000" cy="473075"/>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8"/>
          <p:cNvSpPr>
            <a:spLocks noChangeShapeType="1"/>
          </p:cNvSpPr>
          <p:nvPr/>
        </p:nvSpPr>
        <p:spPr bwMode="auto">
          <a:xfrm>
            <a:off x="4114800" y="3319463"/>
            <a:ext cx="533400" cy="40640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9"/>
          <p:cNvSpPr>
            <a:spLocks noChangeShapeType="1"/>
          </p:cNvSpPr>
          <p:nvPr/>
        </p:nvSpPr>
        <p:spPr bwMode="auto">
          <a:xfrm flipH="1">
            <a:off x="5638800" y="3319463"/>
            <a:ext cx="685800" cy="473075"/>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0"/>
          <p:cNvSpPr>
            <a:spLocks noChangeShapeType="1"/>
          </p:cNvSpPr>
          <p:nvPr/>
        </p:nvSpPr>
        <p:spPr bwMode="auto">
          <a:xfrm>
            <a:off x="4724400" y="4335463"/>
            <a:ext cx="0" cy="20320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059213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924800" cy="1143000"/>
          </a:xfrm>
        </p:spPr>
        <p:txBody>
          <a:bodyPr/>
          <a:lstStyle/>
          <a:p>
            <a:r>
              <a:rPr lang="en-US" sz="3400" b="1" dirty="0">
                <a:solidFill>
                  <a:schemeClr val="tx2">
                    <a:lumMod val="75000"/>
                  </a:schemeClr>
                </a:solidFill>
                <a:latin typeface="Tw Cen MT" panose="020B0602020104020603" pitchFamily="34" charset="0"/>
              </a:rPr>
              <a:t>Characteristics of an Engineering Process</a:t>
            </a:r>
            <a:endParaRPr lang="en-US" sz="3400" dirty="0">
              <a:solidFill>
                <a:schemeClr val="tx2">
                  <a:lumMod val="75000"/>
                </a:schemeClr>
              </a:solidFill>
              <a:latin typeface="Tw Cen MT" panose="020B0602020104020603" pitchFamily="34" charset="0"/>
            </a:endParaRPr>
          </a:p>
        </p:txBody>
      </p:sp>
      <p:sp>
        <p:nvSpPr>
          <p:cNvPr id="3" name="Content Placeholder 2"/>
          <p:cNvSpPr>
            <a:spLocks noGrp="1"/>
          </p:cNvSpPr>
          <p:nvPr>
            <p:ph sz="quarter" idx="13"/>
          </p:nvPr>
        </p:nvSpPr>
        <p:spPr>
          <a:xfrm>
            <a:off x="609600" y="1524000"/>
            <a:ext cx="7924800" cy="4876800"/>
          </a:xfrm>
        </p:spPr>
        <p:txBody>
          <a:bodyPr>
            <a:noAutofit/>
          </a:bodyPr>
          <a:lstStyle/>
          <a:p>
            <a:pPr>
              <a:lnSpc>
                <a:spcPct val="70000"/>
              </a:lnSpc>
              <a:buFont typeface="Wingdings" panose="05000000000000000000" pitchFamily="2" charset="2"/>
              <a:buChar char="q"/>
              <a:defRPr/>
            </a:pPr>
            <a:r>
              <a:rPr lang="en-US" sz="2600" b="1" dirty="0" smtClean="0">
                <a:latin typeface="Tw Cen MT" panose="020B0602020104020603" pitchFamily="34" charset="0"/>
              </a:rPr>
              <a:t> Predictable </a:t>
            </a:r>
            <a:r>
              <a:rPr lang="en-US" sz="2600" b="1" dirty="0">
                <a:latin typeface="Tw Cen MT" panose="020B0602020104020603" pitchFamily="34" charset="0"/>
              </a:rPr>
              <a:t>Results</a:t>
            </a:r>
          </a:p>
          <a:p>
            <a:pPr lvl="1">
              <a:lnSpc>
                <a:spcPct val="70000"/>
              </a:lnSpc>
              <a:defRPr/>
            </a:pPr>
            <a:r>
              <a:rPr lang="en-US" sz="2600" dirty="0" smtClean="0">
                <a:latin typeface="Tw Cen MT" panose="020B0602020104020603" pitchFamily="34" charset="0"/>
              </a:rPr>
              <a:t>Product </a:t>
            </a:r>
            <a:r>
              <a:rPr lang="en-US" sz="2600" dirty="0">
                <a:latin typeface="Tw Cen MT" panose="020B0602020104020603" pitchFamily="34" charset="0"/>
              </a:rPr>
              <a:t>will be </a:t>
            </a:r>
            <a:r>
              <a:rPr lang="en-US" sz="2600" dirty="0" smtClean="0">
                <a:latin typeface="Tw Cen MT" panose="020B0602020104020603" pitchFamily="34" charset="0"/>
              </a:rPr>
              <a:t>produced.</a:t>
            </a:r>
          </a:p>
          <a:p>
            <a:pPr lvl="1">
              <a:lnSpc>
                <a:spcPct val="70000"/>
              </a:lnSpc>
              <a:defRPr/>
            </a:pPr>
            <a:r>
              <a:rPr lang="en-US" sz="2600" dirty="0" smtClean="0">
                <a:latin typeface="Tw Cen MT" panose="020B0602020104020603" pitchFamily="34" charset="0"/>
              </a:rPr>
              <a:t>Production/release </a:t>
            </a:r>
            <a:r>
              <a:rPr lang="en-US" sz="2600" dirty="0">
                <a:latin typeface="Tw Cen MT" panose="020B0602020104020603" pitchFamily="34" charset="0"/>
              </a:rPr>
              <a:t>time is known in </a:t>
            </a:r>
            <a:r>
              <a:rPr lang="en-US" sz="2600" dirty="0" smtClean="0">
                <a:latin typeface="Tw Cen MT" panose="020B0602020104020603" pitchFamily="34" charset="0"/>
              </a:rPr>
              <a:t>advance</a:t>
            </a:r>
          </a:p>
          <a:p>
            <a:pPr lvl="1">
              <a:lnSpc>
                <a:spcPct val="70000"/>
              </a:lnSpc>
              <a:defRPr/>
            </a:pPr>
            <a:r>
              <a:rPr lang="en-US" sz="2600" dirty="0" smtClean="0">
                <a:latin typeface="Tw Cen MT" panose="020B0602020104020603" pitchFamily="34" charset="0"/>
              </a:rPr>
              <a:t>If </a:t>
            </a:r>
            <a:r>
              <a:rPr lang="en-US" sz="2600" dirty="0">
                <a:latin typeface="Tw Cen MT" panose="020B0602020104020603" pitchFamily="34" charset="0"/>
              </a:rPr>
              <a:t>results were predictable we would not see </a:t>
            </a:r>
            <a:endParaRPr lang="en-US" sz="2600" dirty="0" smtClean="0">
              <a:latin typeface="Tw Cen MT" panose="020B0602020104020603" pitchFamily="34" charset="0"/>
            </a:endParaRPr>
          </a:p>
          <a:p>
            <a:pPr marL="457200" lvl="1" indent="0">
              <a:lnSpc>
                <a:spcPct val="70000"/>
              </a:lnSpc>
              <a:buNone/>
              <a:defRPr/>
            </a:pPr>
            <a:r>
              <a:rPr lang="en-US" sz="2600" dirty="0" smtClean="0">
                <a:latin typeface="Tw Cen MT" panose="020B0602020104020603" pitchFamily="34" charset="0"/>
              </a:rPr>
              <a:t>V1.0.1</a:t>
            </a:r>
            <a:r>
              <a:rPr lang="en-US" sz="2600" dirty="0">
                <a:latin typeface="Tw Cen MT" panose="020B0602020104020603" pitchFamily="34" charset="0"/>
              </a:rPr>
              <a:t>, V 1.0.2, etc. (Are these bug fix releases</a:t>
            </a:r>
            <a:r>
              <a:rPr lang="en-US" sz="2600" dirty="0" smtClean="0">
                <a:latin typeface="Tw Cen MT" panose="020B0602020104020603" pitchFamily="34" charset="0"/>
              </a:rPr>
              <a:t>..?)</a:t>
            </a:r>
          </a:p>
          <a:p>
            <a:pPr marL="457200" lvl="1" indent="0">
              <a:lnSpc>
                <a:spcPct val="70000"/>
              </a:lnSpc>
              <a:buNone/>
              <a:defRPr/>
            </a:pPr>
            <a:endParaRPr lang="en-US" sz="2600" dirty="0">
              <a:latin typeface="Tw Cen MT" panose="020B0602020104020603" pitchFamily="34" charset="0"/>
            </a:endParaRPr>
          </a:p>
          <a:p>
            <a:pPr>
              <a:lnSpc>
                <a:spcPct val="70000"/>
              </a:lnSpc>
              <a:buFont typeface="Wingdings" panose="05000000000000000000" pitchFamily="2" charset="2"/>
              <a:buChar char="q"/>
              <a:defRPr/>
            </a:pPr>
            <a:r>
              <a:rPr lang="en-US" sz="2600" dirty="0" smtClean="0">
                <a:latin typeface="Tw Cen MT" panose="020B0602020104020603" pitchFamily="34" charset="0"/>
              </a:rPr>
              <a:t> </a:t>
            </a:r>
            <a:r>
              <a:rPr lang="en-US" sz="2600" b="1" dirty="0" smtClean="0">
                <a:latin typeface="Tw Cen MT" panose="020B0602020104020603" pitchFamily="34" charset="0"/>
              </a:rPr>
              <a:t>Measurable </a:t>
            </a:r>
            <a:r>
              <a:rPr lang="en-US" sz="2600" b="1" dirty="0">
                <a:latin typeface="Tw Cen MT" panose="020B0602020104020603" pitchFamily="34" charset="0"/>
              </a:rPr>
              <a:t>Progress</a:t>
            </a:r>
          </a:p>
          <a:p>
            <a:pPr lvl="1">
              <a:lnSpc>
                <a:spcPct val="70000"/>
              </a:lnSpc>
              <a:defRPr/>
            </a:pPr>
            <a:r>
              <a:rPr lang="en-US" sz="2600" dirty="0" smtClean="0">
                <a:latin typeface="Tw Cen MT" panose="020B0602020104020603" pitchFamily="34" charset="0"/>
              </a:rPr>
              <a:t>Product </a:t>
            </a:r>
            <a:r>
              <a:rPr lang="en-US" sz="2600" dirty="0">
                <a:latin typeface="Tw Cen MT" panose="020B0602020104020603" pitchFamily="34" charset="0"/>
              </a:rPr>
              <a:t>goes through well defined </a:t>
            </a:r>
            <a:r>
              <a:rPr lang="en-US" sz="2600" dirty="0" smtClean="0">
                <a:latin typeface="Tw Cen MT" panose="020B0602020104020603" pitchFamily="34" charset="0"/>
              </a:rPr>
              <a:t>phases</a:t>
            </a:r>
          </a:p>
          <a:p>
            <a:pPr lvl="1">
              <a:lnSpc>
                <a:spcPct val="70000"/>
              </a:lnSpc>
              <a:defRPr/>
            </a:pPr>
            <a:r>
              <a:rPr lang="en-US" sz="2600" dirty="0" smtClean="0">
                <a:latin typeface="Tw Cen MT" panose="020B0602020104020603" pitchFamily="34" charset="0"/>
              </a:rPr>
              <a:t>Engineers </a:t>
            </a:r>
            <a:r>
              <a:rPr lang="en-US" sz="2600" dirty="0">
                <a:latin typeface="Tw Cen MT" panose="020B0602020104020603" pitchFamily="34" charset="0"/>
              </a:rPr>
              <a:t>can reliably measure </a:t>
            </a:r>
            <a:r>
              <a:rPr lang="en-US" sz="2600" dirty="0" smtClean="0">
                <a:latin typeface="Tw Cen MT" panose="020B0602020104020603" pitchFamily="34" charset="0"/>
              </a:rPr>
              <a:t>progress</a:t>
            </a:r>
          </a:p>
          <a:p>
            <a:pPr lvl="1">
              <a:lnSpc>
                <a:spcPct val="70000"/>
              </a:lnSpc>
              <a:defRPr/>
            </a:pPr>
            <a:r>
              <a:rPr lang="en-US" sz="2600" dirty="0" smtClean="0">
                <a:latin typeface="Tw Cen MT" panose="020B0602020104020603" pitchFamily="34" charset="0"/>
              </a:rPr>
              <a:t>Metrics </a:t>
            </a:r>
            <a:r>
              <a:rPr lang="en-US" sz="2600" dirty="0">
                <a:latin typeface="Tw Cen MT" panose="020B0602020104020603" pitchFamily="34" charset="0"/>
              </a:rPr>
              <a:t>can be defined to provide </a:t>
            </a:r>
            <a:r>
              <a:rPr lang="en-US" sz="2600" dirty="0" smtClean="0">
                <a:latin typeface="Tw Cen MT" panose="020B0602020104020603" pitchFamily="34" charset="0"/>
              </a:rPr>
              <a:t>accurate</a:t>
            </a:r>
          </a:p>
          <a:p>
            <a:pPr marL="457200" lvl="1" indent="0">
              <a:lnSpc>
                <a:spcPct val="70000"/>
              </a:lnSpc>
              <a:buNone/>
              <a:defRPr/>
            </a:pPr>
            <a:r>
              <a:rPr lang="en-US" sz="2600" dirty="0" smtClean="0">
                <a:latin typeface="Tw Cen MT" panose="020B0602020104020603" pitchFamily="34" charset="0"/>
              </a:rPr>
              <a:t>indication of </a:t>
            </a:r>
            <a:r>
              <a:rPr lang="en-US" sz="2600" dirty="0">
                <a:latin typeface="Tw Cen MT" panose="020B0602020104020603" pitchFamily="34" charset="0"/>
              </a:rPr>
              <a:t>progress and cost. </a:t>
            </a:r>
          </a:p>
          <a:p>
            <a:pPr>
              <a:lnSpc>
                <a:spcPct val="70000"/>
              </a:lnSpc>
              <a:buFont typeface="Wingdings" pitchFamily="2" charset="2"/>
              <a:buChar char="Ø"/>
              <a:defRPr/>
            </a:pPr>
            <a:endParaRPr lang="en-US" sz="2600" dirty="0">
              <a:latin typeface="Tw Cen MT" panose="020B0602020104020603" pitchFamily="34" charset="0"/>
            </a:endParaRPr>
          </a:p>
          <a:p>
            <a:pPr>
              <a:lnSpc>
                <a:spcPct val="70000"/>
              </a:lnSpc>
              <a:defRPr/>
            </a:pPr>
            <a:endParaRPr lang="en-US" sz="2600" dirty="0">
              <a:latin typeface="Tw Cen MT" panose="020B0602020104020603" pitchFamily="34" charset="0"/>
            </a:endParaRPr>
          </a:p>
          <a:p>
            <a:pPr>
              <a:lnSpc>
                <a:spcPct val="70000"/>
              </a:lnSpc>
              <a:defRPr/>
            </a:pPr>
            <a:endParaRPr lang="en-US" sz="2600" b="1" dirty="0">
              <a:latin typeface="Tw Cen MT" panose="020B0602020104020603" pitchFamily="34" charset="0"/>
            </a:endParaRPr>
          </a:p>
        </p:txBody>
      </p:sp>
    </p:spTree>
    <p:extLst>
      <p:ext uri="{BB962C8B-B14F-4D97-AF65-F5344CB8AC3E}">
        <p14:creationId xmlns:p14="http://schemas.microsoft.com/office/powerpoint/2010/main" val="2172257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200</TotalTime>
  <Words>1011</Words>
  <Application>Microsoft Office PowerPoint</Application>
  <PresentationFormat>On-screen Show (4:3)</PresentationFormat>
  <Paragraphs>215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Horizon</vt:lpstr>
      <vt:lpstr>College of Engineering and Computer Science  Computer Science Department  CSC 131 Computer Software Engineering    Spring 2016  Lecture # 1 (Ch. 1, 2, &amp; 3) </vt:lpstr>
      <vt:lpstr>What is Software?</vt:lpstr>
      <vt:lpstr>Software Characteristics…</vt:lpstr>
      <vt:lpstr>Wear vs. Deterioration</vt:lpstr>
      <vt:lpstr>The Cost of Change</vt:lpstr>
      <vt:lpstr>Software Applications</vt:lpstr>
      <vt:lpstr>     Software Engineering Classic Definition (1969)</vt:lpstr>
      <vt:lpstr>Software Engineering &amp; Problem Solving</vt:lpstr>
      <vt:lpstr>Characteristics of an Engineering Process</vt:lpstr>
      <vt:lpstr>Characteristics of an Engineering Process</vt:lpstr>
      <vt:lpstr>Characteristics of an Engineering Process</vt:lpstr>
      <vt:lpstr>   The Process</vt:lpstr>
      <vt:lpstr>A Layered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Diveena Thirupathy</dc:creator>
  <cp:lastModifiedBy>Diveena Thirupathy</cp:lastModifiedBy>
  <cp:revision>24</cp:revision>
  <dcterms:created xsi:type="dcterms:W3CDTF">2016-02-01T05:50:41Z</dcterms:created>
  <dcterms:modified xsi:type="dcterms:W3CDTF">2016-02-01T22:14:23Z</dcterms:modified>
</cp:coreProperties>
</file>