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570" autoAdjust="0"/>
    <p:restoredTop sz="94660"/>
  </p:normalViewPr>
  <p:slideViewPr>
    <p:cSldViewPr>
      <p:cViewPr varScale="1">
        <p:scale>
          <a:sx n="69" d="100"/>
          <a:sy n="69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15F0-2317-4866-A8E6-CC576970914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1F46-E781-44E6-A815-917B91B1BD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15F0-2317-4866-A8E6-CC576970914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1F46-E781-44E6-A815-917B91B1B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15F0-2317-4866-A8E6-CC576970914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1F46-E781-44E6-A815-917B91B1B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15F0-2317-4866-A8E6-CC576970914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1F46-E781-44E6-A815-917B91B1BD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15F0-2317-4866-A8E6-CC576970914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1F46-E781-44E6-A815-917B91B1B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15F0-2317-4866-A8E6-CC576970914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1F46-E781-44E6-A815-917B91B1B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15F0-2317-4866-A8E6-CC576970914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1F46-E781-44E6-A815-917B91B1B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15F0-2317-4866-A8E6-CC576970914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1F46-E781-44E6-A815-917B91B1B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15F0-2317-4866-A8E6-CC576970914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1F46-E781-44E6-A815-917B91B1B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15F0-2317-4866-A8E6-CC576970914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1F46-E781-44E6-A815-917B91B1B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15F0-2317-4866-A8E6-CC576970914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1F46-E781-44E6-A815-917B91B1B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0C115F0-2317-4866-A8E6-CC576970914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9881F46-E781-44E6-A815-917B91B1BD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286000" cy="320674"/>
          </a:xfrm>
        </p:spPr>
        <p:txBody>
          <a:bodyPr/>
          <a:lstStyle/>
          <a:p>
            <a:pPr>
              <a:defRPr/>
            </a:pPr>
            <a:fld id="{C2B42074-D220-4576-83B2-501BE9FEE4E2}" type="slidenum">
              <a:rPr lang="en-US" sz="1200">
                <a:latin typeface="Tw Cen MT" panose="020B0602020104020603" pitchFamily="34" charset="0"/>
              </a:rPr>
              <a:pPr>
                <a:defRPr/>
              </a:pPr>
              <a:t>1</a:t>
            </a:fld>
            <a:endParaRPr lang="en-US" sz="1200" dirty="0">
              <a:latin typeface="Tw Cen MT" panose="020B0602020104020603" pitchFamily="34" charset="0"/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228600" y="762000"/>
            <a:ext cx="8610600" cy="5591274"/>
          </a:xfrm>
          <a:prstGeom prst="rect">
            <a:avLst/>
          </a:prstGeom>
        </p:spPr>
        <p:txBody>
          <a:bodyPr vert="horz" wrap="square" lIns="63500" tIns="25400" rIns="63500" bIns="25400" rtlCol="0" anchor="t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College of Engineering and Computer Science</a:t>
            </a:r>
            <a:b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</a:b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Computer Science Department</a:t>
            </a:r>
            <a:b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</a:b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/>
            </a:r>
            <a:b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</a:b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CSC 131</a:t>
            </a:r>
            <a:b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</a:b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Computer Software Engineering</a:t>
            </a:r>
            <a:b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</a:br>
            <a:endParaRPr lang="en-US" sz="3000" dirty="0" smtClean="0">
              <a:solidFill>
                <a:schemeClr val="tx2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pPr>
              <a:defRPr/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Spring 2016</a:t>
            </a:r>
            <a:b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</a:br>
            <a:endParaRPr lang="en-US" sz="3000" dirty="0" smtClean="0">
              <a:solidFill>
                <a:schemeClr val="tx2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pPr>
              <a:defRPr/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Lecture # 2</a:t>
            </a:r>
            <a:b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</a:b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System Engineering &amp; Requirements Engineering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2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/>
          <a:p>
            <a:pPr>
              <a:defRPr/>
            </a:pPr>
            <a:fld id="{2A6A4BD6-E750-490F-B614-FBB846779ACC}" type="slidenum">
              <a:rPr lang="en-US">
                <a:latin typeface="Tw Cen MT" panose="020B0602020104020603" pitchFamily="34" charset="0"/>
              </a:rPr>
              <a:pPr>
                <a:defRPr/>
              </a:pPr>
              <a:t>10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01625" y="304800"/>
            <a:ext cx="851058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800" b="1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Requirements Elicitation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533400" y="1447800"/>
            <a:ext cx="7772400" cy="4648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300" i="1" dirty="0" smtClean="0">
                <a:latin typeface="Tw Cen MT" panose="020B0602020104020603" pitchFamily="34" charset="0"/>
              </a:rPr>
              <a:t>Why requirement elicitation is difficult?</a:t>
            </a:r>
          </a:p>
          <a:p>
            <a:pPr lvl="1">
              <a:defRPr/>
            </a:pPr>
            <a:endParaRPr lang="en-US" sz="2300" dirty="0" smtClean="0">
              <a:latin typeface="Tw Cen MT" panose="020B0602020104020603" pitchFamily="34" charset="0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sz="2300" dirty="0" smtClean="0">
                <a:latin typeface="Tw Cen MT" panose="020B0602020104020603" pitchFamily="34" charset="0"/>
              </a:rPr>
              <a:t>  Problem of scope</a:t>
            </a:r>
          </a:p>
          <a:p>
            <a:pPr lvl="2">
              <a:defRPr/>
            </a:pPr>
            <a:r>
              <a:rPr lang="en-US" sz="2300" dirty="0" smtClean="0">
                <a:latin typeface="Tw Cen MT" panose="020B0602020104020603" pitchFamily="34" charset="0"/>
              </a:rPr>
              <a:t>The boundary of the system is ill-defined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sz="2300" dirty="0" smtClean="0">
                <a:latin typeface="Tw Cen MT" panose="020B0602020104020603" pitchFamily="34" charset="0"/>
              </a:rPr>
              <a:t>  Problem of understanding</a:t>
            </a:r>
          </a:p>
          <a:p>
            <a:pPr lvl="2">
              <a:defRPr/>
            </a:pPr>
            <a:r>
              <a:rPr lang="en-US" sz="2300" dirty="0" smtClean="0">
                <a:latin typeface="Tw Cen MT" panose="020B0602020104020603" pitchFamily="34" charset="0"/>
              </a:rPr>
              <a:t>Customers are not sure of what is needed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sz="2300" dirty="0" smtClean="0">
                <a:latin typeface="Tw Cen MT" panose="020B0602020104020603" pitchFamily="34" charset="0"/>
              </a:rPr>
              <a:t>  Problem of volatility</a:t>
            </a:r>
          </a:p>
          <a:p>
            <a:pPr lvl="2">
              <a:defRPr/>
            </a:pPr>
            <a:r>
              <a:rPr lang="en-US" sz="2300" dirty="0" smtClean="0">
                <a:latin typeface="Tw Cen MT" panose="020B0602020104020603" pitchFamily="34" charset="0"/>
              </a:rPr>
              <a:t>Requirements 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133059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/>
          <a:p>
            <a:pPr>
              <a:defRPr/>
            </a:pPr>
            <a:fld id="{935D74BE-612A-4687-8C62-F64B325D0C39}" type="slidenum">
              <a:rPr lang="en-US">
                <a:latin typeface="Tw Cen MT" panose="020B0602020104020603" pitchFamily="34" charset="0"/>
              </a:rPr>
              <a:pPr>
                <a:defRPr/>
              </a:pPr>
              <a:t>11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81000" y="228600"/>
            <a:ext cx="8534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    </a:t>
            </a:r>
            <a:b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</a:b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altLang="en-US" sz="3800" b="1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Requirements Elicitation	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	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914400" y="1946275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400" i="1" dirty="0" smtClean="0">
                <a:latin typeface="Tw Cen MT" panose="020B0602020104020603" pitchFamily="34" charset="0"/>
              </a:rPr>
              <a:t>Techniques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200" dirty="0" smtClean="0">
                <a:latin typeface="Tw Cen MT" panose="020B0602020104020603" pitchFamily="34" charset="0"/>
              </a:rPr>
              <a:t> Interview / Meeting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200" dirty="0">
                <a:latin typeface="Tw Cen MT" panose="020B0602020104020603" pitchFamily="34" charset="0"/>
              </a:rPr>
              <a:t> </a:t>
            </a:r>
            <a:r>
              <a:rPr lang="en-US" altLang="en-US" sz="2200" dirty="0" smtClean="0">
                <a:latin typeface="Tw Cen MT" panose="020B0602020104020603" pitchFamily="34" charset="0"/>
              </a:rPr>
              <a:t>Survey / Questionnaire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200" dirty="0">
                <a:latin typeface="Tw Cen MT" panose="020B0602020104020603" pitchFamily="34" charset="0"/>
              </a:rPr>
              <a:t> </a:t>
            </a:r>
            <a:r>
              <a:rPr lang="en-US" altLang="en-US" sz="2200" dirty="0" smtClean="0">
                <a:latin typeface="Tw Cen MT" panose="020B0602020104020603" pitchFamily="34" charset="0"/>
              </a:rPr>
              <a:t>Observations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200" dirty="0">
                <a:latin typeface="Tw Cen MT" panose="020B0602020104020603" pitchFamily="34" charset="0"/>
              </a:rPr>
              <a:t> </a:t>
            </a:r>
            <a:r>
              <a:rPr lang="en-US" altLang="en-US" sz="2200" dirty="0" smtClean="0">
                <a:latin typeface="Tw Cen MT" panose="020B0602020104020603" pitchFamily="34" charset="0"/>
              </a:rPr>
              <a:t>Temporary Assignment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200" dirty="0">
                <a:latin typeface="Tw Cen MT" panose="020B0602020104020603" pitchFamily="34" charset="0"/>
              </a:rPr>
              <a:t> </a:t>
            </a:r>
            <a:r>
              <a:rPr lang="en-US" altLang="en-US" sz="2200" dirty="0" smtClean="0">
                <a:latin typeface="Tw Cen MT" panose="020B0602020104020603" pitchFamily="34" charset="0"/>
              </a:rPr>
              <a:t>Business Plans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200" dirty="0">
                <a:latin typeface="Tw Cen MT" panose="020B0602020104020603" pitchFamily="34" charset="0"/>
              </a:rPr>
              <a:t> </a:t>
            </a:r>
            <a:r>
              <a:rPr lang="en-US" altLang="en-US" sz="2200" dirty="0" smtClean="0">
                <a:latin typeface="Tw Cen MT" panose="020B0602020104020603" pitchFamily="34" charset="0"/>
              </a:rPr>
              <a:t>Review Internal / External Documents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200" dirty="0">
                <a:latin typeface="Tw Cen MT" panose="020B0602020104020603" pitchFamily="34" charset="0"/>
              </a:rPr>
              <a:t> </a:t>
            </a:r>
            <a:r>
              <a:rPr lang="en-US" altLang="en-US" sz="2200" dirty="0" smtClean="0">
                <a:latin typeface="Tw Cen MT" panose="020B0602020104020603" pitchFamily="34" charset="0"/>
              </a:rPr>
              <a:t>Review Software </a:t>
            </a:r>
          </a:p>
        </p:txBody>
      </p:sp>
    </p:spTree>
    <p:extLst>
      <p:ext uri="{BB962C8B-B14F-4D97-AF65-F5344CB8AC3E}">
        <p14:creationId xmlns:p14="http://schemas.microsoft.com/office/powerpoint/2010/main" val="398618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/>
          <a:p>
            <a:pPr>
              <a:defRPr/>
            </a:pPr>
            <a:fld id="{9F119909-1D62-43E3-82BD-8A7133DF88F7}" type="slidenum">
              <a:rPr lang="en-US">
                <a:latin typeface="Tw Cen MT" panose="020B0602020104020603" pitchFamily="34" charset="0"/>
              </a:rPr>
              <a:pPr>
                <a:defRPr/>
              </a:pPr>
              <a:t>12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01625" y="762000"/>
            <a:ext cx="851058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Elaboration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301625" y="2209800"/>
            <a:ext cx="8540750" cy="3200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 The information obtained in the elicitation step is expanded and refined</a:t>
            </a:r>
          </a:p>
          <a:p>
            <a:pPr>
              <a:defRPr/>
            </a:pPr>
            <a:endParaRPr lang="en-US" sz="2400" dirty="0" smtClean="0">
              <a:latin typeface="Tw Cen MT" panose="020B0602020104020603" pitchFamily="34" charset="0"/>
            </a:endParaRP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  Develop a refined model</a:t>
            </a:r>
          </a:p>
        </p:txBody>
      </p:sp>
    </p:spTree>
    <p:extLst>
      <p:ext uri="{BB962C8B-B14F-4D97-AF65-F5344CB8AC3E}">
        <p14:creationId xmlns:p14="http://schemas.microsoft.com/office/powerpoint/2010/main" val="298820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/>
          <a:p>
            <a:pPr>
              <a:defRPr/>
            </a:pPr>
            <a:fld id="{299AFF9B-DC5D-45B3-8D46-8B6A96399F6A}" type="slidenum">
              <a:rPr lang="en-US">
                <a:latin typeface="Tw Cen MT" panose="020B0602020104020603" pitchFamily="34" charset="0"/>
              </a:rPr>
              <a:pPr>
                <a:defRPr/>
              </a:pPr>
              <a:t>13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457200" y="3810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Requirements Analysis &amp; Negotiation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422564" y="1752600"/>
            <a:ext cx="8458200" cy="4495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sz="2200" b="1" i="1" dirty="0" smtClean="0">
                <a:latin typeface="Tw Cen MT" panose="020B0602020104020603" pitchFamily="34" charset="0"/>
              </a:rPr>
              <a:t>Once requirements have been gathered then ..</a:t>
            </a:r>
          </a:p>
          <a:p>
            <a:pPr>
              <a:defRPr/>
            </a:pPr>
            <a:endParaRPr lang="en-US" sz="2200" dirty="0" smtClean="0">
              <a:latin typeface="Tw Cen MT" panose="020B0602020104020603" pitchFamily="34" charset="0"/>
            </a:endParaRP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200" dirty="0">
                <a:latin typeface="Tw Cen MT" panose="020B0602020104020603" pitchFamily="34" charset="0"/>
              </a:rPr>
              <a:t> </a:t>
            </a:r>
            <a:r>
              <a:rPr lang="en-US" sz="2200" dirty="0" smtClean="0">
                <a:latin typeface="Tw Cen MT" panose="020B0602020104020603" pitchFamily="34" charset="0"/>
              </a:rPr>
              <a:t>Categorize requirements 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200" dirty="0">
                <a:latin typeface="Tw Cen MT" panose="020B0602020104020603" pitchFamily="34" charset="0"/>
              </a:rPr>
              <a:t> </a:t>
            </a:r>
            <a:r>
              <a:rPr lang="en-US" sz="2200" dirty="0" smtClean="0">
                <a:latin typeface="Tw Cen MT" panose="020B0602020104020603" pitchFamily="34" charset="0"/>
              </a:rPr>
              <a:t>Organize requirements into related subsets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200" dirty="0">
                <a:latin typeface="Tw Cen MT" panose="020B0602020104020603" pitchFamily="34" charset="0"/>
              </a:rPr>
              <a:t> </a:t>
            </a:r>
            <a:r>
              <a:rPr lang="en-US" sz="2200" dirty="0" smtClean="0">
                <a:latin typeface="Tw Cen MT" panose="020B0602020104020603" pitchFamily="34" charset="0"/>
              </a:rPr>
              <a:t>Establish requirements relationships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200" dirty="0">
                <a:latin typeface="Tw Cen MT" panose="020B0602020104020603" pitchFamily="34" charset="0"/>
              </a:rPr>
              <a:t> </a:t>
            </a:r>
            <a:r>
              <a:rPr lang="en-US" sz="2200" dirty="0" smtClean="0">
                <a:latin typeface="Tw Cen MT" panose="020B0602020104020603" pitchFamily="34" charset="0"/>
              </a:rPr>
              <a:t>Examine requirements consistency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200" dirty="0">
                <a:latin typeface="Tw Cen MT" panose="020B0602020104020603" pitchFamily="34" charset="0"/>
              </a:rPr>
              <a:t> </a:t>
            </a:r>
            <a:r>
              <a:rPr lang="en-US" sz="2200" dirty="0" smtClean="0">
                <a:latin typeface="Tw Cen MT" panose="020B0602020104020603" pitchFamily="34" charset="0"/>
              </a:rPr>
              <a:t>Rank requirements based on the need of customers.</a:t>
            </a:r>
          </a:p>
        </p:txBody>
      </p:sp>
    </p:spTree>
    <p:extLst>
      <p:ext uri="{BB962C8B-B14F-4D97-AF65-F5344CB8AC3E}">
        <p14:creationId xmlns:p14="http://schemas.microsoft.com/office/powerpoint/2010/main" val="165845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/>
          <a:p>
            <a:pPr>
              <a:defRPr/>
            </a:pPr>
            <a:fld id="{E2F7C432-83A4-4A65-B5DF-96D904126085}" type="slidenum">
              <a:rPr lang="en-US">
                <a:latin typeface="Tw Cen MT" panose="020B0602020104020603" pitchFamily="34" charset="0"/>
              </a:rPr>
              <a:pPr>
                <a:defRPr/>
              </a:pPr>
              <a:t>14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5" name="Rectangle 2"/>
          <p:cNvSpPr txBox="1">
            <a:spLocks noRot="1" noChangeArrowheads="1"/>
          </p:cNvSpPr>
          <p:nvPr/>
        </p:nvSpPr>
        <p:spPr>
          <a:xfrm>
            <a:off x="152400" y="350838"/>
            <a:ext cx="8507413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800" b="1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Questions That Must Be Asked…</a:t>
            </a:r>
            <a:br>
              <a:rPr lang="en-US" sz="3800" b="1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</a:br>
            <a:endParaRPr lang="en-US" sz="3800" b="1" dirty="0" smtClean="0">
              <a:solidFill>
                <a:schemeClr val="tx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Rectangle 3"/>
          <p:cNvSpPr txBox="1">
            <a:spLocks noRot="1" noChangeArrowheads="1"/>
          </p:cNvSpPr>
          <p:nvPr/>
        </p:nvSpPr>
        <p:spPr>
          <a:xfrm>
            <a:off x="533400" y="1524000"/>
            <a:ext cx="7924800" cy="4495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 Is each requirement consistent with the objective?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latin typeface="Tw Cen MT" panose="020B0602020104020603" pitchFamily="34" charset="0"/>
              </a:rPr>
              <a:t>Have all requirements been specified?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latin typeface="Tw Cen MT" panose="020B0602020104020603" pitchFamily="34" charset="0"/>
              </a:rPr>
              <a:t>Is each requirement really necessary?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latin typeface="Tw Cen MT" panose="020B0602020104020603" pitchFamily="34" charset="0"/>
              </a:rPr>
              <a:t>Is each requirement clear?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latin typeface="Tw Cen MT" panose="020B0602020104020603" pitchFamily="34" charset="0"/>
              </a:rPr>
              <a:t>Is each requirement complete?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latin typeface="Tw Cen MT" panose="020B0602020104020603" pitchFamily="34" charset="0"/>
              </a:rPr>
              <a:t>Is each requirement testable?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latin typeface="Tw Cen MT" panose="020B0602020104020603" pitchFamily="34" charset="0"/>
              </a:rPr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384738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533400" y="1752600"/>
            <a:ext cx="79248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3400" dirty="0" smtClean="0">
              <a:latin typeface="Tw Cen MT" panose="020B06020201040206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/>
          <a:p>
            <a:pPr>
              <a:defRPr/>
            </a:pPr>
            <a:fld id="{98F5C2CC-B22B-4098-8611-5B7FBB2BFCE7}" type="slidenum">
              <a:rPr lang="en-US">
                <a:latin typeface="Tw Cen MT" panose="020B0602020104020603" pitchFamily="34" charset="0"/>
              </a:rPr>
              <a:pPr>
                <a:defRPr/>
              </a:pPr>
              <a:t>15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 txBox="1">
            <a:spLocks noRot="1" noChangeArrowheads="1"/>
          </p:cNvSpPr>
          <p:nvPr/>
        </p:nvSpPr>
        <p:spPr>
          <a:xfrm>
            <a:off x="152400" y="2286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endParaRPr lang="en-US" sz="3800" b="1" dirty="0" smtClean="0">
              <a:solidFill>
                <a:schemeClr val="tx2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pPr>
              <a:defRPr/>
            </a:pPr>
            <a:r>
              <a:rPr lang="en-US" sz="3800" b="1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Requirements Specification</a:t>
            </a:r>
          </a:p>
        </p:txBody>
      </p:sp>
      <p:sp>
        <p:nvSpPr>
          <p:cNvPr id="8" name="Rectangle 3"/>
          <p:cNvSpPr txBox="1">
            <a:spLocks noRot="1" noChangeArrowheads="1"/>
          </p:cNvSpPr>
          <p:nvPr/>
        </p:nvSpPr>
        <p:spPr>
          <a:xfrm>
            <a:off x="685800" y="1638300"/>
            <a:ext cx="80010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 System Specification is the final product of system and requirements engineering.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>
              <a:latin typeface="Tw Cen MT" panose="020B0602020104020603" pitchFamily="34" charset="0"/>
            </a:endParaRPr>
          </a:p>
          <a:p>
            <a:pPr lvl="1"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It serves as the foundation for HW, SW engineering</a:t>
            </a:r>
          </a:p>
          <a:p>
            <a:pPr lvl="1"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It describes the function and performance of a system/product and its constraints</a:t>
            </a:r>
          </a:p>
          <a:p>
            <a:pPr lvl="1">
              <a:buFontTx/>
              <a:buNone/>
              <a:defRPr/>
            </a:pPr>
            <a:endParaRPr lang="en-US" sz="2400" dirty="0" smtClean="0">
              <a:solidFill>
                <a:schemeClr val="folHlink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1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/>
          <a:p>
            <a:pPr>
              <a:defRPr/>
            </a:pPr>
            <a:fld id="{4D2F94D2-E809-4983-BA63-1CD23F476A52}" type="slidenum">
              <a:rPr lang="en-US">
                <a:latin typeface="Tw Cen MT" panose="020B0602020104020603" pitchFamily="34" charset="0"/>
              </a:rPr>
              <a:pPr>
                <a:defRPr/>
              </a:pPr>
              <a:t>16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287770" y="415636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800" b="1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Requirements Specification…</a:t>
            </a:r>
            <a:br>
              <a:rPr lang="en-US" sz="3800" b="1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</a:br>
            <a:endParaRPr lang="en-US" sz="3800" b="1" dirty="0" smtClean="0">
              <a:solidFill>
                <a:schemeClr val="tx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301625" y="1219200"/>
            <a:ext cx="8540750" cy="48799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i="1" dirty="0" smtClean="0">
                <a:latin typeface="Tw Cen MT" panose="020B0602020104020603" pitchFamily="34" charset="0"/>
              </a:rPr>
              <a:t>A specification can be:</a:t>
            </a:r>
          </a:p>
          <a:p>
            <a:pPr marL="0" indent="0">
              <a:buNone/>
              <a:defRPr/>
            </a:pPr>
            <a:endParaRPr lang="en-US" sz="2400" i="1" dirty="0" smtClean="0">
              <a:latin typeface="Tw Cen MT" panose="020B0602020104020603" pitchFamily="34" charset="0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 A written document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latin typeface="Tw Cen MT" panose="020B0602020104020603" pitchFamily="34" charset="0"/>
              </a:rPr>
              <a:t>A graphical model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latin typeface="Tw Cen MT" panose="020B0602020104020603" pitchFamily="34" charset="0"/>
              </a:rPr>
              <a:t>A formal mathematical  model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latin typeface="Tw Cen MT" panose="020B0602020104020603" pitchFamily="34" charset="0"/>
              </a:rPr>
              <a:t>A prototype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latin typeface="Tw Cen MT" panose="020B0602020104020603" pitchFamily="34" charset="0"/>
              </a:rPr>
              <a:t>Any combination of the above …</a:t>
            </a:r>
          </a:p>
          <a:p>
            <a:pPr lvl="1">
              <a:buFontTx/>
              <a:buNone/>
              <a:defRPr/>
            </a:pPr>
            <a:endParaRPr lang="en-US" sz="2400" dirty="0" smtClean="0">
              <a:solidFill>
                <a:schemeClr val="folHlink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1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/>
          <a:p>
            <a:pPr>
              <a:defRPr/>
            </a:pPr>
            <a:fld id="{90A15F85-4FA4-4CCC-A91A-AC3289A8029B}" type="slidenum">
              <a:rPr lang="en-US">
                <a:latin typeface="Tw Cen MT" panose="020B0602020104020603" pitchFamily="34" charset="0"/>
              </a:rPr>
              <a:pPr>
                <a:defRPr/>
              </a:pPr>
              <a:t>17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228600" y="2286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800" b="1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Requirements Validation	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609600" y="1219200"/>
            <a:ext cx="8077200" cy="5486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b="1" i="1" dirty="0" smtClean="0">
                <a:latin typeface="Tw Cen MT" panose="020B0602020104020603" pitchFamily="34" charset="0"/>
              </a:rPr>
              <a:t>Why requirements validation?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smtClean="0">
                <a:latin typeface="Tw Cen MT" panose="020B0602020104020603" pitchFamily="34" charset="0"/>
              </a:rPr>
              <a:t>To Ensure the following:</a:t>
            </a:r>
          </a:p>
          <a:p>
            <a:pPr lvl="1">
              <a:defRPr/>
            </a:pPr>
            <a:r>
              <a:rPr lang="en-US" sz="2400" b="1" dirty="0" smtClean="0">
                <a:latin typeface="Tw Cen MT" panose="020B0602020104020603" pitchFamily="34" charset="0"/>
              </a:rPr>
              <a:t>All system requirements have been stated clearly</a:t>
            </a:r>
          </a:p>
          <a:p>
            <a:pPr lvl="1">
              <a:defRPr/>
            </a:pPr>
            <a:r>
              <a:rPr lang="en-US" sz="2400" b="1" dirty="0" smtClean="0">
                <a:latin typeface="Tw Cen MT" panose="020B0602020104020603" pitchFamily="34" charset="0"/>
              </a:rPr>
              <a:t>Inconsistencies, errors, omissions have been detected and corrected</a:t>
            </a:r>
          </a:p>
          <a:p>
            <a:pPr lvl="1">
              <a:defRPr/>
            </a:pPr>
            <a:r>
              <a:rPr lang="en-US" sz="2400" b="1" dirty="0" smtClean="0">
                <a:latin typeface="Tw Cen MT" panose="020B0602020104020603" pitchFamily="34" charset="0"/>
              </a:rPr>
              <a:t>Product conforms to the standards</a:t>
            </a:r>
          </a:p>
          <a:p>
            <a:pPr>
              <a:buFont typeface="Wingdings" pitchFamily="2" charset="2"/>
              <a:buNone/>
              <a:defRPr/>
            </a:pPr>
            <a:endParaRPr lang="en-US" sz="2400" b="1" dirty="0" smtClean="0">
              <a:latin typeface="Tw Cen MT" panose="020B0602020104020603" pitchFamily="34" charset="0"/>
            </a:endParaRP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 Mainly done by Formal Technical Review Team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>
              <a:latin typeface="Tw Cen MT" panose="020B0602020104020603" pitchFamily="34" charset="0"/>
            </a:endParaRPr>
          </a:p>
          <a:p>
            <a:pPr>
              <a:defRPr/>
            </a:pPr>
            <a:endParaRPr lang="en-US" sz="2400" dirty="0" smtClean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9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/>
          <a:p>
            <a:pPr>
              <a:defRPr/>
            </a:pPr>
            <a:fld id="{51016106-6E25-40C0-B4F3-B1CFCFEA42A3}" type="slidenum">
              <a:rPr lang="en-US">
                <a:latin typeface="Tw Cen MT" panose="020B0602020104020603" pitchFamily="34" charset="0"/>
              </a:rPr>
              <a:pPr>
                <a:defRPr/>
              </a:pPr>
              <a:t>18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228600" y="3810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800" b="1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Requirements Management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609600" y="1905000"/>
            <a:ext cx="7772400" cy="36645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600" i="1" dirty="0" smtClean="0">
                <a:latin typeface="Tw Cen MT" panose="020B0602020104020603" pitchFamily="34" charset="0"/>
              </a:rPr>
              <a:t>It is a set of activities that support the project team to: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sz="2600" dirty="0">
                <a:latin typeface="Tw Cen MT" panose="020B0602020104020603" pitchFamily="34" charset="0"/>
              </a:rPr>
              <a:t> </a:t>
            </a:r>
            <a:r>
              <a:rPr lang="en-US" sz="2600" dirty="0" smtClean="0">
                <a:latin typeface="Tw Cen MT" panose="020B0602020104020603" pitchFamily="34" charset="0"/>
              </a:rPr>
              <a:t>Identify , control, and track requirements and changes to requirements at any time.</a:t>
            </a:r>
          </a:p>
          <a:p>
            <a:pPr>
              <a:defRPr/>
            </a:pPr>
            <a:endParaRPr lang="en-US" sz="2600" dirty="0" smtClean="0">
              <a:latin typeface="Tw Cen MT" panose="020B0602020104020603" pitchFamily="34" charset="0"/>
            </a:endParaRPr>
          </a:p>
          <a:p>
            <a:pPr marL="0" indent="0">
              <a:buNone/>
              <a:defRPr/>
            </a:pPr>
            <a:r>
              <a:rPr lang="en-US" sz="2600" i="1" dirty="0" smtClean="0">
                <a:latin typeface="Tw Cen MT" panose="020B0602020104020603" pitchFamily="34" charset="0"/>
              </a:rPr>
              <a:t>Why requirement management??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sz="2600" dirty="0" smtClean="0">
                <a:latin typeface="Tw Cen MT" panose="020B0602020104020603" pitchFamily="34" charset="0"/>
              </a:rPr>
              <a:t> Because requirements change…</a:t>
            </a:r>
          </a:p>
          <a:p>
            <a:pPr algn="ctr">
              <a:defRPr/>
            </a:pPr>
            <a:endParaRPr lang="en-US" sz="2600" dirty="0" smtClean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56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/>
          <a:p>
            <a:pPr>
              <a:defRPr/>
            </a:pPr>
            <a:fld id="{04A28A46-0906-48FF-8087-1F19DB2F15A6}" type="slidenum">
              <a:rPr lang="en-US">
                <a:latin typeface="Tw Cen MT" panose="020B0602020104020603" pitchFamily="34" charset="0"/>
              </a:rPr>
              <a:pPr>
                <a:defRPr/>
              </a:pPr>
              <a:t>19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526473" y="457200"/>
            <a:ext cx="7772400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en-US" sz="3800" b="1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Requirements Review?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533400" y="1295400"/>
            <a:ext cx="8382000" cy="4800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  <a:defRPr/>
            </a:pPr>
            <a:r>
              <a:rPr lang="en-US" altLang="en-US" sz="2000" b="1" dirty="0" smtClean="0">
                <a:latin typeface="Tw Cen MT" panose="020B06020201040206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sz="2000" b="1" dirty="0" smtClean="0">
                <a:latin typeface="Tw Cen MT" panose="020B0602020104020603" pitchFamily="34" charset="0"/>
              </a:rPr>
              <a:t>Are the requirements complete?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sz="2000" b="1" dirty="0">
                <a:latin typeface="Tw Cen MT" panose="020B0602020104020603" pitchFamily="34" charset="0"/>
              </a:rPr>
              <a:t> </a:t>
            </a:r>
            <a:r>
              <a:rPr lang="en-US" altLang="en-US" sz="2000" b="1" dirty="0" smtClean="0">
                <a:latin typeface="Tw Cen MT" panose="020B0602020104020603" pitchFamily="34" charset="0"/>
              </a:rPr>
              <a:t>Are the requirements concise?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sz="2000" b="1" dirty="0">
                <a:latin typeface="Tw Cen MT" panose="020B0602020104020603" pitchFamily="34" charset="0"/>
              </a:rPr>
              <a:t> </a:t>
            </a:r>
            <a:r>
              <a:rPr lang="en-US" altLang="en-US" sz="2000" b="1" dirty="0" smtClean="0">
                <a:latin typeface="Tw Cen MT" panose="020B0602020104020603" pitchFamily="34" charset="0"/>
              </a:rPr>
              <a:t>Are the requirements correct?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sz="2000" b="1" dirty="0">
                <a:latin typeface="Tw Cen MT" panose="020B0602020104020603" pitchFamily="34" charset="0"/>
              </a:rPr>
              <a:t> </a:t>
            </a:r>
            <a:r>
              <a:rPr lang="en-US" altLang="en-US" sz="2000" b="1" dirty="0" smtClean="0">
                <a:latin typeface="Tw Cen MT" panose="020B0602020104020603" pitchFamily="34" charset="0"/>
              </a:rPr>
              <a:t>Are the requirements consistent?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sz="2000" b="1" dirty="0">
                <a:latin typeface="Tw Cen MT" panose="020B0602020104020603" pitchFamily="34" charset="0"/>
              </a:rPr>
              <a:t> </a:t>
            </a:r>
            <a:r>
              <a:rPr lang="en-US" altLang="en-US" sz="2000" b="1" dirty="0" smtClean="0">
                <a:latin typeface="Tw Cen MT" panose="020B0602020104020603" pitchFamily="34" charset="0"/>
              </a:rPr>
              <a:t>Are the requirements modular?  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sz="2000" b="1" dirty="0" smtClean="0">
                <a:latin typeface="Tw Cen MT" panose="020B0602020104020603" pitchFamily="34" charset="0"/>
              </a:rPr>
              <a:t>Can they accommodate change?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sz="2000" b="1" dirty="0">
                <a:latin typeface="Tw Cen MT" panose="020B0602020104020603" pitchFamily="34" charset="0"/>
              </a:rPr>
              <a:t> </a:t>
            </a:r>
            <a:r>
              <a:rPr lang="en-US" altLang="en-US" sz="2000" b="1" dirty="0" smtClean="0">
                <a:latin typeface="Tw Cen MT" panose="020B0602020104020603" pitchFamily="34" charset="0"/>
              </a:rPr>
              <a:t>Are the requirements realistic?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sz="2000" b="1" dirty="0">
                <a:latin typeface="Tw Cen MT" panose="020B0602020104020603" pitchFamily="34" charset="0"/>
              </a:rPr>
              <a:t> </a:t>
            </a:r>
            <a:r>
              <a:rPr lang="en-US" altLang="en-US" sz="2000" b="1" dirty="0" smtClean="0">
                <a:latin typeface="Tw Cen MT" panose="020B0602020104020603" pitchFamily="34" charset="0"/>
              </a:rPr>
              <a:t>Are the requirements needed by the customer?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sz="2000" b="1" dirty="0">
                <a:latin typeface="Tw Cen MT" panose="020B0602020104020603" pitchFamily="34" charset="0"/>
              </a:rPr>
              <a:t> </a:t>
            </a:r>
            <a:r>
              <a:rPr lang="en-US" altLang="en-US" sz="2000" b="1" dirty="0" smtClean="0">
                <a:latin typeface="Tw Cen MT" panose="020B0602020104020603" pitchFamily="34" charset="0"/>
              </a:rPr>
              <a:t>Are the requirements traceable?</a:t>
            </a:r>
          </a:p>
          <a:p>
            <a:pPr lvl="1">
              <a:buFontTx/>
              <a:buNone/>
              <a:defRPr/>
            </a:pPr>
            <a:endParaRPr lang="en-US" altLang="en-US" sz="2000" dirty="0" smtClean="0">
              <a:solidFill>
                <a:schemeClr val="folHlink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6989" y="152400"/>
            <a:ext cx="8842375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System Engineering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57109" y="6245225"/>
            <a:ext cx="2078182" cy="476250"/>
          </a:xfrm>
        </p:spPr>
        <p:txBody>
          <a:bodyPr/>
          <a:lstStyle/>
          <a:p>
            <a:pPr>
              <a:defRPr/>
            </a:pPr>
            <a:fld id="{825D7D31-3A28-4B58-A0AF-70B5545914D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304800" y="1447800"/>
            <a:ext cx="8408988" cy="495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Before SW can be engineered, the system and its environment must be understood.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400" dirty="0" smtClean="0">
              <a:latin typeface="Tw Cen MT" panose="020B0602020104020603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To accomplish this 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 dirty="0" smtClean="0">
              <a:latin typeface="Tw Cen MT" panose="020B0602020104020603" pitchFamily="34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Overall objectives of the system must be determined.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The role of HW, SW, people, procedures must be identified…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Operational requirements must be elicited, analyzed, specified, modeled, validated, and managed.</a:t>
            </a:r>
          </a:p>
        </p:txBody>
      </p:sp>
    </p:spTree>
    <p:extLst>
      <p:ext uri="{BB962C8B-B14F-4D97-AF65-F5344CB8AC3E}">
        <p14:creationId xmlns:p14="http://schemas.microsoft.com/office/powerpoint/2010/main" val="29535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/>
          <a:p>
            <a:pPr>
              <a:defRPr/>
            </a:pPr>
            <a:fld id="{53BE1277-1075-48D2-99A5-54AAE6C11686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01625" y="228600"/>
            <a:ext cx="851058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mtClean="0"/>
              <a:t>  </a:t>
            </a:r>
            <a:endParaRPr lang="en-US" dirty="0" smtClean="0"/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251619" y="891381"/>
            <a:ext cx="8610600" cy="502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  <a:defRPr/>
            </a:pPr>
            <a:endParaRPr lang="en-US" sz="4000" b="1" i="1" dirty="0" smtClean="0">
              <a:solidFill>
                <a:schemeClr val="tx2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en-US" sz="4000" b="1" i="1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 ..?</a:t>
            </a:r>
          </a:p>
          <a:p>
            <a:pPr algn="ctr">
              <a:buFont typeface="Wingdings" pitchFamily="2" charset="2"/>
              <a:buNone/>
              <a:defRPr/>
            </a:pPr>
            <a:endParaRPr lang="en-US" sz="3800" b="1" i="1" dirty="0" smtClean="0">
              <a:solidFill>
                <a:schemeClr val="tx2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Font typeface="Wingdings" pitchFamily="2" charset="2"/>
              <a:buNone/>
              <a:defRPr/>
            </a:pPr>
            <a:endParaRPr lang="en-US" sz="3800" b="1" i="1" dirty="0">
              <a:solidFill>
                <a:schemeClr val="tx2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en-US" sz="3800" b="1" i="1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topic: Req. Engineering &amp; Analysis Modeling</a:t>
            </a:r>
          </a:p>
        </p:txBody>
      </p:sp>
    </p:spTree>
    <p:extLst>
      <p:ext uri="{BB962C8B-B14F-4D97-AF65-F5344CB8AC3E}">
        <p14:creationId xmlns:p14="http://schemas.microsoft.com/office/powerpoint/2010/main" val="120741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/>
          <a:p>
            <a:pPr>
              <a:defRPr/>
            </a:pPr>
            <a:fld id="{7B46BA23-1702-4572-A4CA-DA5C9C86B4AA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280843" y="457200"/>
            <a:ext cx="8510588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800" b="1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System Engineering – Two Views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301625" y="1676400"/>
            <a:ext cx="8540750" cy="44227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800" dirty="0" smtClean="0">
                <a:latin typeface="Tw Cen MT" panose="020B0602020104020603" pitchFamily="34" charset="0"/>
              </a:rPr>
              <a:t>  Business Process Engineering</a:t>
            </a:r>
          </a:p>
          <a:p>
            <a:pPr lvl="1">
              <a:defRPr/>
            </a:pPr>
            <a:r>
              <a:rPr lang="en-US" sz="2800" dirty="0" smtClean="0">
                <a:latin typeface="Tw Cen MT" panose="020B0602020104020603" pitchFamily="34" charset="0"/>
              </a:rPr>
              <a:t>Focuses on utilizing IT effectively</a:t>
            </a:r>
          </a:p>
          <a:p>
            <a:pPr>
              <a:defRPr/>
            </a:pPr>
            <a:endParaRPr lang="en-US" sz="2800" dirty="0" smtClean="0">
              <a:latin typeface="Tw Cen MT" panose="020B0602020104020603" pitchFamily="34" charset="0"/>
            </a:endParaRP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800" dirty="0" smtClean="0">
                <a:latin typeface="Tw Cen MT" panose="020B0602020104020603" pitchFamily="34" charset="0"/>
              </a:rPr>
              <a:t>  Product Engineering</a:t>
            </a:r>
          </a:p>
          <a:p>
            <a:pPr lvl="1">
              <a:defRPr/>
            </a:pPr>
            <a:r>
              <a:rPr lang="en-US" sz="2800" dirty="0" smtClean="0">
                <a:latin typeface="Tw Cen MT" panose="020B0602020104020603" pitchFamily="34" charset="0"/>
              </a:rPr>
              <a:t>Focuses on converting the customer’s needs into a working/functional product</a:t>
            </a:r>
          </a:p>
        </p:txBody>
      </p:sp>
    </p:spTree>
    <p:extLst>
      <p:ext uri="{BB962C8B-B14F-4D97-AF65-F5344CB8AC3E}">
        <p14:creationId xmlns:p14="http://schemas.microsoft.com/office/powerpoint/2010/main" val="85810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/>
          <a:p>
            <a:pPr>
              <a:defRPr/>
            </a:pPr>
            <a:fld id="{9B679B68-A3B8-40A6-8880-F41CF8C02151}" type="slidenum">
              <a:rPr lang="en-US">
                <a:latin typeface="Tw Cen MT" panose="020B0602020104020603" pitchFamily="34" charset="0"/>
              </a:rPr>
              <a:pPr>
                <a:defRPr/>
              </a:pPr>
              <a:t>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266989" y="381000"/>
            <a:ext cx="8510588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  <a:cs typeface="Times New Roman" pitchFamily="18" charset="0"/>
              </a:rPr>
              <a:t>System Engineering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301625" y="1676400"/>
            <a:ext cx="8540750" cy="44227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3500" dirty="0" smtClean="0">
                <a:latin typeface="Tw Cen MT" panose="020B0602020104020603" pitchFamily="34" charset="0"/>
              </a:rPr>
              <a:t> Concentrate not only on the software but rather on the system as a whole and its elements…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endParaRPr lang="en-US" sz="3500" dirty="0">
              <a:latin typeface="Tw Cen MT" panose="020B0602020104020603" pitchFamily="34" charset="0"/>
            </a:endParaRP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3500" dirty="0" smtClean="0">
                <a:latin typeface="Tw Cen MT" panose="020B0602020104020603" pitchFamily="34" charset="0"/>
              </a:rPr>
              <a:t> SE occurs as a result of a process called system engineering.</a:t>
            </a:r>
          </a:p>
          <a:p>
            <a:pPr>
              <a:defRPr/>
            </a:pPr>
            <a:endParaRPr lang="en-US" sz="3500" dirty="0" smtClean="0">
              <a:solidFill>
                <a:schemeClr val="folHlink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9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/>
          <a:p>
            <a:pPr>
              <a:defRPr/>
            </a:pPr>
            <a:fld id="{9F075CB5-B1B2-4FA9-A860-B1F8387C8AC7}" type="slidenum">
              <a:rPr lang="en-US">
                <a:latin typeface="Tw Cen MT" panose="020B0602020104020603" pitchFamily="34" charset="0"/>
              </a:rPr>
              <a:pPr>
                <a:defRPr/>
              </a:pPr>
              <a:t>5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280843" y="350837"/>
            <a:ext cx="851058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800" b="1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System Modeling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301625" y="1676400"/>
            <a:ext cx="8540750" cy="44227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600" dirty="0" smtClean="0">
                <a:latin typeface="Tw Cen MT" panose="020B0602020104020603" pitchFamily="34" charset="0"/>
              </a:rPr>
              <a:t>Model the system</a:t>
            </a:r>
          </a:p>
          <a:p>
            <a:pPr lvl="1">
              <a:defRPr/>
            </a:pPr>
            <a:r>
              <a:rPr lang="en-US" sz="2600" dirty="0" smtClean="0">
                <a:latin typeface="Tw Cen MT" panose="020B0602020104020603" pitchFamily="34" charset="0"/>
              </a:rPr>
              <a:t>Easier to asses the system</a:t>
            </a:r>
          </a:p>
          <a:p>
            <a:pPr lvl="1">
              <a:defRPr/>
            </a:pPr>
            <a:r>
              <a:rPr lang="en-US" sz="2600" dirty="0" smtClean="0">
                <a:latin typeface="Tw Cen MT" panose="020B0602020104020603" pitchFamily="34" charset="0"/>
              </a:rPr>
              <a:t>Easier to evaluate system components in relationship to one another</a:t>
            </a:r>
          </a:p>
          <a:p>
            <a:pPr lvl="1">
              <a:defRPr/>
            </a:pPr>
            <a:endParaRPr lang="en-US" sz="2600" dirty="0" smtClean="0">
              <a:latin typeface="Tw Cen MT" panose="020B0602020104020603" pitchFamily="34" charset="0"/>
            </a:endParaRPr>
          </a:p>
          <a:p>
            <a:pPr lvl="1">
              <a:buFont typeface="Wingdings" pitchFamily="2" charset="2"/>
              <a:buChar char="ü"/>
              <a:defRPr/>
            </a:pPr>
            <a:r>
              <a:rPr lang="en-US" sz="2600" dirty="0" smtClean="0">
                <a:latin typeface="Tw Cen MT" panose="020B0602020104020603" pitchFamily="34" charset="0"/>
              </a:rPr>
              <a:t> </a:t>
            </a:r>
            <a:r>
              <a:rPr lang="en-US" sz="2600" i="1" dirty="0" smtClean="0">
                <a:latin typeface="Tw Cen MT" panose="020B0602020104020603" pitchFamily="34" charset="0"/>
              </a:rPr>
              <a:t>More on system modeling later….</a:t>
            </a:r>
          </a:p>
        </p:txBody>
      </p:sp>
    </p:spTree>
    <p:extLst>
      <p:ext uri="{BB962C8B-B14F-4D97-AF65-F5344CB8AC3E}">
        <p14:creationId xmlns:p14="http://schemas.microsoft.com/office/powerpoint/2010/main" val="67083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/>
          <a:p>
            <a:pPr>
              <a:defRPr/>
            </a:pPr>
            <a:fld id="{164F632C-AB30-4D95-8338-B8E9C987A945}" type="slidenum">
              <a:rPr lang="en-US">
                <a:latin typeface="Tw Cen MT" panose="020B0602020104020603" pitchFamily="34" charset="0"/>
              </a:rPr>
              <a:pPr>
                <a:defRPr/>
              </a:pPr>
              <a:t>6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81000" y="401782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800" b="1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System Context Diagram (SCD)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381000" y="1517073"/>
            <a:ext cx="8458200" cy="502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 It establishes the information boundary between the system being implemented and environment in which the system operate.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3000" dirty="0" smtClean="0">
              <a:latin typeface="Tw Cen MT" panose="020B0602020104020603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3000" dirty="0">
                <a:latin typeface="Tw Cen MT" panose="020B0602020104020603" pitchFamily="34" charset="0"/>
              </a:rPr>
              <a:t> </a:t>
            </a:r>
            <a:r>
              <a:rPr lang="en-US" sz="3000" dirty="0" smtClean="0">
                <a:latin typeface="Tw Cen MT" panose="020B0602020104020603" pitchFamily="34" charset="0"/>
              </a:rPr>
              <a:t> It defines all external producers of information 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3000" dirty="0" smtClean="0">
              <a:latin typeface="Tw Cen MT" panose="020B0602020104020603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3000" dirty="0">
                <a:latin typeface="Tw Cen MT" panose="020B0602020104020603" pitchFamily="34" charset="0"/>
              </a:rPr>
              <a:t> </a:t>
            </a:r>
            <a:r>
              <a:rPr lang="en-US" sz="3000" dirty="0" smtClean="0">
                <a:latin typeface="Tw Cen MT" panose="020B0602020104020603" pitchFamily="34" charset="0"/>
              </a:rPr>
              <a:t> It defines all external consumers of information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3000" dirty="0" smtClean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42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/>
          <a:p>
            <a:pPr>
              <a:defRPr/>
            </a:pPr>
            <a:fld id="{CCA8CDBF-B848-452E-BE30-EA5A311AB313}" type="slidenum">
              <a:rPr lang="en-US">
                <a:latin typeface="Tw Cen MT" panose="020B0602020104020603" pitchFamily="34" charset="0"/>
              </a:rPr>
              <a:pPr>
                <a:defRPr/>
              </a:pPr>
              <a:t>7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457200" y="1143000"/>
            <a:ext cx="8229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Requirements Engineering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301625" y="1676400"/>
            <a:ext cx="8540750" cy="44227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3000" dirty="0" smtClean="0">
              <a:solidFill>
                <a:schemeClr val="folHlink"/>
              </a:solidFill>
              <a:latin typeface="Tw Cen MT" panose="020B0602020104020603" pitchFamily="34" charset="0"/>
            </a:endParaRPr>
          </a:p>
          <a:p>
            <a:pPr marL="0" indent="0">
              <a:buNone/>
              <a:defRPr/>
            </a:pPr>
            <a:r>
              <a:rPr lang="en-US" sz="3000" i="1" dirty="0" smtClean="0">
                <a:latin typeface="Tw Cen MT" panose="020B0602020104020603" pitchFamily="34" charset="0"/>
              </a:rPr>
              <a:t>The outcome of the system engineering process is the specification of computer-based system at the different levels. </a:t>
            </a:r>
          </a:p>
        </p:txBody>
      </p:sp>
    </p:spTree>
    <p:extLst>
      <p:ext uri="{BB962C8B-B14F-4D97-AF65-F5344CB8AC3E}">
        <p14:creationId xmlns:p14="http://schemas.microsoft.com/office/powerpoint/2010/main" val="19277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/>
          <a:p>
            <a:pPr>
              <a:defRPr/>
            </a:pPr>
            <a:fld id="{AD4EDD0B-4C4E-4C64-919F-50897BB236BC}" type="slidenum">
              <a:rPr lang="en-US">
                <a:latin typeface="Tw Cen MT" panose="020B0602020104020603" pitchFamily="34" charset="0"/>
              </a:rPr>
              <a:pPr>
                <a:defRPr/>
              </a:pPr>
              <a:t>8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Rectangle 1026"/>
          <p:cNvSpPr txBox="1">
            <a:spLocks noRot="1" noChangeArrowheads="1"/>
          </p:cNvSpPr>
          <p:nvPr/>
        </p:nvSpPr>
        <p:spPr>
          <a:xfrm>
            <a:off x="381000" y="439882"/>
            <a:ext cx="7315200" cy="600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Requirements Engineering</a:t>
            </a:r>
          </a:p>
        </p:txBody>
      </p:sp>
      <p:sp>
        <p:nvSpPr>
          <p:cNvPr id="4" name="Rectangle 1027"/>
          <p:cNvSpPr txBox="1">
            <a:spLocks noRot="1" noChangeArrowheads="1"/>
          </p:cNvSpPr>
          <p:nvPr/>
        </p:nvSpPr>
        <p:spPr>
          <a:xfrm>
            <a:off x="609600" y="1447800"/>
            <a:ext cx="8077200" cy="495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b="1" dirty="0" smtClean="0">
                <a:latin typeface="Tw Cen MT" panose="020B0602020104020603" pitchFamily="34" charset="0"/>
              </a:rPr>
              <a:t> Requirements engineering process can be described in seven steps: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Inception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Requirement Elicitation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Requirement Elaboration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Requirement Analysis &amp; Negotiation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Requirement Specification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Requirement Validation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Requirement Management </a:t>
            </a:r>
          </a:p>
        </p:txBody>
      </p:sp>
    </p:spTree>
    <p:extLst>
      <p:ext uri="{BB962C8B-B14F-4D97-AF65-F5344CB8AC3E}">
        <p14:creationId xmlns:p14="http://schemas.microsoft.com/office/powerpoint/2010/main" val="25603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/>
          <a:p>
            <a:pPr>
              <a:defRPr/>
            </a:pPr>
            <a:fld id="{BE0858B1-2374-4DC0-B09A-3B61B441D3BB}" type="slidenum">
              <a:rPr lang="en-US">
                <a:latin typeface="Tw Cen MT" panose="020B0602020104020603" pitchFamily="34" charset="0"/>
              </a:rPr>
              <a:pPr>
                <a:defRPr/>
              </a:pPr>
              <a:t>9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01625" y="385473"/>
            <a:ext cx="851058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en-US" sz="3800" b="1" dirty="0" smtClean="0">
                <a:solidFill>
                  <a:schemeClr val="tx2">
                    <a:lumMod val="75000"/>
                  </a:schemeClr>
                </a:solidFill>
                <a:latin typeface="Tw Cen MT" panose="020B0602020104020603" pitchFamily="34" charset="0"/>
              </a:rPr>
              <a:t>Requirements?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301625" y="1524000"/>
            <a:ext cx="8540750" cy="6556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2600" b="1" dirty="0" smtClean="0">
                <a:latin typeface="Tw Cen MT" panose="020B0602020104020603" pitchFamily="34" charset="0"/>
              </a:rPr>
              <a:t>Definition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43000" y="2179638"/>
            <a:ext cx="6705600" cy="1292225"/>
          </a:xfrm>
          <a:prstGeom prst="rect">
            <a:avLst/>
          </a:prstGeom>
          <a:noFill/>
          <a:ln w="57150" cap="sq" cmpd="thinThick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500" i="1" dirty="0">
                <a:solidFill>
                  <a:schemeClr val="folHlink"/>
                </a:solidFill>
                <a:latin typeface="Tw Cen MT" panose="020B0602020104020603" pitchFamily="34" charset="0"/>
              </a:rPr>
              <a:t>“</a:t>
            </a:r>
            <a:r>
              <a:rPr lang="en-US" altLang="en-US" sz="2500" i="1" dirty="0">
                <a:latin typeface="Tw Cen MT" panose="020B0602020104020603" pitchFamily="34" charset="0"/>
              </a:rPr>
              <a:t>A feature of the system or a description of something the system is capable of doing in order to fulfill the system’s purpose”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810000"/>
            <a:ext cx="3886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en-US" sz="2800" dirty="0" smtClean="0">
                <a:latin typeface="Tw Cen MT" panose="020B0602020104020603" pitchFamily="34" charset="0"/>
              </a:rPr>
              <a:t>Types </a:t>
            </a:r>
            <a:r>
              <a:rPr lang="en-US" altLang="en-US" sz="2800" dirty="0">
                <a:latin typeface="Tw Cen MT" panose="020B0602020104020603" pitchFamily="34" charset="0"/>
              </a:rPr>
              <a:t>of Requirements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400" dirty="0">
                <a:latin typeface="Tw Cen MT" panose="020B0602020104020603" pitchFamily="34" charset="0"/>
              </a:rPr>
              <a:t>Business Req.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400" dirty="0">
                <a:latin typeface="Tw Cen MT" panose="020B0602020104020603" pitchFamily="34" charset="0"/>
              </a:rPr>
              <a:t>Functional Req.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400" dirty="0">
                <a:latin typeface="Tw Cen MT" panose="020B0602020104020603" pitchFamily="34" charset="0"/>
              </a:rPr>
              <a:t>Non-functional Req.</a:t>
            </a:r>
            <a:endParaRPr lang="en-US" altLang="en-US" sz="2800" dirty="0"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23164" y="3823855"/>
            <a:ext cx="361921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altLang="en-US" sz="2800" dirty="0">
                <a:latin typeface="Tw Cen MT" panose="020B0602020104020603" pitchFamily="34" charset="0"/>
              </a:rPr>
              <a:t>Strengths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400" dirty="0">
                <a:latin typeface="Tw Cen MT" panose="020B0602020104020603" pitchFamily="34" charset="0"/>
              </a:rPr>
              <a:t>Must/Shall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400" dirty="0">
                <a:latin typeface="Tw Cen MT" panose="020B0602020104020603" pitchFamily="34" charset="0"/>
              </a:rPr>
              <a:t>Should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400" dirty="0">
                <a:latin typeface="Tw Cen MT" panose="020B0602020104020603" pitchFamily="34" charset="0"/>
              </a:rPr>
              <a:t>Will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endParaRPr lang="en-US" altLang="en-US" sz="24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w Cen MT" panose="020B0602020104020603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endParaRPr lang="en-US" altLang="en-US" sz="24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67</TotalTime>
  <Words>701</Words>
  <Application>Microsoft Office PowerPoint</Application>
  <PresentationFormat>On-screen Show (4:3)</PresentationFormat>
  <Paragraphs>159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Horizon</vt:lpstr>
      <vt:lpstr>PowerPoint Presentation</vt:lpstr>
      <vt:lpstr>System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Diveena Thirupathy</dc:creator>
  <cp:lastModifiedBy>Diveena Thirupathy</cp:lastModifiedBy>
  <cp:revision>11</cp:revision>
  <dcterms:created xsi:type="dcterms:W3CDTF">2016-02-01T08:10:52Z</dcterms:created>
  <dcterms:modified xsi:type="dcterms:W3CDTF">2016-02-01T22:15:05Z</dcterms:modified>
</cp:coreProperties>
</file>