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7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303" r:id="rId10"/>
    <p:sldId id="304" r:id="rId11"/>
    <p:sldId id="268" r:id="rId12"/>
    <p:sldId id="269" r:id="rId13"/>
    <p:sldId id="305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73" d="100"/>
          <a:sy n="73" d="100"/>
        </p:scale>
        <p:origin x="-10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0DD40-223A-4A93-B0A9-67DEB35FEE44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32083-3390-4E8D-A232-FF0A83A4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9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5438" y="527050"/>
            <a:ext cx="3505200" cy="2628900"/>
          </a:xfrm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1900" y="3330575"/>
            <a:ext cx="6772275" cy="31527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024" tIns="46512" rIns="93024" bIns="46512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37412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5438" y="527050"/>
            <a:ext cx="3505200" cy="2628900"/>
          </a:xfrm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1900" y="3330575"/>
            <a:ext cx="6772275" cy="31527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024" tIns="46512" rIns="93024" bIns="46512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49587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5438" y="527050"/>
            <a:ext cx="3505200" cy="2628900"/>
          </a:xfrm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1900" y="3330575"/>
            <a:ext cx="6772275" cy="31527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024" tIns="46512" rIns="93024" bIns="46512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89899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5438" y="527050"/>
            <a:ext cx="3505200" cy="2628900"/>
          </a:xfrm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1900" y="3330575"/>
            <a:ext cx="6772275" cy="31527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3024" tIns="46512" rIns="93024" bIns="46512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31508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11C2-5404-4FF5-BE42-F77D3303D1F4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3CA6-DA84-48EA-BA89-DD9470B907A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11C2-5404-4FF5-BE42-F77D3303D1F4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3CA6-DA84-48EA-BA89-DD9470B90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11C2-5404-4FF5-BE42-F77D3303D1F4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3CA6-DA84-48EA-BA89-DD9470B90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10588" cy="13251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301626" y="1676996"/>
            <a:ext cx="4194175" cy="4421981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1" y="1676996"/>
            <a:ext cx="4194175" cy="44219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9C43E-A77A-4572-B8E1-00FF83507100}" type="datetime1">
              <a:rPr lang="en-US"/>
              <a:pPr>
                <a:defRPr/>
              </a:pPr>
              <a:t>2/18/2016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50555-A0A7-4220-A54B-82FFCAA0B7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3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11C2-5404-4FF5-BE42-F77D3303D1F4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3CA6-DA84-48EA-BA89-DD9470B907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11C2-5404-4FF5-BE42-F77D3303D1F4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3CA6-DA84-48EA-BA89-DD9470B90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11C2-5404-4FF5-BE42-F77D3303D1F4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3CA6-DA84-48EA-BA89-DD9470B90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11C2-5404-4FF5-BE42-F77D3303D1F4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3CA6-DA84-48EA-BA89-DD9470B90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11C2-5404-4FF5-BE42-F77D3303D1F4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3CA6-DA84-48EA-BA89-DD9470B90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11C2-5404-4FF5-BE42-F77D3303D1F4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3CA6-DA84-48EA-BA89-DD9470B90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11C2-5404-4FF5-BE42-F77D3303D1F4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3CA6-DA84-48EA-BA89-DD9470B90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11C2-5404-4FF5-BE42-F77D3303D1F4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3CA6-DA84-48EA-BA89-DD9470B90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9D5F11C2-5404-4FF5-BE42-F77D3303D1F4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86FF3CA6-DA84-48EA-BA89-DD9470B907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6200" y="152400"/>
            <a:ext cx="8915400" cy="64770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dirty="0" smtClean="0">
                <a:latin typeface="Tw Cen MT" panose="020B0602020104020603" pitchFamily="34" charset="0"/>
              </a:rPr>
              <a:t>College </a:t>
            </a:r>
            <a:r>
              <a:rPr lang="en-US" dirty="0">
                <a:latin typeface="Tw Cen MT" panose="020B0602020104020603" pitchFamily="34" charset="0"/>
              </a:rPr>
              <a:t>of </a:t>
            </a:r>
            <a:r>
              <a:rPr lang="en-US" dirty="0" smtClean="0">
                <a:latin typeface="Tw Cen MT" panose="020B0602020104020603" pitchFamily="34" charset="0"/>
              </a:rPr>
              <a:t>Engineering </a:t>
            </a:r>
            <a:r>
              <a:rPr lang="en-US" dirty="0">
                <a:latin typeface="Tw Cen MT" panose="020B0602020104020603" pitchFamily="34" charset="0"/>
              </a:rPr>
              <a:t>and Computer Science </a:t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dirty="0">
                <a:latin typeface="Tw Cen MT" panose="020B0602020104020603" pitchFamily="34" charset="0"/>
              </a:rPr>
              <a:t/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sz="2800" dirty="0">
                <a:latin typeface="Tw Cen MT" panose="020B0602020104020603" pitchFamily="34" charset="0"/>
              </a:rPr>
              <a:t>Department of computer science</a:t>
            </a:r>
            <a:r>
              <a:rPr lang="en-US" dirty="0">
                <a:latin typeface="Tw Cen MT" panose="020B0602020104020603" pitchFamily="34" charset="0"/>
              </a:rPr>
              <a:t/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dirty="0">
                <a:latin typeface="Tw Cen MT" panose="020B0602020104020603" pitchFamily="34" charset="0"/>
              </a:rPr>
              <a:t/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dirty="0">
                <a:latin typeface="Tw Cen MT" panose="020B0602020104020603" pitchFamily="34" charset="0"/>
              </a:rPr>
              <a:t>CSC 131</a:t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dirty="0">
                <a:latin typeface="Tw Cen MT" panose="020B0602020104020603" pitchFamily="34" charset="0"/>
              </a:rPr>
              <a:t>Computer Software Engineering</a:t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sz="2600" dirty="0">
                <a:latin typeface="Tw Cen MT" panose="020B0602020104020603" pitchFamily="34" charset="0"/>
              </a:rPr>
              <a:t>Spring </a:t>
            </a:r>
            <a:r>
              <a:rPr lang="en-US" sz="2600" dirty="0" smtClean="0">
                <a:latin typeface="Tw Cen MT" panose="020B0602020104020603" pitchFamily="34" charset="0"/>
              </a:rPr>
              <a:t>2016</a:t>
            </a:r>
            <a:br>
              <a:rPr lang="en-US" sz="2600" dirty="0" smtClean="0">
                <a:latin typeface="Tw Cen MT" panose="020B0602020104020603" pitchFamily="34" charset="0"/>
              </a:rPr>
            </a:br>
            <a:r>
              <a:rPr lang="en-US" sz="2600" dirty="0">
                <a:latin typeface="Tw Cen MT" panose="020B0602020104020603" pitchFamily="34" charset="0"/>
              </a:rPr>
              <a:t/>
            </a:r>
            <a:br>
              <a:rPr lang="en-US" sz="2600" dirty="0">
                <a:latin typeface="Tw Cen MT" panose="020B0602020104020603" pitchFamily="34" charset="0"/>
              </a:rPr>
            </a:br>
            <a:r>
              <a:rPr lang="en-US" sz="2600" dirty="0">
                <a:latin typeface="Tw Cen MT" panose="020B0602020104020603" pitchFamily="34" charset="0"/>
              </a:rPr>
              <a:t/>
            </a:r>
            <a:br>
              <a:rPr lang="en-US" sz="2600" dirty="0">
                <a:latin typeface="Tw Cen MT" panose="020B0602020104020603" pitchFamily="34" charset="0"/>
              </a:rPr>
            </a:br>
            <a:r>
              <a:rPr lang="en-US" sz="2400" dirty="0" smtClean="0">
                <a:latin typeface="Tw Cen MT" panose="020B0602020104020603" pitchFamily="34" charset="0"/>
              </a:rPr>
              <a:t>Lecture # 3</a:t>
            </a:r>
            <a:br>
              <a:rPr lang="en-US" sz="2400" dirty="0" smtClean="0">
                <a:latin typeface="Tw Cen MT" panose="020B0602020104020603" pitchFamily="34" charset="0"/>
              </a:rPr>
            </a:br>
            <a:r>
              <a:rPr lang="en-US" sz="2600" dirty="0" smtClean="0">
                <a:latin typeface="Tw Cen MT" panose="020B0602020104020603" pitchFamily="34" charset="0"/>
              </a:rPr>
              <a:t/>
            </a:r>
            <a:br>
              <a:rPr lang="en-US" sz="2600" dirty="0" smtClean="0">
                <a:latin typeface="Tw Cen MT" panose="020B0602020104020603" pitchFamily="34" charset="0"/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Requirement Engineering  &amp;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Analysis Modeling</a:t>
            </a:r>
            <a:r>
              <a:rPr lang="en-US" dirty="0">
                <a:latin typeface="Tw Cen MT" panose="020B0602020104020603" pitchFamily="34" charset="0"/>
              </a:rPr>
              <a:t/>
            </a:r>
            <a:br>
              <a:rPr lang="en-US" dirty="0">
                <a:latin typeface="Tw Cen MT" panose="020B0602020104020603" pitchFamily="34" charset="0"/>
              </a:rPr>
            </a:br>
            <a:r>
              <a:rPr lang="en-US" sz="3600" dirty="0">
                <a:latin typeface="Tw Cen MT" panose="020B0602020104020603" pitchFamily="34" charset="0"/>
              </a:rPr>
              <a:t/>
            </a:r>
            <a:br>
              <a:rPr lang="en-US" sz="3600" dirty="0">
                <a:latin typeface="Tw Cen MT" panose="020B0602020104020603" pitchFamily="34" charset="0"/>
              </a:rPr>
            </a:br>
            <a:endParaRPr lang="en-US" dirty="0">
              <a:solidFill>
                <a:schemeClr val="tx2">
                  <a:lumMod val="75000"/>
                </a:schemeClr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89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>
                <a:solidFill>
                  <a:srgbClr val="00518E"/>
                </a:solidFill>
                <a:latin typeface="Tw Cen MT" panose="020B0602020104020603" pitchFamily="34" charset="0"/>
              </a:rPr>
              <a:t>Typical objects</a:t>
            </a:r>
            <a:endParaRPr lang="en-US" sz="3600" dirty="0">
              <a:solidFill>
                <a:srgbClr val="00518E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495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w Cen MT" panose="020B0602020104020603" pitchFamily="34" charset="0"/>
              </a:rPr>
              <a:t> External entities (printer, user, sensor)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latin typeface="Tw Cen MT" panose="020B0602020104020603" pitchFamily="34" charset="0"/>
              </a:rPr>
              <a:t> </a:t>
            </a:r>
            <a:r>
              <a:rPr lang="en-US" sz="3000" dirty="0" smtClean="0">
                <a:latin typeface="Tw Cen MT" panose="020B0602020104020603" pitchFamily="34" charset="0"/>
              </a:rPr>
              <a:t>Things (e.g. reports, displays, signals)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w Cen MT" panose="020B0602020104020603" pitchFamily="34" charset="0"/>
              </a:rPr>
              <a:t> Occurrences or events (e.g. Interrupt, alarm)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w Cen MT" panose="020B0602020104020603" pitchFamily="34" charset="0"/>
              </a:rPr>
              <a:t> Roles (e.g. manger, engineer, salesperson)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w Cen MT" panose="020B0602020104020603" pitchFamily="34" charset="0"/>
              </a:rPr>
              <a:t> Organizational units (e.g. division, team)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w Cen MT" panose="020B0602020104020603" pitchFamily="34" charset="0"/>
              </a:rPr>
              <a:t> Places (e.g. manufacturing floor)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w Cen MT" panose="020B0602020104020603" pitchFamily="34" charset="0"/>
              </a:rPr>
              <a:t> Structures (e.g. employees record)</a:t>
            </a:r>
            <a:endParaRPr lang="en-US" sz="30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82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81075" y="609600"/>
            <a:ext cx="6838950" cy="733425"/>
          </a:xfrm>
        </p:spPr>
        <p:txBody>
          <a:bodyPr vert="horz" lIns="90487" tIns="44450" rIns="90487" bIns="44450" rtlCol="0" anchor="b" anchorCtr="0">
            <a:noAutofit/>
          </a:bodyPr>
          <a:lstStyle/>
          <a:p>
            <a:pPr algn="ctr" eaLnBrk="1" hangingPunct="1">
              <a:defRPr/>
            </a:pPr>
            <a:r>
              <a:rPr lang="en-US" sz="3600" dirty="0">
                <a:solidFill>
                  <a:srgbClr val="00518E"/>
                </a:solidFill>
                <a:latin typeface="Tw Cen MT" panose="020B0602020104020603" pitchFamily="34" charset="0"/>
              </a:rPr>
              <a:t>Data Objects and Attributes</a:t>
            </a:r>
          </a:p>
        </p:txBody>
      </p:sp>
      <p:sp>
        <p:nvSpPr>
          <p:cNvPr id="332803" name="Rectangle 3"/>
          <p:cNvSpPr>
            <a:spLocks noChangeArrowheads="1"/>
          </p:cNvSpPr>
          <p:nvPr/>
        </p:nvSpPr>
        <p:spPr bwMode="auto">
          <a:xfrm>
            <a:off x="1512888" y="1833564"/>
            <a:ext cx="6850062" cy="258275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000" dirty="0">
                <a:latin typeface="Tw Cen MT" panose="020B0602020104020603" pitchFamily="34" charset="0"/>
              </a:rPr>
              <a:t>A data object contains a set of attributes that act as an aspect, quality, characteristic, or descriptor of the object</a:t>
            </a:r>
          </a:p>
          <a:p>
            <a:pPr>
              <a:spcBef>
                <a:spcPct val="50000"/>
              </a:spcBef>
              <a:defRPr/>
            </a:pP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908300" y="3359150"/>
            <a:ext cx="2984500" cy="2427288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332805" name="Rectangle 5"/>
          <p:cNvSpPr>
            <a:spLocks noChangeArrowheads="1"/>
          </p:cNvSpPr>
          <p:nvPr/>
        </p:nvSpPr>
        <p:spPr bwMode="auto">
          <a:xfrm>
            <a:off x="2957513" y="3554414"/>
            <a:ext cx="2887662" cy="21923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object: automobile</a:t>
            </a:r>
          </a:p>
          <a:p>
            <a:pPr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attributes:</a:t>
            </a:r>
          </a:p>
          <a:p>
            <a:pPr>
              <a:lnSpc>
                <a:spcPct val="75000"/>
              </a:lnSpc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  make</a:t>
            </a:r>
          </a:p>
          <a:p>
            <a:pPr>
              <a:lnSpc>
                <a:spcPct val="75000"/>
              </a:lnSpc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  model</a:t>
            </a:r>
          </a:p>
          <a:p>
            <a:pPr>
              <a:lnSpc>
                <a:spcPct val="75000"/>
              </a:lnSpc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  body type</a:t>
            </a:r>
          </a:p>
          <a:p>
            <a:pPr>
              <a:lnSpc>
                <a:spcPct val="75000"/>
              </a:lnSpc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  price</a:t>
            </a:r>
          </a:p>
          <a:p>
            <a:pPr>
              <a:lnSpc>
                <a:spcPct val="75000"/>
              </a:lnSpc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  options code</a:t>
            </a:r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2921000" y="3382963"/>
            <a:ext cx="2959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E47D39D-9BFC-44DA-BCF0-62B2812BDF76}" type="datetime1">
              <a:rPr lang="en-US"/>
              <a:pPr>
                <a:defRPr/>
              </a:pPr>
              <a:t>2/18/2016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61EEA-EA16-48CA-A785-AFE4E655A4F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576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44525" y="646114"/>
            <a:ext cx="7920038" cy="5238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dirty="0" smtClean="0">
                <a:solidFill>
                  <a:srgbClr val="00518E"/>
                </a:solidFill>
                <a:latin typeface="Tw Cen MT" panose="020B0602020104020603" pitchFamily="34" charset="0"/>
              </a:rPr>
              <a:t/>
            </a:r>
            <a:br>
              <a:rPr lang="en-US" sz="3600" dirty="0" smtClean="0">
                <a:solidFill>
                  <a:srgbClr val="00518E"/>
                </a:solidFill>
                <a:latin typeface="Tw Cen MT" panose="020B0602020104020603" pitchFamily="34" charset="0"/>
              </a:rPr>
            </a:br>
            <a:r>
              <a:rPr lang="en-US" sz="3600" dirty="0" smtClean="0">
                <a:solidFill>
                  <a:srgbClr val="00518E"/>
                </a:solidFill>
                <a:latin typeface="Tw Cen MT" panose="020B0602020104020603" pitchFamily="34" charset="0"/>
              </a:rPr>
              <a:t>Entity-Relationship Diagram (ERD)</a:t>
            </a:r>
          </a:p>
        </p:txBody>
      </p:sp>
      <p:sp>
        <p:nvSpPr>
          <p:cNvPr id="392195" name="Rectangle 3"/>
          <p:cNvSpPr>
            <a:spLocks noGrp="1" noRot="1" noChangeArrowheads="1"/>
          </p:cNvSpPr>
          <p:nvPr>
            <p:ph type="body" sz="half" idx="2"/>
          </p:nvPr>
        </p:nvSpPr>
        <p:spPr>
          <a:xfrm>
            <a:off x="4876800" y="1554957"/>
            <a:ext cx="3714750" cy="4427538"/>
          </a:xfrm>
        </p:spPr>
        <p:txBody>
          <a:bodyPr>
            <a:normAutofit/>
          </a:bodyPr>
          <a:lstStyle/>
          <a:p>
            <a:pPr lvl="1" algn="just" eaLnBrk="1" hangingPunct="1">
              <a:defRPr/>
            </a:pPr>
            <a:endParaRPr lang="en-US" sz="3000" dirty="0">
              <a:latin typeface="Times New Roman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sz="3000" dirty="0">
                <a:latin typeface="Tw Cen MT" panose="020B0602020104020603" pitchFamily="34" charset="0"/>
              </a:rPr>
              <a:t>Data </a:t>
            </a:r>
            <a:r>
              <a:rPr lang="en-US" sz="3000" dirty="0" smtClean="0">
                <a:latin typeface="Tw Cen MT" panose="020B0602020104020603" pitchFamily="34" charset="0"/>
              </a:rPr>
              <a:t>object</a:t>
            </a:r>
          </a:p>
          <a:p>
            <a:pPr lvl="1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sz="3000" dirty="0" smtClean="0">
                <a:latin typeface="Tw Cen MT" panose="020B0602020104020603" pitchFamily="34" charset="0"/>
              </a:rPr>
              <a:t>Attributes </a:t>
            </a:r>
            <a:r>
              <a:rPr lang="en-US" sz="3000" dirty="0">
                <a:latin typeface="Tw Cen MT" panose="020B0602020104020603" pitchFamily="34" charset="0"/>
              </a:rPr>
              <a:t>associated with connected </a:t>
            </a:r>
            <a:r>
              <a:rPr lang="en-US" sz="3000" dirty="0" smtClean="0">
                <a:latin typeface="Tw Cen MT" panose="020B0602020104020603" pitchFamily="34" charset="0"/>
              </a:rPr>
              <a:t>entity</a:t>
            </a:r>
          </a:p>
          <a:p>
            <a:pPr lvl="1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sz="3000" dirty="0" smtClean="0">
                <a:latin typeface="Tw Cen MT" panose="020B0602020104020603" pitchFamily="34" charset="0"/>
              </a:rPr>
              <a:t>Relationship </a:t>
            </a:r>
            <a:r>
              <a:rPr lang="en-US" sz="3000" dirty="0">
                <a:latin typeface="Tw Cen MT" panose="020B0602020104020603" pitchFamily="34" charset="0"/>
              </a:rPr>
              <a:t>between entities</a:t>
            </a:r>
          </a:p>
          <a:p>
            <a:pPr lvl="1" algn="just" eaLnBrk="1" hangingPunct="1">
              <a:defRPr/>
            </a:pPr>
            <a:endParaRPr lang="en-US" sz="3000" dirty="0">
              <a:latin typeface="Times New Roman" pitchFamily="18" charset="0"/>
            </a:endParaRPr>
          </a:p>
          <a:p>
            <a:pPr lvl="1" algn="just" eaLnBrk="1" hangingPunct="1">
              <a:defRPr/>
            </a:pPr>
            <a:endParaRPr lang="en-US" sz="3000" dirty="0">
              <a:latin typeface="Times New Roman" pitchFamily="18" charset="0"/>
            </a:endParaRPr>
          </a:p>
          <a:p>
            <a:pPr lvl="1" algn="just" eaLnBrk="1" hangingPunct="1">
              <a:defRPr/>
            </a:pPr>
            <a:endParaRPr lang="en-US" sz="2400" dirty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752600" y="2255839"/>
            <a:ext cx="1371600" cy="769937"/>
          </a:xfrm>
          <a:prstGeom prst="rect">
            <a:avLst/>
          </a:prstGeom>
          <a:noFill/>
          <a:ln w="5715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3317" name="Line 7"/>
          <p:cNvSpPr>
            <a:spLocks noChangeShapeType="1"/>
          </p:cNvSpPr>
          <p:nvPr/>
        </p:nvSpPr>
        <p:spPr bwMode="auto">
          <a:xfrm flipV="1">
            <a:off x="1504950" y="3389314"/>
            <a:ext cx="76200" cy="3397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Line 9"/>
          <p:cNvSpPr>
            <a:spLocks noChangeShapeType="1"/>
          </p:cNvSpPr>
          <p:nvPr/>
        </p:nvSpPr>
        <p:spPr bwMode="auto">
          <a:xfrm flipV="1">
            <a:off x="2616200" y="3414714"/>
            <a:ext cx="0" cy="3397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Line 11"/>
          <p:cNvSpPr>
            <a:spLocks noChangeShapeType="1"/>
          </p:cNvSpPr>
          <p:nvPr/>
        </p:nvSpPr>
        <p:spPr bwMode="auto">
          <a:xfrm flipH="1" flipV="1">
            <a:off x="3797300" y="3370264"/>
            <a:ext cx="152400" cy="3397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AutoShape 12"/>
          <p:cNvSpPr>
            <a:spLocks noChangeArrowheads="1"/>
          </p:cNvSpPr>
          <p:nvPr/>
        </p:nvSpPr>
        <p:spPr bwMode="auto">
          <a:xfrm>
            <a:off x="2209800" y="5556250"/>
            <a:ext cx="609600" cy="406400"/>
          </a:xfrm>
          <a:prstGeom prst="diamond">
            <a:avLst/>
          </a:prstGeom>
          <a:noFill/>
          <a:ln w="3810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3321" name="Line 13"/>
          <p:cNvSpPr>
            <a:spLocks noChangeShapeType="1"/>
          </p:cNvSpPr>
          <p:nvPr/>
        </p:nvSpPr>
        <p:spPr bwMode="auto">
          <a:xfrm>
            <a:off x="1676400" y="5778500"/>
            <a:ext cx="533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Line 14"/>
          <p:cNvSpPr>
            <a:spLocks noChangeShapeType="1"/>
          </p:cNvSpPr>
          <p:nvPr/>
        </p:nvSpPr>
        <p:spPr bwMode="auto">
          <a:xfrm>
            <a:off x="2819400" y="5768975"/>
            <a:ext cx="533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Oval 16"/>
          <p:cNvSpPr>
            <a:spLocks noChangeArrowheads="1"/>
          </p:cNvSpPr>
          <p:nvPr/>
        </p:nvSpPr>
        <p:spPr bwMode="auto">
          <a:xfrm>
            <a:off x="1314450" y="3768726"/>
            <a:ext cx="795338" cy="43497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3324" name="Oval 17"/>
          <p:cNvSpPr>
            <a:spLocks noChangeArrowheads="1"/>
          </p:cNvSpPr>
          <p:nvPr/>
        </p:nvSpPr>
        <p:spPr bwMode="auto">
          <a:xfrm>
            <a:off x="2190750" y="3768726"/>
            <a:ext cx="795338" cy="43497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3325" name="Oval 18"/>
          <p:cNvSpPr>
            <a:spLocks noChangeArrowheads="1"/>
          </p:cNvSpPr>
          <p:nvPr/>
        </p:nvSpPr>
        <p:spPr bwMode="auto">
          <a:xfrm>
            <a:off x="3543300" y="3749676"/>
            <a:ext cx="795338" cy="434975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3326" name="Text Box 23"/>
          <p:cNvSpPr txBox="1">
            <a:spLocks noChangeArrowheads="1"/>
          </p:cNvSpPr>
          <p:nvPr/>
        </p:nvSpPr>
        <p:spPr bwMode="auto">
          <a:xfrm>
            <a:off x="2027238" y="2506663"/>
            <a:ext cx="819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/>
              <a:t>Entity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75F244A-2CBC-4892-9499-0FD832EEA2B4}" type="datetime1">
              <a:rPr lang="en-US"/>
              <a:pPr>
                <a:defRPr/>
              </a:pPr>
              <a:t>2/18/2016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DFEB90-FD7A-468D-B35E-DFD5BB40E31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26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381000" y="1600200"/>
            <a:ext cx="8153400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w Cen MT" panose="020B0602020104020603" pitchFamily="34" charset="0"/>
              </a:rPr>
              <a:t>Relationship – indicates “connectedness” </a:t>
            </a:r>
          </a:p>
          <a:p>
            <a:pPr marL="400050" lvl="1" indent="0">
              <a:buNone/>
            </a:pPr>
            <a:r>
              <a:rPr lang="en-US" sz="3000" dirty="0" smtClean="0">
                <a:latin typeface="Tw Cen MT" panose="020B0602020104020603" pitchFamily="34" charset="0"/>
              </a:rPr>
              <a:t>A fact that must be “remembered” by the system and cannot or is not computed or derived mechanically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3000" dirty="0">
                <a:latin typeface="Tw Cen MT" panose="020B0602020104020603" pitchFamily="34" charset="0"/>
              </a:rPr>
              <a:t>several instances of a relationship can exist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3000" dirty="0">
                <a:latin typeface="Tw Cen MT" panose="020B0602020104020603" pitchFamily="34" charset="0"/>
              </a:rPr>
              <a:t>objects can be related in many different ways</a:t>
            </a:r>
          </a:p>
          <a:p>
            <a:pPr marL="0" indent="0">
              <a:buNone/>
            </a:pPr>
            <a:endParaRPr lang="en-US" sz="3000" dirty="0">
              <a:latin typeface="Tw Cen MT" panose="020B0602020104020603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>
                <a:solidFill>
                  <a:srgbClr val="00518E"/>
                </a:solidFill>
                <a:latin typeface="Tw Cen MT" panose="020B0602020104020603" pitchFamily="34" charset="0"/>
              </a:rPr>
              <a:t>WHAT IS A RELATIONSHIP?</a:t>
            </a:r>
            <a:endParaRPr lang="en-US" sz="3600" dirty="0">
              <a:solidFill>
                <a:srgbClr val="00518E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41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08100" y="890589"/>
            <a:ext cx="7069138" cy="511175"/>
          </a:xfrm>
        </p:spPr>
        <p:txBody>
          <a:bodyPr vert="horz" lIns="90487" tIns="44450" rIns="90487" bIns="44450" rtlCol="0" anchor="b" anchorCtr="0">
            <a:noAutofit/>
          </a:bodyPr>
          <a:lstStyle/>
          <a:p>
            <a:pPr algn="ctr" eaLnBrk="1" hangingPunct="1">
              <a:defRPr/>
            </a:pPr>
            <a:r>
              <a:rPr lang="en-US" sz="3600" dirty="0" smtClean="0">
                <a:solidFill>
                  <a:srgbClr val="00518E"/>
                </a:solidFill>
                <a:latin typeface="Tw Cen MT" panose="020B0602020104020603" pitchFamily="34" charset="0"/>
              </a:rPr>
              <a:t>ERD Notation</a:t>
            </a:r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2944813" y="3362325"/>
            <a:ext cx="30734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2932113" y="3248025"/>
            <a:ext cx="228600" cy="10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 flipH="1">
            <a:off x="2932113" y="3375025"/>
            <a:ext cx="2032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5662613" y="3235325"/>
            <a:ext cx="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Oval 8"/>
          <p:cNvSpPr>
            <a:spLocks noChangeArrowheads="1"/>
          </p:cNvSpPr>
          <p:nvPr/>
        </p:nvSpPr>
        <p:spPr bwMode="auto">
          <a:xfrm>
            <a:off x="3148013" y="3286125"/>
            <a:ext cx="139700" cy="1397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5368" name="Line 9"/>
          <p:cNvSpPr>
            <a:spLocks noChangeShapeType="1"/>
          </p:cNvSpPr>
          <p:nvPr/>
        </p:nvSpPr>
        <p:spPr bwMode="auto">
          <a:xfrm>
            <a:off x="5751513" y="3235325"/>
            <a:ext cx="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4869" name="Rectangle 21"/>
          <p:cNvSpPr>
            <a:spLocks noChangeArrowheads="1"/>
          </p:cNvSpPr>
          <p:nvPr/>
        </p:nvSpPr>
        <p:spPr bwMode="auto">
          <a:xfrm>
            <a:off x="1446214" y="1685925"/>
            <a:ext cx="3055323" cy="55143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3000" dirty="0">
                <a:latin typeface="Tw Cen MT" panose="020B0602020104020603" pitchFamily="34" charset="0"/>
              </a:rPr>
              <a:t>One common form:</a:t>
            </a:r>
          </a:p>
        </p:txBody>
      </p:sp>
      <p:sp>
        <p:nvSpPr>
          <p:cNvPr id="334871" name="Rectangle 23"/>
          <p:cNvSpPr>
            <a:spLocks noChangeArrowheads="1"/>
          </p:cNvSpPr>
          <p:nvPr/>
        </p:nvSpPr>
        <p:spPr bwMode="auto">
          <a:xfrm>
            <a:off x="5535613" y="2706689"/>
            <a:ext cx="182806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defRPr/>
            </a:pPr>
            <a:endParaRPr lang="en-US" b="1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5371" name="Rectangle 24"/>
          <p:cNvSpPr>
            <a:spLocks noChangeArrowheads="1"/>
          </p:cNvSpPr>
          <p:nvPr/>
        </p:nvSpPr>
        <p:spPr bwMode="auto">
          <a:xfrm>
            <a:off x="1598613" y="2968625"/>
            <a:ext cx="1295400" cy="661988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334873" name="Rectangle 25"/>
          <p:cNvSpPr>
            <a:spLocks noChangeArrowheads="1"/>
          </p:cNvSpPr>
          <p:nvPr/>
        </p:nvSpPr>
        <p:spPr bwMode="auto">
          <a:xfrm>
            <a:off x="1647825" y="3065463"/>
            <a:ext cx="10884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object</a:t>
            </a:r>
          </a:p>
        </p:txBody>
      </p:sp>
      <p:sp>
        <p:nvSpPr>
          <p:cNvPr id="334874" name="Rectangle 26"/>
          <p:cNvSpPr>
            <a:spLocks noChangeArrowheads="1"/>
          </p:cNvSpPr>
          <p:nvPr/>
        </p:nvSpPr>
        <p:spPr bwMode="auto">
          <a:xfrm>
            <a:off x="2549526" y="3235325"/>
            <a:ext cx="30797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1</a:t>
            </a:r>
          </a:p>
        </p:txBody>
      </p:sp>
      <p:sp>
        <p:nvSpPr>
          <p:cNvPr id="15374" name="Rectangle 27"/>
          <p:cNvSpPr>
            <a:spLocks noChangeArrowheads="1"/>
          </p:cNvSpPr>
          <p:nvPr/>
        </p:nvSpPr>
        <p:spPr bwMode="auto">
          <a:xfrm>
            <a:off x="6069013" y="3001964"/>
            <a:ext cx="1295400" cy="66357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 b="1">
              <a:solidFill>
                <a:schemeClr val="folHlink"/>
              </a:solidFill>
              <a:latin typeface="Helvetica" pitchFamily="34" charset="0"/>
            </a:endParaRPr>
          </a:p>
        </p:txBody>
      </p:sp>
      <p:sp>
        <p:nvSpPr>
          <p:cNvPr id="334876" name="Rectangle 28"/>
          <p:cNvSpPr>
            <a:spLocks noChangeArrowheads="1"/>
          </p:cNvSpPr>
          <p:nvPr/>
        </p:nvSpPr>
        <p:spPr bwMode="auto">
          <a:xfrm>
            <a:off x="6130925" y="3098800"/>
            <a:ext cx="10884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object</a:t>
            </a:r>
          </a:p>
        </p:txBody>
      </p:sp>
      <p:sp>
        <p:nvSpPr>
          <p:cNvPr id="334877" name="Rectangle 29"/>
          <p:cNvSpPr>
            <a:spLocks noChangeArrowheads="1"/>
          </p:cNvSpPr>
          <p:nvPr/>
        </p:nvSpPr>
        <p:spPr bwMode="auto">
          <a:xfrm>
            <a:off x="7045326" y="3257550"/>
            <a:ext cx="30797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2</a:t>
            </a:r>
          </a:p>
        </p:txBody>
      </p:sp>
      <p:sp>
        <p:nvSpPr>
          <p:cNvPr id="334878" name="Rectangle 30"/>
          <p:cNvSpPr>
            <a:spLocks noChangeArrowheads="1"/>
          </p:cNvSpPr>
          <p:nvPr/>
        </p:nvSpPr>
        <p:spPr bwMode="auto">
          <a:xfrm>
            <a:off x="3794126" y="3032125"/>
            <a:ext cx="147637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relationship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9E5633D-DAB8-4A61-9741-05FEACD91DAB}" type="datetime1">
              <a:rPr lang="en-US"/>
              <a:pPr>
                <a:defRPr/>
              </a:pPr>
              <a:t>2/18/2016</a:t>
            </a:fld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8CB329-7E74-4E6E-8C60-ED68132AE40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36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47800" y="685800"/>
            <a:ext cx="6465888" cy="7429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dirty="0">
                <a:solidFill>
                  <a:srgbClr val="00518E"/>
                </a:solidFill>
                <a:latin typeface="Tw Cen MT" panose="020B0602020104020603" pitchFamily="34" charset="0"/>
              </a:rPr>
              <a:t>Cardinality</a:t>
            </a:r>
          </a:p>
        </p:txBody>
      </p:sp>
      <p:sp>
        <p:nvSpPr>
          <p:cNvPr id="42291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703263" y="1762126"/>
            <a:ext cx="7974012" cy="45005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sz="3000" dirty="0" smtClean="0">
                <a:latin typeface="Tw Cen MT" panose="020B0602020104020603" pitchFamily="34" charset="0"/>
              </a:rPr>
              <a:t>Cardinality: number of </a:t>
            </a:r>
            <a:r>
              <a:rPr lang="en-US" sz="3000" dirty="0" smtClean="0">
                <a:latin typeface="Tw Cen MT" panose="020B0602020104020603" pitchFamily="34" charset="0"/>
              </a:rPr>
              <a:t>occurrences</a:t>
            </a:r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sz="3000" dirty="0" smtClean="0">
                <a:latin typeface="Tw Cen MT" panose="020B0602020104020603" pitchFamily="34" charset="0"/>
              </a:rPr>
              <a:t>The </a:t>
            </a:r>
            <a:r>
              <a:rPr lang="en-US" sz="3000" dirty="0" smtClean="0">
                <a:latin typeface="Tw Cen MT" panose="020B0602020104020603" pitchFamily="34" charset="0"/>
              </a:rPr>
              <a:t>maximum  number of objects that participate in a relationship…</a:t>
            </a:r>
          </a:p>
          <a:p>
            <a:pPr lvl="1" algn="just">
              <a:defRPr/>
            </a:pPr>
            <a:r>
              <a:rPr lang="en-US" sz="3000" dirty="0" smtClean="0">
                <a:latin typeface="Tw Cen MT" panose="020B0602020104020603" pitchFamily="34" charset="0"/>
              </a:rPr>
              <a:t>One – One (1:1)		 I-------- I</a:t>
            </a:r>
          </a:p>
          <a:p>
            <a:pPr lvl="1" algn="just">
              <a:defRPr/>
            </a:pPr>
            <a:r>
              <a:rPr lang="en-US" sz="3000" dirty="0" smtClean="0">
                <a:latin typeface="Tw Cen MT" panose="020B0602020104020603" pitchFamily="34" charset="0"/>
              </a:rPr>
              <a:t>One- Many (1:N)		 I-</a:t>
            </a:r>
            <a:r>
              <a:rPr lang="en-US" sz="3000" dirty="0" smtClean="0">
                <a:latin typeface="Tw Cen MT" panose="020B0602020104020603" pitchFamily="34" charset="0"/>
              </a:rPr>
              <a:t>-------&lt;</a:t>
            </a:r>
            <a:endParaRPr lang="en-US" sz="3000" dirty="0" smtClean="0">
              <a:latin typeface="Tw Cen MT" panose="020B0602020104020603" pitchFamily="34" charset="0"/>
            </a:endParaRPr>
          </a:p>
          <a:p>
            <a:pPr lvl="1" algn="just">
              <a:defRPr/>
            </a:pPr>
            <a:r>
              <a:rPr lang="en-US" sz="3000" dirty="0" smtClean="0">
                <a:latin typeface="Tw Cen MT" panose="020B0602020104020603" pitchFamily="34" charset="0"/>
              </a:rPr>
              <a:t>Many – Many (M:N)	 </a:t>
            </a:r>
            <a:r>
              <a:rPr lang="en-US" sz="3000" dirty="0" smtClean="0">
                <a:latin typeface="Tw Cen MT" panose="020B0602020104020603" pitchFamily="34" charset="0"/>
              </a:rPr>
              <a:t>&gt;--------&lt;</a:t>
            </a:r>
            <a:r>
              <a:rPr lang="en-US" sz="3000" dirty="0" smtClean="0">
                <a:latin typeface="Tw Cen MT" panose="020B0602020104020603" pitchFamily="34" charset="0"/>
              </a:rPr>
              <a:t>	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4031AA-2BE4-4160-88C4-22E74A112B7C}" type="datetime1">
              <a:rPr lang="en-US"/>
              <a:pPr>
                <a:defRPr/>
              </a:pPr>
              <a:t>2/18/2016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CBA5F2-1770-4544-8F11-82134110425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600200" y="685800"/>
            <a:ext cx="5346700" cy="6667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>
                <a:solidFill>
                  <a:srgbClr val="00518E"/>
                </a:solidFill>
                <a:latin typeface="Tw Cen MT" panose="020B0602020104020603" pitchFamily="34" charset="0"/>
              </a:rPr>
              <a:t>Modality	</a:t>
            </a:r>
          </a:p>
        </p:txBody>
      </p:sp>
      <p:sp>
        <p:nvSpPr>
          <p:cNvPr id="42393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4800" y="1676400"/>
            <a:ext cx="8534400" cy="4800600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3000" dirty="0" smtClean="0">
                <a:latin typeface="Tw Cen MT" panose="020B0602020104020603" pitchFamily="34" charset="0"/>
              </a:rPr>
              <a:t> Modality </a:t>
            </a:r>
            <a:r>
              <a:rPr lang="en-US" sz="3000" dirty="0" smtClean="0">
                <a:latin typeface="Tw Cen MT" panose="020B0602020104020603" pitchFamily="34" charset="0"/>
              </a:rPr>
              <a:t>is either 0 or </a:t>
            </a:r>
            <a:r>
              <a:rPr lang="en-US" sz="3000" dirty="0" smtClean="0">
                <a:latin typeface="Tw Cen MT" panose="020B0602020104020603" pitchFamily="34" charset="0"/>
              </a:rPr>
              <a:t>1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3000" dirty="0" smtClean="0">
                <a:latin typeface="Tw Cen MT" panose="020B0602020104020603" pitchFamily="34" charset="0"/>
              </a:rPr>
              <a:t>Modality </a:t>
            </a:r>
            <a:r>
              <a:rPr lang="en-US" sz="3000" dirty="0" smtClean="0">
                <a:latin typeface="Tw Cen MT" panose="020B0602020104020603" pitchFamily="34" charset="0"/>
              </a:rPr>
              <a:t>is 0 if there is no explicit need for the relationship to occur or the relationship is </a:t>
            </a:r>
            <a:r>
              <a:rPr lang="en-US" sz="3000" dirty="0" smtClean="0">
                <a:latin typeface="Tw Cen MT" panose="020B0602020104020603" pitchFamily="34" charset="0"/>
              </a:rPr>
              <a:t>optional.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3000" dirty="0" smtClean="0">
                <a:latin typeface="Tw Cen MT" panose="020B0602020104020603" pitchFamily="34" charset="0"/>
              </a:rPr>
              <a:t>The </a:t>
            </a:r>
            <a:r>
              <a:rPr lang="en-US" sz="3000" dirty="0" smtClean="0">
                <a:latin typeface="Tw Cen MT" panose="020B0602020104020603" pitchFamily="34" charset="0"/>
              </a:rPr>
              <a:t>Modality is 1 if an occurrence of the relationship is mandatory.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BE52FAA-2480-4C32-BB82-6FE04484CBAA}" type="datetime1">
              <a:rPr lang="en-US"/>
              <a:pPr>
                <a:defRPr/>
              </a:pPr>
              <a:t>2/18/2016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0DE935-D873-4D42-ABD1-E6311A6E744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36700" y="676276"/>
            <a:ext cx="6294438" cy="5111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dirty="0" smtClean="0">
                <a:solidFill>
                  <a:srgbClr val="00518E"/>
                </a:solidFill>
                <a:latin typeface="Tw Cen MT" panose="020B0602020104020603" pitchFamily="34" charset="0"/>
              </a:rPr>
              <a:t>Structured Analysis</a:t>
            </a:r>
          </a:p>
        </p:txBody>
      </p:sp>
      <p:sp>
        <p:nvSpPr>
          <p:cNvPr id="42189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4800" y="1501775"/>
            <a:ext cx="8258175" cy="477043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3400" i="1" dirty="0">
                <a:latin typeface="Tw Cen MT" panose="020B0602020104020603" pitchFamily="34" charset="0"/>
                <a:cs typeface="Times New Roman" pitchFamily="18" charset="0"/>
              </a:rPr>
              <a:t>In the context of Structured Analysis (SA)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3000" dirty="0" smtClean="0">
              <a:latin typeface="Tw Cen MT" panose="020B0602020104020603" pitchFamily="34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en-US" sz="3000" dirty="0" smtClean="0">
                <a:latin typeface="Tw Cen MT" panose="020B0602020104020603" pitchFamily="34" charset="0"/>
              </a:rPr>
              <a:t>ERD defines:</a:t>
            </a:r>
          </a:p>
          <a:p>
            <a:pPr lvl="2">
              <a:lnSpc>
                <a:spcPct val="80000"/>
              </a:lnSpc>
              <a:defRPr/>
            </a:pPr>
            <a:r>
              <a:rPr lang="en-US" sz="3000" dirty="0" smtClean="0">
                <a:latin typeface="Tw Cen MT" panose="020B0602020104020603" pitchFamily="34" charset="0"/>
              </a:rPr>
              <a:t>Data </a:t>
            </a:r>
            <a:r>
              <a:rPr lang="en-US" sz="3000" dirty="0" smtClean="0">
                <a:latin typeface="Tw Cen MT" panose="020B0602020104020603" pitchFamily="34" charset="0"/>
              </a:rPr>
              <a:t>entered</a:t>
            </a:r>
          </a:p>
          <a:p>
            <a:pPr lvl="2">
              <a:lnSpc>
                <a:spcPct val="80000"/>
              </a:lnSpc>
              <a:defRPr/>
            </a:pPr>
            <a:r>
              <a:rPr lang="en-US" sz="3000" dirty="0" smtClean="0">
                <a:latin typeface="Tw Cen MT" panose="020B0602020104020603" pitchFamily="34" charset="0"/>
              </a:rPr>
              <a:t>Data stored</a:t>
            </a:r>
          </a:p>
          <a:p>
            <a:pPr lvl="2">
              <a:lnSpc>
                <a:spcPct val="80000"/>
              </a:lnSpc>
              <a:defRPr/>
            </a:pPr>
            <a:r>
              <a:rPr lang="en-US" sz="3000" dirty="0" smtClean="0">
                <a:latin typeface="Tw Cen MT" panose="020B0602020104020603" pitchFamily="34" charset="0"/>
              </a:rPr>
              <a:t>Data transformed</a:t>
            </a:r>
          </a:p>
          <a:p>
            <a:pPr lvl="2">
              <a:lnSpc>
                <a:spcPct val="80000"/>
              </a:lnSpc>
              <a:defRPr/>
            </a:pPr>
            <a:r>
              <a:rPr lang="en-US" sz="3000" dirty="0" smtClean="0">
                <a:latin typeface="Tw Cen MT" panose="020B0602020104020603" pitchFamily="34" charset="0"/>
              </a:rPr>
              <a:t>Data produced with the application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3000" dirty="0" smtClean="0">
              <a:latin typeface="Tw Cen MT" panose="020B0602020104020603" pitchFamily="34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sz="3000" dirty="0" smtClean="0">
              <a:latin typeface="Tw Cen MT" panose="020B06020201040206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BEF90C9-7EB4-4B1E-9843-CC5FC9813672}" type="datetime1">
              <a:rPr lang="en-US"/>
              <a:pPr>
                <a:defRPr/>
              </a:pPr>
              <a:t>2/18/2016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2F1D75-7864-452B-A15F-C031E6553E9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9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62000" y="1676400"/>
            <a:ext cx="7543800" cy="2244726"/>
          </a:xfrm>
        </p:spPr>
        <p:txBody>
          <a:bodyPr vert="horz" lIns="90487" tIns="44450" rIns="90487" bIns="44450" rtlCol="0" anchor="b" anchorCtr="0">
            <a:noAutofit/>
          </a:bodyPr>
          <a:lstStyle/>
          <a:p>
            <a:pPr algn="ctr" eaLnBrk="1" hangingPunct="1">
              <a:defRPr/>
            </a:pPr>
            <a:r>
              <a:rPr lang="en-US" sz="3600" i="1" dirty="0" smtClean="0">
                <a:solidFill>
                  <a:schemeClr val="tx1"/>
                </a:solidFill>
                <a:latin typeface="Tw Cen MT" panose="020B0602020104020603" pitchFamily="34" charset="0"/>
              </a:rPr>
              <a:t>Functional Model: Creating A Flow Model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73DD9C4-A94E-4BA1-ABBD-D89FF2C5A358}" type="datetime1">
              <a:rPr lang="en-US"/>
              <a:pPr>
                <a:defRPr/>
              </a:pPr>
              <a:t>2/18/2016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B14C8D-1EF5-417C-88EC-98CF4812622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4000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79248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400" dirty="0" smtClean="0">
                <a:solidFill>
                  <a:srgbClr val="00518E"/>
                </a:solidFill>
                <a:latin typeface="Tw Cen MT" panose="020B0602020104020603" pitchFamily="34" charset="0"/>
              </a:rPr>
              <a:t>Functional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1625" y="1871663"/>
            <a:ext cx="8540750" cy="39306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 eaLnBrk="1" hangingPunct="1">
              <a:buNone/>
              <a:defRPr/>
            </a:pPr>
            <a:endParaRPr lang="en-US" sz="3000" dirty="0" smtClean="0">
              <a:latin typeface="Tw Cen MT" panose="020B0602020104020603" pitchFamily="34" charset="0"/>
            </a:endParaRPr>
          </a:p>
          <a:p>
            <a:pPr marL="0" indent="0" algn="ctr" eaLnBrk="1" hangingPunct="1">
              <a:buNone/>
              <a:defRPr/>
            </a:pPr>
            <a:r>
              <a:rPr lang="en-US" sz="3000" dirty="0" smtClean="0">
                <a:latin typeface="Tw Cen MT" panose="020B0602020104020603" pitchFamily="34" charset="0"/>
              </a:rPr>
              <a:t>Focuses </a:t>
            </a:r>
            <a:r>
              <a:rPr lang="en-US" sz="3000" dirty="0" smtClean="0">
                <a:latin typeface="Tw Cen MT" panose="020B0602020104020603" pitchFamily="34" charset="0"/>
              </a:rPr>
              <a:t>on the functionality and flow of information in the system.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FD3EB6-BC13-424D-B0BC-00F471CDEDA8}" type="datetime1">
              <a:rPr lang="en-US"/>
              <a:pPr>
                <a:defRPr/>
              </a:pPr>
              <a:t>2/18/2016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5B32FE-5ACC-426C-B21B-DD352779E13F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8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2637" y="327821"/>
            <a:ext cx="7780337" cy="6667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dirty="0">
                <a:solidFill>
                  <a:srgbClr val="00518E"/>
                </a:solidFill>
                <a:latin typeface="Tw Cen MT" panose="020B0602020104020603" pitchFamily="34" charset="0"/>
              </a:rPr>
              <a:t>Requirements</a:t>
            </a:r>
            <a:r>
              <a:rPr lang="en-US" sz="3600" dirty="0">
                <a:solidFill>
                  <a:srgbClr val="0070C0"/>
                </a:solidFill>
                <a:latin typeface="Tw Cen MT" panose="020B0602020104020603" pitchFamily="34" charset="0"/>
              </a:rPr>
              <a:t> </a:t>
            </a:r>
            <a:r>
              <a:rPr lang="en-US" sz="3600" dirty="0">
                <a:solidFill>
                  <a:srgbClr val="00518E"/>
                </a:solidFill>
                <a:latin typeface="Tw Cen MT" panose="020B0602020104020603" pitchFamily="34" charset="0"/>
              </a:rPr>
              <a:t>Analysis</a:t>
            </a:r>
          </a:p>
        </p:txBody>
      </p:sp>
      <p:sp>
        <p:nvSpPr>
          <p:cNvPr id="41881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0" y="1066800"/>
            <a:ext cx="9144000" cy="555862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1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sz="3200" dirty="0">
                <a:latin typeface="Tw Cen MT" panose="020B0602020104020603" pitchFamily="34" charset="0"/>
              </a:rPr>
              <a:t>Two types of analysis methods:  </a:t>
            </a:r>
          </a:p>
          <a:p>
            <a:pPr lvl="1" algn="just" eaLnBrk="1" hangingPunct="1">
              <a:buFont typeface="Wingdings" pitchFamily="2" charset="2"/>
              <a:buNone/>
              <a:defRPr/>
            </a:pPr>
            <a:r>
              <a:rPr lang="en-US" sz="3200" i="1" dirty="0" smtClean="0">
                <a:latin typeface="Tw Cen MT" panose="020B0602020104020603" pitchFamily="34" charset="0"/>
              </a:rPr>
              <a:t>	     Structured </a:t>
            </a:r>
            <a:r>
              <a:rPr lang="en-US" sz="3200" i="1" dirty="0">
                <a:latin typeface="Tw Cen MT" panose="020B0602020104020603" pitchFamily="34" charset="0"/>
              </a:rPr>
              <a:t>and Object-Oriented Analysis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en-US" sz="3200" dirty="0">
                <a:latin typeface="Tw Cen MT" panose="020B0602020104020603" pitchFamily="34" charset="0"/>
              </a:rPr>
              <a:t>Each method has techniques for representing </a:t>
            </a:r>
          </a:p>
          <a:p>
            <a:pPr lvl="2" algn="just">
              <a:defRPr/>
            </a:pPr>
            <a:r>
              <a:rPr lang="en-US" sz="3200" dirty="0" smtClean="0">
                <a:latin typeface="Tw Cen MT" panose="020B0602020104020603" pitchFamily="34" charset="0"/>
              </a:rPr>
              <a:t>Data</a:t>
            </a:r>
          </a:p>
          <a:p>
            <a:pPr lvl="2" algn="just">
              <a:defRPr/>
            </a:pPr>
            <a:r>
              <a:rPr lang="en-US" sz="3200" dirty="0" smtClean="0">
                <a:latin typeface="Tw Cen MT" panose="020B0602020104020603" pitchFamily="34" charset="0"/>
              </a:rPr>
              <a:t>Processing/Function</a:t>
            </a:r>
            <a:endParaRPr lang="en-US" sz="3200" dirty="0">
              <a:latin typeface="Tw Cen MT" panose="020B0602020104020603" pitchFamily="34" charset="0"/>
            </a:endParaRPr>
          </a:p>
          <a:p>
            <a:pPr lvl="2" algn="just">
              <a:defRPr/>
            </a:pPr>
            <a:r>
              <a:rPr lang="en-US" sz="3200" dirty="0" smtClean="0">
                <a:latin typeface="Tw Cen MT" panose="020B0602020104020603" pitchFamily="34" charset="0"/>
              </a:rPr>
              <a:t>Control/Behavior</a:t>
            </a:r>
            <a:endParaRPr lang="en-US" sz="3200" dirty="0">
              <a:latin typeface="Tw Cen MT" panose="020B0602020104020603" pitchFamily="34" charset="0"/>
            </a:endParaRPr>
          </a:p>
          <a:p>
            <a:pPr marL="914400" lvl="2" indent="0" algn="just">
              <a:buNone/>
              <a:defRPr/>
            </a:pPr>
            <a:endParaRPr lang="en-US" sz="3000" dirty="0">
              <a:latin typeface="Tw Cen MT" panose="020B0602020104020603" pitchFamily="34" charset="0"/>
            </a:endParaRPr>
          </a:p>
          <a:p>
            <a:pPr marL="914400" lvl="2" indent="0" algn="just">
              <a:buNone/>
              <a:defRPr/>
            </a:pPr>
            <a:r>
              <a:rPr lang="en-US" sz="3000" dirty="0" smtClean="0">
                <a:latin typeface="Tw Cen MT" panose="020B0602020104020603" pitchFamily="34" charset="0"/>
              </a:rPr>
              <a:t>Each </a:t>
            </a:r>
            <a:r>
              <a:rPr lang="en-US" sz="3000" dirty="0">
                <a:latin typeface="Tw Cen MT" panose="020B0602020104020603" pitchFamily="34" charset="0"/>
              </a:rPr>
              <a:t>technique/notation is used to model one </a:t>
            </a:r>
            <a:endParaRPr lang="en-US" sz="3000" dirty="0" smtClean="0">
              <a:latin typeface="Tw Cen MT" panose="020B0602020104020603" pitchFamily="34" charset="0"/>
            </a:endParaRPr>
          </a:p>
          <a:p>
            <a:pPr marL="914400" lvl="2" indent="0" algn="just">
              <a:buNone/>
              <a:defRPr/>
            </a:pPr>
            <a:r>
              <a:rPr lang="en-US" sz="3000" dirty="0" smtClean="0">
                <a:latin typeface="Tw Cen MT" panose="020B0602020104020603" pitchFamily="34" charset="0"/>
              </a:rPr>
              <a:t>or </a:t>
            </a:r>
            <a:r>
              <a:rPr lang="en-US" sz="3000" dirty="0">
                <a:latin typeface="Tw Cen MT" panose="020B0602020104020603" pitchFamily="34" charset="0"/>
              </a:rPr>
              <a:t>more type of information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C33783-612C-4D3D-80F6-94EBC5677E2D}" type="datetime1">
              <a:rPr lang="en-US"/>
              <a:pPr>
                <a:defRPr/>
              </a:pPr>
              <a:t>2/18/2016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05F866-5A7D-4EC7-B120-9168922ABAE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55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3600" dirty="0" smtClean="0">
                <a:solidFill>
                  <a:srgbClr val="00518E"/>
                </a:solidFill>
                <a:latin typeface="Tw Cen MT" panose="020B0602020104020603" pitchFamily="34" charset="0"/>
              </a:rPr>
              <a:t>Functional Model</a:t>
            </a:r>
            <a:br>
              <a:rPr lang="en-US" sz="3600" dirty="0" smtClean="0">
                <a:solidFill>
                  <a:srgbClr val="00518E"/>
                </a:solidFill>
                <a:latin typeface="Tw Cen MT" panose="020B0602020104020603" pitchFamily="34" charset="0"/>
              </a:rPr>
            </a:br>
            <a:r>
              <a:rPr lang="en-US" sz="3600" dirty="0" smtClean="0">
                <a:solidFill>
                  <a:srgbClr val="00518E"/>
                </a:solidFill>
                <a:latin typeface="Tw Cen MT" panose="020B0602020104020603" pitchFamily="34" charset="0"/>
              </a:rPr>
              <a:t>Data Flow Diagram ( Model)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1625" y="2220913"/>
            <a:ext cx="8540750" cy="393065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sz="3000" dirty="0" smtClean="0">
                <a:latin typeface="Tw Cen MT" panose="020B0602020104020603" pitchFamily="34" charset="0"/>
              </a:rPr>
              <a:t>Data Flow Diagram</a:t>
            </a:r>
            <a:r>
              <a:rPr lang="en-US" sz="3000" dirty="0" smtClean="0">
                <a:latin typeface="Tw Cen MT" panose="020B0602020104020603" pitchFamily="34" charset="0"/>
              </a:rPr>
              <a:t>:</a:t>
            </a:r>
            <a:endParaRPr lang="en-US" sz="3000" dirty="0" smtClean="0">
              <a:latin typeface="Tw Cen MT" panose="020B0602020104020603" pitchFamily="34" charset="0"/>
            </a:endParaRPr>
          </a:p>
          <a:p>
            <a:pPr marL="457200" lvl="1" indent="0">
              <a:buNone/>
              <a:defRPr/>
            </a:pPr>
            <a:r>
              <a:rPr lang="en-US" sz="3000" dirty="0" smtClean="0">
                <a:latin typeface="Tw Cen MT" panose="020B0602020104020603" pitchFamily="34" charset="0"/>
              </a:rPr>
              <a:t>DFDs show the flow of data from external entities into the system, also show how the data moves from one process to another, as well as its logical storage. 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E95678B-A090-47C6-B2E9-88D040B91C4D}" type="datetime1">
              <a:rPr lang="en-US"/>
              <a:pPr>
                <a:defRPr/>
              </a:pPr>
              <a:t>2/18/2016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50327-CE03-4B92-B050-D414ADAF390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37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77926" y="674689"/>
            <a:ext cx="6492875" cy="5111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dirty="0" smtClean="0">
                <a:solidFill>
                  <a:srgbClr val="00518E"/>
                </a:solidFill>
                <a:latin typeface="Tw Cen MT" panose="020B0602020104020603" pitchFamily="34" charset="0"/>
              </a:rPr>
              <a:t>Data Flow Diagrams</a:t>
            </a:r>
          </a:p>
        </p:txBody>
      </p:sp>
      <p:sp>
        <p:nvSpPr>
          <p:cNvPr id="381955" name="Rectangle 3"/>
          <p:cNvSpPr>
            <a:spLocks noGrp="1" noRot="1" noChangeArrowheads="1"/>
          </p:cNvSpPr>
          <p:nvPr>
            <p:ph type="body" sz="half" idx="2"/>
          </p:nvPr>
        </p:nvSpPr>
        <p:spPr>
          <a:xfrm>
            <a:off x="3284856" y="1600200"/>
            <a:ext cx="5467032" cy="4522787"/>
          </a:xfrm>
        </p:spPr>
        <p:txBody>
          <a:bodyPr>
            <a:noAutofit/>
          </a:bodyPr>
          <a:lstStyle/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sz="3000" dirty="0" smtClean="0">
                <a:latin typeface="Tw Cen MT" panose="020B0602020104020603" pitchFamily="34" charset="0"/>
              </a:rPr>
              <a:t> Producer/Consumer </a:t>
            </a:r>
            <a:r>
              <a:rPr lang="en-US" sz="3000" dirty="0">
                <a:latin typeface="Tw Cen MT" panose="020B0602020104020603" pitchFamily="34" charset="0"/>
              </a:rPr>
              <a:t>of information outside the bounds of the </a:t>
            </a:r>
            <a:r>
              <a:rPr lang="en-US" sz="3000" dirty="0" smtClean="0">
                <a:latin typeface="Tw Cen MT" panose="020B0602020104020603" pitchFamily="34" charset="0"/>
              </a:rPr>
              <a:t>system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sz="3000" dirty="0">
                <a:latin typeface="Tw Cen MT" panose="020B0602020104020603" pitchFamily="34" charset="0"/>
              </a:rPr>
              <a:t> </a:t>
            </a:r>
            <a:r>
              <a:rPr lang="en-US" sz="3000" dirty="0" smtClean="0">
                <a:latin typeface="Tw Cen MT" panose="020B0602020104020603" pitchFamily="34" charset="0"/>
              </a:rPr>
              <a:t>Transformer </a:t>
            </a:r>
            <a:r>
              <a:rPr lang="en-US" sz="3000" dirty="0">
                <a:latin typeface="Tw Cen MT" panose="020B0602020104020603" pitchFamily="34" charset="0"/>
              </a:rPr>
              <a:t>of </a:t>
            </a:r>
            <a:r>
              <a:rPr lang="en-US" sz="3000" dirty="0" smtClean="0">
                <a:latin typeface="Tw Cen MT" panose="020B0602020104020603" pitchFamily="34" charset="0"/>
              </a:rPr>
              <a:t>information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sz="3000" dirty="0">
                <a:latin typeface="Tw Cen MT" panose="020B0602020104020603" pitchFamily="34" charset="0"/>
              </a:rPr>
              <a:t> </a:t>
            </a:r>
            <a:r>
              <a:rPr lang="en-US" sz="3000" dirty="0" smtClean="0">
                <a:latin typeface="Tw Cen MT" panose="020B0602020104020603" pitchFamily="34" charset="0"/>
              </a:rPr>
              <a:t>Data </a:t>
            </a:r>
            <a:r>
              <a:rPr lang="en-US" sz="3000" dirty="0">
                <a:latin typeface="Tw Cen MT" panose="020B0602020104020603" pitchFamily="34" charset="0"/>
              </a:rPr>
              <a:t>item or collection of data </a:t>
            </a:r>
            <a:r>
              <a:rPr lang="en-US" sz="3000" dirty="0" smtClean="0">
                <a:latin typeface="Tw Cen MT" panose="020B0602020104020603" pitchFamily="34" charset="0"/>
              </a:rPr>
              <a:t>items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sz="3000" dirty="0" smtClean="0">
                <a:latin typeface="Tw Cen MT" panose="020B0602020104020603" pitchFamily="34" charset="0"/>
              </a:rPr>
              <a:t>Repository </a:t>
            </a:r>
            <a:r>
              <a:rPr lang="en-US" sz="3000" dirty="0">
                <a:latin typeface="Tw Cen MT" panose="020B0602020104020603" pitchFamily="34" charset="0"/>
              </a:rPr>
              <a:t>of data stored for one or more processes</a:t>
            </a:r>
          </a:p>
        </p:txBody>
      </p:sp>
      <p:sp>
        <p:nvSpPr>
          <p:cNvPr id="22532" name="Text Box 7"/>
          <p:cNvSpPr txBox="1">
            <a:spLocks noChangeArrowheads="1"/>
          </p:cNvSpPr>
          <p:nvPr/>
        </p:nvSpPr>
        <p:spPr bwMode="auto">
          <a:xfrm>
            <a:off x="1286012" y="3093720"/>
            <a:ext cx="1165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>
                <a:latin typeface="Times New Roman" pitchFamily="18" charset="0"/>
              </a:rPr>
              <a:t>Process</a:t>
            </a:r>
            <a:endParaRPr lang="en-US" altLang="en-US" b="1" dirty="0">
              <a:latin typeface="Times New Roman" pitchFamily="18" charset="0"/>
            </a:endParaRPr>
          </a:p>
        </p:txBody>
      </p:sp>
      <p:sp>
        <p:nvSpPr>
          <p:cNvPr id="22533" name="Text Box 9"/>
          <p:cNvSpPr txBox="1">
            <a:spLocks noChangeArrowheads="1"/>
          </p:cNvSpPr>
          <p:nvPr/>
        </p:nvSpPr>
        <p:spPr bwMode="auto">
          <a:xfrm>
            <a:off x="816111" y="3886200"/>
            <a:ext cx="2105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>
                <a:latin typeface="Times New Roman" pitchFamily="18" charset="0"/>
              </a:rPr>
              <a:t>Data Item</a:t>
            </a:r>
            <a:endParaRPr lang="en-US" altLang="en-US" b="1" dirty="0">
              <a:latin typeface="Times New Roman" pitchFamily="18" charset="0"/>
            </a:endParaRPr>
          </a:p>
        </p:txBody>
      </p:sp>
      <p:sp>
        <p:nvSpPr>
          <p:cNvPr id="22534" name="Text Box 13"/>
          <p:cNvSpPr txBox="1">
            <a:spLocks noChangeArrowheads="1"/>
          </p:cNvSpPr>
          <p:nvPr/>
        </p:nvSpPr>
        <p:spPr bwMode="auto">
          <a:xfrm>
            <a:off x="822644" y="1914071"/>
            <a:ext cx="2462212" cy="79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>
                <a:latin typeface="Times New Roman" pitchFamily="18" charset="0"/>
              </a:rPr>
              <a:t>External Entity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 b="1" dirty="0">
              <a:latin typeface="Helvetica" pitchFamily="34" charset="0"/>
            </a:endParaRPr>
          </a:p>
        </p:txBody>
      </p:sp>
      <p:sp>
        <p:nvSpPr>
          <p:cNvPr id="22535" name="Text Box 15"/>
          <p:cNvSpPr txBox="1">
            <a:spLocks noChangeArrowheads="1"/>
          </p:cNvSpPr>
          <p:nvPr/>
        </p:nvSpPr>
        <p:spPr bwMode="auto">
          <a:xfrm>
            <a:off x="1013755" y="4919663"/>
            <a:ext cx="1709738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>
                <a:latin typeface="Helvetica" pitchFamily="34" charset="0"/>
              </a:rPr>
              <a:t>Data Store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C15B33-E2B4-4178-8EAB-C65376328652}" type="datetime1">
              <a:rPr lang="en-US"/>
              <a:pPr>
                <a:defRPr/>
              </a:pPr>
              <a:t>2/18/2016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D8C9E4-292B-45A5-A58F-4BCBC1CF4C5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4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14400" y="381000"/>
            <a:ext cx="7407275" cy="1093788"/>
          </a:xfrm>
        </p:spPr>
        <p:txBody>
          <a:bodyPr vert="horz" lIns="90487" tIns="44450" rIns="90487" bIns="44450" rtlCol="0" anchor="b" anchorCtr="0">
            <a:noAutofit/>
          </a:bodyPr>
          <a:lstStyle/>
          <a:p>
            <a:pPr algn="ctr" eaLnBrk="1" hangingPunct="1">
              <a:defRPr/>
            </a:pPr>
            <a:r>
              <a:rPr lang="en-US" sz="3600" dirty="0" smtClean="0">
                <a:solidFill>
                  <a:srgbClr val="00518E"/>
                </a:solidFill>
                <a:latin typeface="Tw Cen MT" panose="020B0602020104020603" pitchFamily="34" charset="0"/>
              </a:rPr>
              <a:t>The Flow Model</a:t>
            </a:r>
          </a:p>
        </p:txBody>
      </p:sp>
      <p:sp>
        <p:nvSpPr>
          <p:cNvPr id="338947" name="Rectangle 3"/>
          <p:cNvSpPr>
            <a:spLocks noChangeArrowheads="1"/>
          </p:cNvSpPr>
          <p:nvPr/>
        </p:nvSpPr>
        <p:spPr bwMode="auto">
          <a:xfrm>
            <a:off x="914400" y="1701800"/>
            <a:ext cx="7467600" cy="10130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en-US" sz="3000" dirty="0">
                <a:latin typeface="Tw Cen MT" panose="020B0602020104020603" pitchFamily="34" charset="0"/>
              </a:rPr>
              <a:t>Every computer-based system is an </a:t>
            </a:r>
          </a:p>
          <a:p>
            <a:pPr algn="ctr">
              <a:defRPr/>
            </a:pPr>
            <a:r>
              <a:rPr lang="en-US" sz="3000" dirty="0">
                <a:latin typeface="Tw Cen MT" panose="020B0602020104020603" pitchFamily="34" charset="0"/>
              </a:rPr>
              <a:t>information transform ....</a:t>
            </a:r>
          </a:p>
        </p:txBody>
      </p:sp>
      <p:sp>
        <p:nvSpPr>
          <p:cNvPr id="23556" name="AutoShape 4"/>
          <p:cNvSpPr>
            <a:spLocks noChangeArrowheads="1"/>
          </p:cNvSpPr>
          <p:nvPr/>
        </p:nvSpPr>
        <p:spPr bwMode="auto">
          <a:xfrm>
            <a:off x="3568700" y="2857501"/>
            <a:ext cx="2235200" cy="1781175"/>
          </a:xfrm>
          <a:prstGeom prst="star16">
            <a:avLst>
              <a:gd name="adj" fmla="val 37500"/>
            </a:avLst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>
            <a:off x="2095500" y="3478213"/>
            <a:ext cx="1282700" cy="550862"/>
          </a:xfrm>
          <a:prstGeom prst="rightArrow">
            <a:avLst>
              <a:gd name="adj1" fmla="val 50000"/>
              <a:gd name="adj2" fmla="val 116437"/>
            </a:avLst>
          </a:prstGeom>
          <a:solidFill>
            <a:schemeClr val="folHlink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6159500" y="3511551"/>
            <a:ext cx="1282700" cy="550863"/>
          </a:xfrm>
          <a:prstGeom prst="rightArrow">
            <a:avLst>
              <a:gd name="adj1" fmla="val 50000"/>
              <a:gd name="adj2" fmla="val 116437"/>
            </a:avLst>
          </a:prstGeom>
          <a:solidFill>
            <a:schemeClr val="folHlink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338951" name="Rectangle 7"/>
          <p:cNvSpPr>
            <a:spLocks noChangeArrowheads="1"/>
          </p:cNvSpPr>
          <p:nvPr/>
        </p:nvSpPr>
        <p:spPr bwMode="auto">
          <a:xfrm>
            <a:off x="3960814" y="3362326"/>
            <a:ext cx="1570037" cy="912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75000"/>
              </a:lnSpc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computer</a:t>
            </a:r>
          </a:p>
          <a:p>
            <a:pPr algn="ctr">
              <a:lnSpc>
                <a:spcPct val="75000"/>
              </a:lnSpc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based</a:t>
            </a:r>
          </a:p>
          <a:p>
            <a:pPr algn="ctr">
              <a:lnSpc>
                <a:spcPct val="75000"/>
              </a:lnSpc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system</a:t>
            </a:r>
          </a:p>
        </p:txBody>
      </p:sp>
      <p:sp>
        <p:nvSpPr>
          <p:cNvPr id="338952" name="Rectangle 8"/>
          <p:cNvSpPr>
            <a:spLocks noChangeArrowheads="1"/>
          </p:cNvSpPr>
          <p:nvPr/>
        </p:nvSpPr>
        <p:spPr bwMode="auto">
          <a:xfrm>
            <a:off x="2119314" y="3546475"/>
            <a:ext cx="93294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input</a:t>
            </a:r>
          </a:p>
        </p:txBody>
      </p:sp>
      <p:sp>
        <p:nvSpPr>
          <p:cNvPr id="338953" name="Rectangle 9"/>
          <p:cNvSpPr>
            <a:spLocks noChangeArrowheads="1"/>
          </p:cNvSpPr>
          <p:nvPr/>
        </p:nvSpPr>
        <p:spPr bwMode="auto">
          <a:xfrm>
            <a:off x="6145214" y="3565525"/>
            <a:ext cx="113813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output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7570CD6-C8B8-4FF1-B50E-E1ABC97B068D}" type="datetime1">
              <a:rPr lang="en-US"/>
              <a:pPr>
                <a:defRPr/>
              </a:pPr>
              <a:t>2/18/2016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42963-555B-4801-9B4E-D9C27E4BB5E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2702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63688" y="987425"/>
            <a:ext cx="6640512" cy="255588"/>
          </a:xfrm>
        </p:spPr>
        <p:txBody>
          <a:bodyPr vert="horz" lIns="90487" tIns="44450" rIns="90487" bIns="44450" rtlCol="0" anchor="b" anchorCtr="0">
            <a:noAutofit/>
          </a:bodyPr>
          <a:lstStyle/>
          <a:p>
            <a:pPr algn="ctr" eaLnBrk="1" hangingPunct="1">
              <a:defRPr/>
            </a:pPr>
            <a:r>
              <a:rPr lang="en-US" sz="3600" dirty="0" smtClean="0">
                <a:solidFill>
                  <a:schemeClr val="bg2"/>
                </a:solidFill>
                <a:latin typeface="Tw Cen MT" panose="020B0602020104020603" pitchFamily="34" charset="0"/>
              </a:rPr>
              <a:t>Flow Modeling Notation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730500" y="1736726"/>
            <a:ext cx="965200" cy="798513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4580" name="Oval 4"/>
          <p:cNvSpPr>
            <a:spLocks noChangeArrowheads="1"/>
          </p:cNvSpPr>
          <p:nvPr/>
        </p:nvSpPr>
        <p:spPr bwMode="auto">
          <a:xfrm>
            <a:off x="2679700" y="2876550"/>
            <a:ext cx="1130300" cy="979488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flipV="1">
            <a:off x="2714625" y="4160839"/>
            <a:ext cx="1104900" cy="5984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2654300" y="5064125"/>
            <a:ext cx="13589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2667000" y="5451475"/>
            <a:ext cx="13589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6" name="Rectangle 8"/>
          <p:cNvSpPr>
            <a:spLocks noChangeArrowheads="1"/>
          </p:cNvSpPr>
          <p:nvPr/>
        </p:nvSpPr>
        <p:spPr bwMode="auto">
          <a:xfrm>
            <a:off x="4405314" y="1868488"/>
            <a:ext cx="2469521" cy="55143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3000" b="1" dirty="0">
                <a:latin typeface="Tw Cen MT" panose="020B0602020104020603" pitchFamily="34" charset="0"/>
              </a:rPr>
              <a:t>external entity</a:t>
            </a:r>
          </a:p>
        </p:txBody>
      </p:sp>
      <p:sp>
        <p:nvSpPr>
          <p:cNvPr id="427017" name="Rectangle 9"/>
          <p:cNvSpPr>
            <a:spLocks noChangeArrowheads="1"/>
          </p:cNvSpPr>
          <p:nvPr/>
        </p:nvSpPr>
        <p:spPr bwMode="auto">
          <a:xfrm>
            <a:off x="4494214" y="3041650"/>
            <a:ext cx="1376979" cy="55143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3000" b="1" dirty="0">
                <a:latin typeface="Tw Cen MT" panose="020B0602020104020603" pitchFamily="34" charset="0"/>
              </a:rPr>
              <a:t>process</a:t>
            </a:r>
          </a:p>
        </p:txBody>
      </p:sp>
      <p:sp>
        <p:nvSpPr>
          <p:cNvPr id="427018" name="Rectangle 10"/>
          <p:cNvSpPr>
            <a:spLocks noChangeArrowheads="1"/>
          </p:cNvSpPr>
          <p:nvPr/>
        </p:nvSpPr>
        <p:spPr bwMode="auto">
          <a:xfrm>
            <a:off x="4519614" y="4057650"/>
            <a:ext cx="1723228" cy="55143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3000" b="1" dirty="0">
                <a:latin typeface="Tw Cen MT" panose="020B0602020104020603" pitchFamily="34" charset="0"/>
              </a:rPr>
              <a:t>data flow</a:t>
            </a:r>
          </a:p>
        </p:txBody>
      </p:sp>
      <p:sp>
        <p:nvSpPr>
          <p:cNvPr id="427019" name="Rectangle 11"/>
          <p:cNvSpPr>
            <a:spLocks noChangeArrowheads="1"/>
          </p:cNvSpPr>
          <p:nvPr/>
        </p:nvSpPr>
        <p:spPr bwMode="auto">
          <a:xfrm>
            <a:off x="4494213" y="4957763"/>
            <a:ext cx="1781897" cy="55143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3000" b="1" dirty="0">
                <a:latin typeface="Tw Cen MT" panose="020B0602020104020603" pitchFamily="34" charset="0"/>
              </a:rPr>
              <a:t>data store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983AF18-C3A5-4C7F-BDF1-98BAC0C5E575}" type="datetime1">
              <a:rPr lang="en-US"/>
              <a:pPr>
                <a:defRPr/>
              </a:pPr>
              <a:t>2/18/2016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ED33D1-5A24-41A6-AF5A-AA611571040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614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52450" y="1800226"/>
            <a:ext cx="990600" cy="823913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3000">
              <a:latin typeface="Tw Cen MT" panose="020B0602020104020603" pitchFamily="34" charset="0"/>
            </a:endParaRPr>
          </a:p>
        </p:txBody>
      </p:sp>
      <p:sp>
        <p:nvSpPr>
          <p:cNvPr id="340995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1371600" y="685800"/>
            <a:ext cx="6477000" cy="476250"/>
          </a:xfrm>
        </p:spPr>
        <p:txBody>
          <a:bodyPr vert="horz" lIns="90487" tIns="44450" rIns="90487" bIns="44450" rtlCol="0" anchor="b" anchorCtr="0">
            <a:noAutofit/>
          </a:bodyPr>
          <a:lstStyle/>
          <a:p>
            <a:pPr algn="ctr" eaLnBrk="1" hangingPunct="1">
              <a:defRPr/>
            </a:pPr>
            <a:r>
              <a:rPr lang="en-US" sz="3600" dirty="0" smtClean="0">
                <a:solidFill>
                  <a:srgbClr val="00518E"/>
                </a:solidFill>
                <a:latin typeface="Tw Cen MT" panose="020B0602020104020603" pitchFamily="34" charset="0"/>
              </a:rPr>
              <a:t>External Entity</a:t>
            </a:r>
          </a:p>
        </p:txBody>
      </p:sp>
      <p:sp>
        <p:nvSpPr>
          <p:cNvPr id="340996" name="Rectangle 4"/>
          <p:cNvSpPr>
            <a:spLocks noChangeArrowheads="1"/>
          </p:cNvSpPr>
          <p:nvPr/>
        </p:nvSpPr>
        <p:spPr bwMode="auto">
          <a:xfrm>
            <a:off x="1954214" y="1989138"/>
            <a:ext cx="5285998" cy="55143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3000" dirty="0">
                <a:latin typeface="Tw Cen MT" panose="020B0602020104020603" pitchFamily="34" charset="0"/>
              </a:rPr>
              <a:t>A producer or consumer of data</a:t>
            </a:r>
          </a:p>
        </p:txBody>
      </p:sp>
      <p:sp>
        <p:nvSpPr>
          <p:cNvPr id="340997" name="Rectangle 5"/>
          <p:cNvSpPr>
            <a:spLocks noChangeArrowheads="1"/>
          </p:cNvSpPr>
          <p:nvPr/>
        </p:nvSpPr>
        <p:spPr bwMode="auto">
          <a:xfrm>
            <a:off x="1789113" y="2824163"/>
            <a:ext cx="6093655" cy="55143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3000" dirty="0">
                <a:latin typeface="Tw Cen MT" panose="020B0602020104020603" pitchFamily="34" charset="0"/>
              </a:rPr>
              <a:t>Examples: a person, a device, a sensor</a:t>
            </a:r>
          </a:p>
        </p:txBody>
      </p:sp>
      <p:sp>
        <p:nvSpPr>
          <p:cNvPr id="340998" name="Rectangle 6"/>
          <p:cNvSpPr>
            <a:spLocks noChangeArrowheads="1"/>
          </p:cNvSpPr>
          <p:nvPr/>
        </p:nvSpPr>
        <p:spPr bwMode="auto">
          <a:xfrm>
            <a:off x="1789113" y="3422650"/>
            <a:ext cx="5468932" cy="10130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3000" dirty="0">
                <a:latin typeface="Tw Cen MT" panose="020B0602020104020603" pitchFamily="34" charset="0"/>
              </a:rPr>
              <a:t>Another example: computer-based</a:t>
            </a:r>
          </a:p>
          <a:p>
            <a:pPr>
              <a:defRPr/>
            </a:pPr>
            <a:r>
              <a:rPr lang="en-US" sz="3000" dirty="0">
                <a:latin typeface="Tw Cen MT" panose="020B0602020104020603" pitchFamily="34" charset="0"/>
              </a:rPr>
              <a:t>system</a:t>
            </a:r>
          </a:p>
        </p:txBody>
      </p:sp>
      <p:sp>
        <p:nvSpPr>
          <p:cNvPr id="340999" name="Rectangle 7"/>
          <p:cNvSpPr>
            <a:spLocks noChangeArrowheads="1"/>
          </p:cNvSpPr>
          <p:nvPr/>
        </p:nvSpPr>
        <p:spPr bwMode="auto">
          <a:xfrm>
            <a:off x="552450" y="4810262"/>
            <a:ext cx="7981950" cy="10130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en-US" sz="3000" b="1" i="1" dirty="0">
                <a:latin typeface="Tw Cen MT" panose="020B0602020104020603" pitchFamily="34" charset="0"/>
              </a:rPr>
              <a:t>Data must always originate from somewhere</a:t>
            </a:r>
          </a:p>
          <a:p>
            <a:pPr algn="ctr">
              <a:defRPr/>
            </a:pPr>
            <a:r>
              <a:rPr lang="en-US" sz="3000" b="1" i="1" dirty="0">
                <a:latin typeface="Tw Cen MT" panose="020B0602020104020603" pitchFamily="34" charset="0"/>
              </a:rPr>
              <a:t>and must always be sent to something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B882F36-6FE2-476F-9B3F-5AEAC9978657}" type="datetime1">
              <a:rPr lang="en-US" smtClean="0">
                <a:latin typeface="Tw Cen MT" panose="020B0602020104020603" pitchFamily="34" charset="0"/>
              </a:rPr>
              <a:pPr>
                <a:defRPr/>
              </a:pPr>
              <a:t>2/18/2016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558E10-AFDE-481E-A4E8-F55320419EDD}" type="slidenum">
              <a:rPr lang="en-US" sz="1000" smtClean="0">
                <a:latin typeface="Tw Cen MT" panose="020B0602020104020603" pitchFamily="34" charset="0"/>
              </a:rPr>
              <a:pPr>
                <a:defRPr/>
              </a:pPr>
              <a:t>24</a:t>
            </a:fld>
            <a:endParaRPr lang="en-US" sz="10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359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17601" y="685800"/>
            <a:ext cx="7162800" cy="681038"/>
          </a:xfrm>
        </p:spPr>
        <p:txBody>
          <a:bodyPr vert="horz" lIns="90487" tIns="44450" rIns="90487" bIns="44450" rtlCol="0" anchor="b" anchorCtr="0">
            <a:noAutofit/>
          </a:bodyPr>
          <a:lstStyle/>
          <a:p>
            <a:pPr algn="ctr" eaLnBrk="1" hangingPunct="1">
              <a:defRPr/>
            </a:pPr>
            <a:r>
              <a:rPr lang="en-US" sz="3600" dirty="0" smtClean="0">
                <a:solidFill>
                  <a:srgbClr val="00518E"/>
                </a:solidFill>
                <a:latin typeface="Tw Cen MT" panose="020B0602020104020603" pitchFamily="34" charset="0"/>
              </a:rPr>
              <a:t>Process</a:t>
            </a:r>
          </a:p>
        </p:txBody>
      </p:sp>
      <p:sp>
        <p:nvSpPr>
          <p:cNvPr id="26627" name="Oval 3"/>
          <p:cNvSpPr>
            <a:spLocks noChangeArrowheads="1"/>
          </p:cNvSpPr>
          <p:nvPr/>
        </p:nvSpPr>
        <p:spPr bwMode="auto">
          <a:xfrm>
            <a:off x="657225" y="1912939"/>
            <a:ext cx="1130300" cy="1004887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168525" y="2425700"/>
            <a:ext cx="184150" cy="8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342021" name="Rectangle 5"/>
          <p:cNvSpPr>
            <a:spLocks noChangeArrowheads="1"/>
          </p:cNvSpPr>
          <p:nvPr/>
        </p:nvSpPr>
        <p:spPr bwMode="auto">
          <a:xfrm>
            <a:off x="2119314" y="2109788"/>
            <a:ext cx="5417251" cy="87524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3000" dirty="0">
                <a:latin typeface="Tw Cen MT" panose="020B0602020104020603" pitchFamily="34" charset="0"/>
              </a:rPr>
              <a:t>A data transformer (changes input</a:t>
            </a:r>
          </a:p>
          <a:p>
            <a:pPr>
              <a:lnSpc>
                <a:spcPct val="85000"/>
              </a:lnSpc>
              <a:defRPr/>
            </a:pPr>
            <a:r>
              <a:rPr lang="en-US" sz="3000" dirty="0">
                <a:latin typeface="Tw Cen MT" panose="020B0602020104020603" pitchFamily="34" charset="0"/>
              </a:rPr>
              <a:t>to output)</a:t>
            </a:r>
          </a:p>
        </p:txBody>
      </p:sp>
      <p:sp>
        <p:nvSpPr>
          <p:cNvPr id="342022" name="Rectangle 6"/>
          <p:cNvSpPr>
            <a:spLocks noChangeArrowheads="1"/>
          </p:cNvSpPr>
          <p:nvPr/>
        </p:nvSpPr>
        <p:spPr bwMode="auto">
          <a:xfrm>
            <a:off x="1649413" y="3062288"/>
            <a:ext cx="6675224" cy="10130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3000" dirty="0">
                <a:latin typeface="Tw Cen MT" panose="020B0602020104020603" pitchFamily="34" charset="0"/>
              </a:rPr>
              <a:t>Examples: compute taxes, determine area,</a:t>
            </a:r>
          </a:p>
          <a:p>
            <a:pPr>
              <a:defRPr/>
            </a:pPr>
            <a:r>
              <a:rPr lang="en-US" sz="3000" dirty="0">
                <a:latin typeface="Tw Cen MT" panose="020B0602020104020603" pitchFamily="34" charset="0"/>
              </a:rPr>
              <a:t>format report, display graph </a:t>
            </a:r>
          </a:p>
        </p:txBody>
      </p:sp>
      <p:sp>
        <p:nvSpPr>
          <p:cNvPr id="342023" name="Rectangle 7"/>
          <p:cNvSpPr>
            <a:spLocks noChangeArrowheads="1"/>
          </p:cNvSpPr>
          <p:nvPr/>
        </p:nvSpPr>
        <p:spPr bwMode="auto">
          <a:xfrm>
            <a:off x="875211" y="4794387"/>
            <a:ext cx="7486437" cy="10130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en-US" sz="3000" i="1" dirty="0" smtClean="0">
                <a:latin typeface="Tw Cen MT" panose="020B0602020104020603" pitchFamily="34" charset="0"/>
              </a:rPr>
              <a:t>Data must always be processed in some </a:t>
            </a:r>
          </a:p>
          <a:p>
            <a:pPr algn="ctr">
              <a:defRPr/>
            </a:pPr>
            <a:r>
              <a:rPr lang="en-US" sz="3000" i="1" dirty="0" smtClean="0">
                <a:latin typeface="Tw Cen MT" panose="020B0602020104020603" pitchFamily="34" charset="0"/>
              </a:rPr>
              <a:t>way to achieve system function</a:t>
            </a:r>
            <a:endParaRPr lang="en-US" sz="3000" i="1" dirty="0">
              <a:latin typeface="Tw Cen MT" panose="020B0602020104020603" pitchFamily="3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6B55C64-376F-4F78-B77E-ADF068A8C653}" type="datetime1">
              <a:rPr lang="en-US"/>
              <a:pPr>
                <a:defRPr/>
              </a:pPr>
              <a:t>2/18/2016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4E744-C0AD-45C1-9714-AC26C9E7DD8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405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14464" y="674689"/>
            <a:ext cx="6613525" cy="511175"/>
          </a:xfrm>
        </p:spPr>
        <p:txBody>
          <a:bodyPr vert="horz" lIns="90487" tIns="44450" rIns="90487" bIns="44450" rtlCol="0" anchor="b" anchorCtr="0">
            <a:noAutofit/>
          </a:bodyPr>
          <a:lstStyle/>
          <a:p>
            <a:pPr algn="ctr" eaLnBrk="1" hangingPunct="1">
              <a:defRPr/>
            </a:pPr>
            <a:r>
              <a:rPr lang="en-US" sz="3600" dirty="0" smtClean="0">
                <a:solidFill>
                  <a:srgbClr val="00518E"/>
                </a:solidFill>
                <a:latin typeface="Tw Cen MT" panose="020B0602020104020603" pitchFamily="34" charset="0"/>
              </a:rPr>
              <a:t>Data Flow</a:t>
            </a:r>
          </a:p>
        </p:txBody>
      </p:sp>
      <p:sp>
        <p:nvSpPr>
          <p:cNvPr id="27651" name="AutoShape 3"/>
          <p:cNvSpPr>
            <a:spLocks noChangeArrowheads="1"/>
          </p:cNvSpPr>
          <p:nvPr/>
        </p:nvSpPr>
        <p:spPr bwMode="auto">
          <a:xfrm>
            <a:off x="1701800" y="1962151"/>
            <a:ext cx="1816100" cy="257175"/>
          </a:xfrm>
          <a:prstGeom prst="rightArrow">
            <a:avLst>
              <a:gd name="adj1" fmla="val 50000"/>
              <a:gd name="adj2" fmla="val 353119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343044" name="Rectangle 4"/>
          <p:cNvSpPr>
            <a:spLocks noChangeArrowheads="1"/>
          </p:cNvSpPr>
          <p:nvPr/>
        </p:nvSpPr>
        <p:spPr bwMode="auto">
          <a:xfrm>
            <a:off x="1295400" y="2195513"/>
            <a:ext cx="6991575" cy="10130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en-US" sz="3000" dirty="0">
                <a:latin typeface="Tw Cen MT" panose="020B0602020104020603" pitchFamily="34" charset="0"/>
              </a:rPr>
              <a:t>Data flows through a system, beginning</a:t>
            </a:r>
          </a:p>
          <a:p>
            <a:pPr algn="ctr">
              <a:defRPr/>
            </a:pPr>
            <a:r>
              <a:rPr lang="en-US" sz="3000" dirty="0">
                <a:latin typeface="Tw Cen MT" panose="020B0602020104020603" pitchFamily="34" charset="0"/>
              </a:rPr>
              <a:t>as input and be transformed into output.</a:t>
            </a:r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3835400" y="3417889"/>
            <a:ext cx="1574800" cy="1309687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 b="1">
              <a:solidFill>
                <a:schemeClr val="folHlink"/>
              </a:solidFill>
              <a:latin typeface="Helvetica" pitchFamily="34" charset="0"/>
            </a:endParaRPr>
          </a:p>
        </p:txBody>
      </p:sp>
      <p:sp>
        <p:nvSpPr>
          <p:cNvPr id="343046" name="Rectangle 6"/>
          <p:cNvSpPr>
            <a:spLocks noChangeArrowheads="1"/>
          </p:cNvSpPr>
          <p:nvPr/>
        </p:nvSpPr>
        <p:spPr bwMode="auto">
          <a:xfrm>
            <a:off x="4138614" y="3606800"/>
            <a:ext cx="1133475" cy="11874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compute</a:t>
            </a:r>
          </a:p>
          <a:p>
            <a:pPr algn="ctr"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triangle </a:t>
            </a:r>
          </a:p>
          <a:p>
            <a:pPr algn="ctr"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area</a:t>
            </a:r>
          </a:p>
          <a:p>
            <a:pPr algn="ctr">
              <a:defRPr/>
            </a:pPr>
            <a:endParaRPr lang="en-US" b="1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2667000" y="3511551"/>
            <a:ext cx="1168400" cy="3095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 flipV="1">
            <a:off x="2654300" y="4354514"/>
            <a:ext cx="1206500" cy="23653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5486400" y="4095750"/>
            <a:ext cx="11557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50" name="Rectangle 10"/>
          <p:cNvSpPr>
            <a:spLocks noChangeArrowheads="1"/>
          </p:cNvSpPr>
          <p:nvPr/>
        </p:nvSpPr>
        <p:spPr bwMode="auto">
          <a:xfrm>
            <a:off x="2767014" y="3246439"/>
            <a:ext cx="7016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base</a:t>
            </a:r>
          </a:p>
        </p:txBody>
      </p:sp>
      <p:sp>
        <p:nvSpPr>
          <p:cNvPr id="343051" name="Rectangle 11"/>
          <p:cNvSpPr>
            <a:spLocks noChangeArrowheads="1"/>
          </p:cNvSpPr>
          <p:nvPr/>
        </p:nvSpPr>
        <p:spPr bwMode="auto">
          <a:xfrm>
            <a:off x="2576514" y="4171950"/>
            <a:ext cx="86677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height</a:t>
            </a:r>
          </a:p>
        </p:txBody>
      </p:sp>
      <p:sp>
        <p:nvSpPr>
          <p:cNvPr id="343052" name="Rectangle 12"/>
          <p:cNvSpPr>
            <a:spLocks noChangeArrowheads="1"/>
          </p:cNvSpPr>
          <p:nvPr/>
        </p:nvSpPr>
        <p:spPr bwMode="auto">
          <a:xfrm>
            <a:off x="5675314" y="3743325"/>
            <a:ext cx="65087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area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297C6FC-D44E-4939-B9B7-E137DC27AAEF}" type="datetime1">
              <a:rPr lang="en-US"/>
              <a:pPr>
                <a:defRPr/>
              </a:pPr>
              <a:t>2/18/2016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E36F3-B09E-43BA-B639-BEC0204BE4F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24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98551" y="990600"/>
            <a:ext cx="7162800" cy="533400"/>
          </a:xfrm>
        </p:spPr>
        <p:txBody>
          <a:bodyPr vert="horz" lIns="90487" tIns="44450" rIns="90487" bIns="44450" rtlCol="0" anchor="b" anchorCtr="0">
            <a:noAutofit/>
          </a:bodyPr>
          <a:lstStyle/>
          <a:p>
            <a:pPr algn="ctr" eaLnBrk="1" hangingPunct="1">
              <a:defRPr/>
            </a:pPr>
            <a:r>
              <a:rPr lang="en-US" sz="3600" dirty="0" smtClean="0">
                <a:solidFill>
                  <a:srgbClr val="00518E"/>
                </a:solidFill>
                <a:latin typeface="Tw Cen MT" panose="020B0602020104020603" pitchFamily="34" charset="0"/>
              </a:rPr>
              <a:t>Data Stores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019300" y="1889125"/>
            <a:ext cx="1727200" cy="762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2019300" y="2432050"/>
            <a:ext cx="1727200" cy="762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344069" name="Rectangle 5"/>
          <p:cNvSpPr>
            <a:spLocks noChangeArrowheads="1"/>
          </p:cNvSpPr>
          <p:nvPr/>
        </p:nvSpPr>
        <p:spPr bwMode="auto">
          <a:xfrm>
            <a:off x="2614613" y="1985963"/>
            <a:ext cx="437722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 dirty="0">
                <a:latin typeface="Tw Cen MT" panose="020B0602020104020603" pitchFamily="34" charset="0"/>
              </a:rPr>
              <a:t>Data is often stored for later use.</a:t>
            </a:r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3860800" y="2949575"/>
            <a:ext cx="1574800" cy="130968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344071" name="Rectangle 7"/>
          <p:cNvSpPr>
            <a:spLocks noChangeArrowheads="1"/>
          </p:cNvSpPr>
          <p:nvPr/>
        </p:nvSpPr>
        <p:spPr bwMode="auto">
          <a:xfrm>
            <a:off x="4176714" y="3149600"/>
            <a:ext cx="1006475" cy="11874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look-up</a:t>
            </a:r>
          </a:p>
          <a:p>
            <a:pPr algn="ctr"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sensor</a:t>
            </a:r>
          </a:p>
          <a:p>
            <a:pPr algn="ctr"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data</a:t>
            </a:r>
          </a:p>
          <a:p>
            <a:pPr algn="ctr">
              <a:defRPr/>
            </a:pPr>
            <a:endParaRPr lang="en-US" b="1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2692400" y="3041650"/>
            <a:ext cx="1168400" cy="31115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 flipV="1">
            <a:off x="2679700" y="3886200"/>
            <a:ext cx="1206500" cy="236538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5511800" y="3625850"/>
            <a:ext cx="11557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075" name="Rectangle 11"/>
          <p:cNvSpPr>
            <a:spLocks noChangeArrowheads="1"/>
          </p:cNvSpPr>
          <p:nvPr/>
        </p:nvSpPr>
        <p:spPr bwMode="auto">
          <a:xfrm>
            <a:off x="2944814" y="2800350"/>
            <a:ext cx="112077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sensor #</a:t>
            </a:r>
          </a:p>
        </p:txBody>
      </p:sp>
      <p:sp>
        <p:nvSpPr>
          <p:cNvPr id="344076" name="Rectangle 12"/>
          <p:cNvSpPr>
            <a:spLocks noChangeArrowheads="1"/>
          </p:cNvSpPr>
          <p:nvPr/>
        </p:nvSpPr>
        <p:spPr bwMode="auto">
          <a:xfrm>
            <a:off x="1776414" y="3646489"/>
            <a:ext cx="18192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report required</a:t>
            </a:r>
          </a:p>
        </p:txBody>
      </p:sp>
      <p:sp>
        <p:nvSpPr>
          <p:cNvPr id="344077" name="Rectangle 13"/>
          <p:cNvSpPr>
            <a:spLocks noChangeArrowheads="1"/>
          </p:cNvSpPr>
          <p:nvPr/>
        </p:nvSpPr>
        <p:spPr bwMode="auto">
          <a:xfrm>
            <a:off x="5484814" y="2957514"/>
            <a:ext cx="1844675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sensor #, type, </a:t>
            </a:r>
          </a:p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location, age</a:t>
            </a:r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5092700" y="4824413"/>
            <a:ext cx="1663700" cy="3175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5130800" y="5321300"/>
            <a:ext cx="1663700" cy="3175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5156200" y="4183063"/>
            <a:ext cx="622300" cy="5699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081" name="Rectangle 17"/>
          <p:cNvSpPr>
            <a:spLocks noChangeArrowheads="1"/>
          </p:cNvSpPr>
          <p:nvPr/>
        </p:nvSpPr>
        <p:spPr bwMode="auto">
          <a:xfrm>
            <a:off x="5141914" y="4922839"/>
            <a:ext cx="14636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sensor data</a:t>
            </a:r>
          </a:p>
        </p:txBody>
      </p:sp>
      <p:sp>
        <p:nvSpPr>
          <p:cNvPr id="344082" name="Rectangle 18"/>
          <p:cNvSpPr>
            <a:spLocks noChangeArrowheads="1"/>
          </p:cNvSpPr>
          <p:nvPr/>
        </p:nvSpPr>
        <p:spPr bwMode="auto">
          <a:xfrm>
            <a:off x="3529014" y="4379914"/>
            <a:ext cx="18319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sensor number</a:t>
            </a:r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5321300" y="4046538"/>
            <a:ext cx="812800" cy="7286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084" name="Rectangle 20"/>
          <p:cNvSpPr>
            <a:spLocks noChangeArrowheads="1"/>
          </p:cNvSpPr>
          <p:nvPr/>
        </p:nvSpPr>
        <p:spPr bwMode="auto">
          <a:xfrm>
            <a:off x="5815014" y="3997326"/>
            <a:ext cx="1577975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type, </a:t>
            </a:r>
          </a:p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location, age</a:t>
            </a:r>
          </a:p>
        </p:txBody>
      </p:sp>
      <p:sp>
        <p:nvSpPr>
          <p:cNvPr id="21" name="Date Placeholder 2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1556117-5856-46A8-A479-711096D33B5D}" type="datetime1">
              <a:rPr lang="en-US"/>
              <a:pPr>
                <a:defRPr/>
              </a:pPr>
              <a:t>2/18/2016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1B430-DC8E-40C3-ABBC-1E79DA677D7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95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3400" y="533400"/>
            <a:ext cx="8253412" cy="533400"/>
          </a:xfrm>
        </p:spPr>
        <p:txBody>
          <a:bodyPr vert="horz" lIns="90487" tIns="44450" rIns="90487" bIns="44450" rtlCol="0" anchor="b" anchorCtr="0">
            <a:noAutofit/>
          </a:bodyPr>
          <a:lstStyle/>
          <a:p>
            <a:pPr algn="ctr" eaLnBrk="1" hangingPunct="1">
              <a:defRPr/>
            </a:pPr>
            <a:r>
              <a:rPr lang="en-US" sz="3400" dirty="0">
                <a:solidFill>
                  <a:srgbClr val="00518E"/>
                </a:solidFill>
                <a:latin typeface="Tw Cen MT" panose="020B0602020104020603" pitchFamily="34" charset="0"/>
              </a:rPr>
              <a:t>Data Flow Diagramming: Guidelines</a:t>
            </a:r>
          </a:p>
        </p:txBody>
      </p:sp>
      <p:sp>
        <p:nvSpPr>
          <p:cNvPr id="42803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915988" y="1311276"/>
            <a:ext cx="7167562" cy="4411663"/>
          </a:xfrm>
          <a:prstGeom prst="rect">
            <a:avLst/>
          </a:prstGeom>
        </p:spPr>
        <p:txBody>
          <a:bodyPr lIns="90487" tIns="44450" rIns="90487" bIns="44450">
            <a:no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Tw Cen MT" panose="020B0602020104020603" pitchFamily="34" charset="0"/>
              </a:rPr>
              <a:t>All icons must be labeled with meaningful </a:t>
            </a:r>
            <a:r>
              <a:rPr lang="en-US" sz="2400" dirty="0" smtClean="0">
                <a:latin typeface="Tw Cen MT" panose="020B0602020104020603" pitchFamily="34" charset="0"/>
              </a:rPr>
              <a:t>names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latin typeface="Tw Cen MT" panose="020B0602020104020603" pitchFamily="34" charset="0"/>
              </a:rPr>
              <a:t>The </a:t>
            </a:r>
            <a:r>
              <a:rPr lang="en-US" sz="2400" dirty="0">
                <a:latin typeface="Tw Cen MT" panose="020B0602020104020603" pitchFamily="34" charset="0"/>
              </a:rPr>
              <a:t>DFD evolves through a number of levels of </a:t>
            </a:r>
            <a:r>
              <a:rPr lang="en-US" sz="2400" dirty="0" smtClean="0">
                <a:latin typeface="Tw Cen MT" panose="020B0602020104020603" pitchFamily="34" charset="0"/>
              </a:rPr>
              <a:t>detail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latin typeface="Tw Cen MT" panose="020B0602020104020603" pitchFamily="34" charset="0"/>
              </a:rPr>
              <a:t>Always </a:t>
            </a:r>
            <a:r>
              <a:rPr lang="en-US" sz="2400" dirty="0">
                <a:latin typeface="Tw Cen MT" panose="020B0602020104020603" pitchFamily="34" charset="0"/>
              </a:rPr>
              <a:t>begin with a context level diagram </a:t>
            </a:r>
            <a:endParaRPr lang="en-US" sz="2400" dirty="0" smtClean="0">
              <a:latin typeface="Tw Cen MT" panose="020B0602020104020603" pitchFamily="34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latin typeface="Tw Cen MT" panose="020B0602020104020603" pitchFamily="34" charset="0"/>
              </a:rPr>
              <a:t>Always </a:t>
            </a:r>
            <a:r>
              <a:rPr lang="en-US" sz="2400" dirty="0">
                <a:latin typeface="Tw Cen MT" panose="020B0602020104020603" pitchFamily="34" charset="0"/>
              </a:rPr>
              <a:t>show external entities at level </a:t>
            </a:r>
            <a:r>
              <a:rPr lang="en-US" sz="2400" dirty="0" smtClean="0">
                <a:latin typeface="Tw Cen MT" panose="020B0602020104020603" pitchFamily="34" charset="0"/>
              </a:rPr>
              <a:t>0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latin typeface="Tw Cen MT" panose="020B0602020104020603" pitchFamily="34" charset="0"/>
              </a:rPr>
              <a:t>Always </a:t>
            </a:r>
            <a:r>
              <a:rPr lang="en-US" sz="2400" dirty="0">
                <a:latin typeface="Tw Cen MT" panose="020B0602020104020603" pitchFamily="34" charset="0"/>
              </a:rPr>
              <a:t>label data flow </a:t>
            </a:r>
            <a:r>
              <a:rPr lang="en-US" sz="2400" dirty="0" smtClean="0">
                <a:latin typeface="Tw Cen MT" panose="020B0602020104020603" pitchFamily="34" charset="0"/>
              </a:rPr>
              <a:t>arrows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latin typeface="Tw Cen MT" panose="020B0602020104020603" pitchFamily="34" charset="0"/>
              </a:rPr>
              <a:t>Do </a:t>
            </a:r>
            <a:r>
              <a:rPr lang="en-US" sz="2400" dirty="0">
                <a:latin typeface="Tw Cen MT" panose="020B0602020104020603" pitchFamily="34" charset="0"/>
              </a:rPr>
              <a:t>not represent procedural logic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F60DCEB-5215-48D3-9578-53BC693399D0}" type="datetime1">
              <a:rPr lang="en-US"/>
              <a:pPr>
                <a:defRPr/>
              </a:pPr>
              <a:t>2/18/2016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81CADD-06B4-4006-9BC7-DA12220CFA5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47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95400" y="457200"/>
            <a:ext cx="6477000" cy="917575"/>
          </a:xfrm>
        </p:spPr>
        <p:txBody>
          <a:bodyPr vert="horz" lIns="90487" tIns="44450" rIns="90487" bIns="44450" rtlCol="0" anchor="b" anchorCtr="0">
            <a:noAutofit/>
          </a:bodyPr>
          <a:lstStyle/>
          <a:p>
            <a:pPr algn="ctr" eaLnBrk="1" hangingPunct="1">
              <a:defRPr/>
            </a:pPr>
            <a:r>
              <a:rPr lang="en-US" sz="3600" dirty="0">
                <a:solidFill>
                  <a:srgbClr val="00518E"/>
                </a:solidFill>
                <a:latin typeface="Tw Cen MT" panose="020B0602020104020603" pitchFamily="34" charset="0"/>
              </a:rPr>
              <a:t>Constructing a DFD—I</a:t>
            </a:r>
          </a:p>
        </p:txBody>
      </p:sp>
      <p:sp>
        <p:nvSpPr>
          <p:cNvPr id="34611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762000" y="1676400"/>
            <a:ext cx="7696200" cy="4313237"/>
          </a:xfrm>
          <a:prstGeom prst="rect">
            <a:avLst/>
          </a:prstGeom>
        </p:spPr>
        <p:txBody>
          <a:bodyPr lIns="90487" tIns="44450" rIns="90487" bIns="44450">
            <a:normAutofit/>
          </a:bodyPr>
          <a:lstStyle/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sz="3300" dirty="0">
                <a:latin typeface="Tw Cen MT" panose="020B0602020104020603" pitchFamily="34" charset="0"/>
              </a:rPr>
              <a:t>Review ERD to isolate data objects and grammatical parse to determine “</a:t>
            </a:r>
            <a:r>
              <a:rPr lang="en-US" sz="3300" dirty="0" smtClean="0">
                <a:latin typeface="Tw Cen MT" panose="020B0602020104020603" pitchFamily="34" charset="0"/>
              </a:rPr>
              <a:t>operations”</a:t>
            </a:r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sz="3300" dirty="0" smtClean="0">
                <a:latin typeface="Tw Cen MT" panose="020B0602020104020603" pitchFamily="34" charset="0"/>
              </a:rPr>
              <a:t>Determine </a:t>
            </a:r>
            <a:r>
              <a:rPr lang="en-US" sz="3300" dirty="0">
                <a:latin typeface="Tw Cen MT" panose="020B0602020104020603" pitchFamily="34" charset="0"/>
              </a:rPr>
              <a:t>external entities (producers and consumers of </a:t>
            </a:r>
            <a:r>
              <a:rPr lang="en-US" sz="3300" dirty="0" smtClean="0">
                <a:latin typeface="Tw Cen MT" panose="020B0602020104020603" pitchFamily="34" charset="0"/>
              </a:rPr>
              <a:t>data)</a:t>
            </a:r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sz="3300" dirty="0" smtClean="0">
                <a:latin typeface="Tw Cen MT" panose="020B0602020104020603" pitchFamily="34" charset="0"/>
              </a:rPr>
              <a:t>Create </a:t>
            </a:r>
            <a:r>
              <a:rPr lang="en-US" sz="3300" dirty="0">
                <a:latin typeface="Tw Cen MT" panose="020B0602020104020603" pitchFamily="34" charset="0"/>
              </a:rPr>
              <a:t>a level 0 DFD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9695465-4BF3-4DB3-BF3C-8D6482F4722E}" type="datetime1">
              <a:rPr lang="en-US"/>
              <a:pPr>
                <a:defRPr/>
              </a:pPr>
              <a:t>2/18/2016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E8D09-A639-4B3B-A783-58E51D7E823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027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1026"/>
          <p:cNvSpPr>
            <a:spLocks noGrp="1" noRot="1" noChangeArrowheads="1"/>
          </p:cNvSpPr>
          <p:nvPr>
            <p:ph type="title"/>
          </p:nvPr>
        </p:nvSpPr>
        <p:spPr>
          <a:xfrm>
            <a:off x="407988" y="736600"/>
            <a:ext cx="8502650" cy="5334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dirty="0">
                <a:solidFill>
                  <a:srgbClr val="00518E"/>
                </a:solidFill>
                <a:latin typeface="Tw Cen MT" panose="020B0602020104020603" pitchFamily="34" charset="0"/>
              </a:rPr>
              <a:t>Analysis Models: Three Primary Objectives</a:t>
            </a:r>
          </a:p>
        </p:txBody>
      </p:sp>
      <p:sp>
        <p:nvSpPr>
          <p:cNvPr id="432131" name="Rectangle 1027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09600" y="1600200"/>
            <a:ext cx="7235825" cy="45894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sz="3600" dirty="0" smtClean="0">
                <a:latin typeface="Tw Cen MT" panose="020B0602020104020603" pitchFamily="34" charset="0"/>
              </a:rPr>
              <a:t> Describe </a:t>
            </a:r>
            <a:r>
              <a:rPr lang="en-US" sz="3600" dirty="0">
                <a:latin typeface="Tw Cen MT" panose="020B0602020104020603" pitchFamily="34" charset="0"/>
              </a:rPr>
              <a:t>customer’s needs and </a:t>
            </a:r>
            <a:r>
              <a:rPr lang="en-US" sz="3600" dirty="0" smtClean="0">
                <a:latin typeface="Tw Cen MT" panose="020B0602020104020603" pitchFamily="34" charset="0"/>
              </a:rPr>
              <a:t>requirements</a:t>
            </a:r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sz="3600" dirty="0">
                <a:latin typeface="Tw Cen MT" panose="020B0602020104020603" pitchFamily="34" charset="0"/>
              </a:rPr>
              <a:t> </a:t>
            </a:r>
            <a:r>
              <a:rPr lang="en-US" sz="3600" dirty="0" smtClean="0">
                <a:latin typeface="Tw Cen MT" panose="020B0602020104020603" pitchFamily="34" charset="0"/>
              </a:rPr>
              <a:t>Establish </a:t>
            </a:r>
            <a:r>
              <a:rPr lang="en-US" sz="3600" dirty="0">
                <a:latin typeface="Tw Cen MT" panose="020B0602020104020603" pitchFamily="34" charset="0"/>
              </a:rPr>
              <a:t>a foundation for the creation of </a:t>
            </a:r>
            <a:r>
              <a:rPr lang="en-US" sz="3600" dirty="0" smtClean="0">
                <a:latin typeface="Tw Cen MT" panose="020B0602020104020603" pitchFamily="34" charset="0"/>
              </a:rPr>
              <a:t>design</a:t>
            </a:r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sz="3600" dirty="0">
                <a:latin typeface="Tw Cen MT" panose="020B0602020104020603" pitchFamily="34" charset="0"/>
              </a:rPr>
              <a:t> </a:t>
            </a:r>
            <a:r>
              <a:rPr lang="en-US" sz="3600" dirty="0" smtClean="0">
                <a:latin typeface="Tw Cen MT" panose="020B0602020104020603" pitchFamily="34" charset="0"/>
              </a:rPr>
              <a:t>Define </a:t>
            </a:r>
            <a:r>
              <a:rPr lang="en-US" sz="3600" dirty="0">
                <a:latin typeface="Tw Cen MT" panose="020B0602020104020603" pitchFamily="34" charset="0"/>
              </a:rPr>
              <a:t>a set of requirements that can be validated once the software is developed</a:t>
            </a:r>
            <a:r>
              <a:rPr lang="en-US" sz="3600" dirty="0"/>
              <a:t>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A4BA274-18F1-402C-9974-5F704AE9E6E2}" type="datetime1">
              <a:rPr lang="en-US"/>
              <a:pPr>
                <a:defRPr/>
              </a:pPr>
              <a:t>2/18/2016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ACC302-C458-42E0-AD1E-DCDFF05C438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8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55689" y="762000"/>
            <a:ext cx="6477000" cy="1143000"/>
          </a:xfrm>
        </p:spPr>
        <p:txBody>
          <a:bodyPr vert="horz" lIns="90487" tIns="44450" rIns="90487" bIns="44450" rtlCol="0" anchor="b" anchorCtr="0">
            <a:noAutofit/>
          </a:bodyPr>
          <a:lstStyle/>
          <a:p>
            <a:pPr algn="ctr" eaLnBrk="1" hangingPunct="1">
              <a:defRPr/>
            </a:pPr>
            <a:r>
              <a:rPr lang="en-US" sz="4000" dirty="0" smtClean="0">
                <a:solidFill>
                  <a:srgbClr val="00518E"/>
                </a:solidFill>
                <a:latin typeface="Tw Cen MT" panose="020B0602020104020603" pitchFamily="34" charset="0"/>
              </a:rPr>
              <a:t>SCD</a:t>
            </a:r>
            <a:br>
              <a:rPr lang="en-US" sz="4000" dirty="0" smtClean="0">
                <a:solidFill>
                  <a:srgbClr val="00518E"/>
                </a:solidFill>
                <a:latin typeface="Tw Cen MT" panose="020B0602020104020603" pitchFamily="34" charset="0"/>
              </a:rPr>
            </a:br>
            <a:endParaRPr lang="en-US" sz="4000" dirty="0" smtClean="0">
              <a:solidFill>
                <a:srgbClr val="00518E"/>
              </a:solidFill>
              <a:latin typeface="Tw Cen MT" panose="020B0602020104020603" pitchFamily="34" charset="0"/>
            </a:endParaRPr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3759200" y="2651125"/>
            <a:ext cx="1574800" cy="1309688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2590800" y="2744788"/>
            <a:ext cx="1168400" cy="309562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 flipV="1">
            <a:off x="2578100" y="3587751"/>
            <a:ext cx="1206500" cy="238125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5410200" y="3328988"/>
            <a:ext cx="11557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1790700" y="2449513"/>
            <a:ext cx="876300" cy="685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1816100" y="3522663"/>
            <a:ext cx="876300" cy="685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6781800" y="2968625"/>
            <a:ext cx="876300" cy="6858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347146" name="Rectangle 10"/>
          <p:cNvSpPr>
            <a:spLocks noChangeArrowheads="1"/>
          </p:cNvSpPr>
          <p:nvPr/>
        </p:nvSpPr>
        <p:spPr bwMode="auto">
          <a:xfrm>
            <a:off x="1916114" y="2581275"/>
            <a:ext cx="663575" cy="363538"/>
          </a:xfrm>
          <a:prstGeom prst="rect">
            <a:avLst/>
          </a:prstGeom>
          <a:solidFill>
            <a:schemeClr val="folHlink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user</a:t>
            </a:r>
          </a:p>
        </p:txBody>
      </p:sp>
      <p:sp>
        <p:nvSpPr>
          <p:cNvPr id="347147" name="Rectangle 11"/>
          <p:cNvSpPr>
            <a:spLocks noChangeArrowheads="1"/>
          </p:cNvSpPr>
          <p:nvPr/>
        </p:nvSpPr>
        <p:spPr bwMode="auto">
          <a:xfrm>
            <a:off x="2830514" y="2428875"/>
            <a:ext cx="1463675" cy="5016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75000"/>
              </a:lnSpc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processing </a:t>
            </a:r>
          </a:p>
          <a:p>
            <a:pPr algn="ctr">
              <a:lnSpc>
                <a:spcPct val="75000"/>
              </a:lnSpc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request</a:t>
            </a:r>
          </a:p>
        </p:txBody>
      </p:sp>
      <p:sp>
        <p:nvSpPr>
          <p:cNvPr id="347148" name="Rectangle 12"/>
          <p:cNvSpPr>
            <a:spLocks noChangeArrowheads="1"/>
          </p:cNvSpPr>
          <p:nvPr/>
        </p:nvSpPr>
        <p:spPr bwMode="auto">
          <a:xfrm>
            <a:off x="1797272" y="3605213"/>
            <a:ext cx="939359" cy="532966"/>
          </a:xfrm>
          <a:prstGeom prst="rect">
            <a:avLst/>
          </a:prstGeom>
          <a:solidFill>
            <a:schemeClr val="folHlink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video</a:t>
            </a:r>
          </a:p>
          <a:p>
            <a:pPr algn="ctr">
              <a:lnSpc>
                <a:spcPct val="80000"/>
              </a:lnSpc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source</a:t>
            </a:r>
          </a:p>
        </p:txBody>
      </p:sp>
      <p:sp>
        <p:nvSpPr>
          <p:cNvPr id="347149" name="Rectangle 13"/>
          <p:cNvSpPr>
            <a:spLocks noChangeArrowheads="1"/>
          </p:cNvSpPr>
          <p:nvPr/>
        </p:nvSpPr>
        <p:spPr bwMode="auto">
          <a:xfrm>
            <a:off x="2855914" y="3827463"/>
            <a:ext cx="1501775" cy="5016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75000"/>
              </a:lnSpc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NTSC</a:t>
            </a:r>
          </a:p>
          <a:p>
            <a:pPr algn="ctr">
              <a:lnSpc>
                <a:spcPct val="75000"/>
              </a:lnSpc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video signal</a:t>
            </a:r>
          </a:p>
        </p:txBody>
      </p:sp>
      <p:sp>
        <p:nvSpPr>
          <p:cNvPr id="347150" name="Rectangle 14"/>
          <p:cNvSpPr>
            <a:spLocks noChangeArrowheads="1"/>
          </p:cNvSpPr>
          <p:nvPr/>
        </p:nvSpPr>
        <p:spPr bwMode="auto">
          <a:xfrm>
            <a:off x="3948114" y="2947989"/>
            <a:ext cx="1285875" cy="708025"/>
          </a:xfrm>
          <a:prstGeom prst="rect">
            <a:avLst/>
          </a:prstGeom>
          <a:solidFill>
            <a:schemeClr val="folHlink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75000"/>
              </a:lnSpc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digital</a:t>
            </a:r>
          </a:p>
          <a:p>
            <a:pPr algn="ctr">
              <a:lnSpc>
                <a:spcPct val="75000"/>
              </a:lnSpc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video</a:t>
            </a:r>
          </a:p>
          <a:p>
            <a:pPr algn="ctr">
              <a:lnSpc>
                <a:spcPct val="75000"/>
              </a:lnSpc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processor</a:t>
            </a:r>
          </a:p>
        </p:txBody>
      </p:sp>
      <p:sp>
        <p:nvSpPr>
          <p:cNvPr id="347151" name="Rectangle 15"/>
          <p:cNvSpPr>
            <a:spLocks noChangeArrowheads="1"/>
          </p:cNvSpPr>
          <p:nvPr/>
        </p:nvSpPr>
        <p:spPr bwMode="auto">
          <a:xfrm>
            <a:off x="5411789" y="2452689"/>
            <a:ext cx="1273175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75000"/>
              </a:lnSpc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requested</a:t>
            </a:r>
          </a:p>
          <a:p>
            <a:pPr algn="ctr">
              <a:lnSpc>
                <a:spcPct val="75000"/>
              </a:lnSpc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video</a:t>
            </a:r>
          </a:p>
          <a:p>
            <a:pPr algn="ctr">
              <a:lnSpc>
                <a:spcPct val="75000"/>
              </a:lnSpc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signal</a:t>
            </a:r>
          </a:p>
        </p:txBody>
      </p:sp>
      <p:sp>
        <p:nvSpPr>
          <p:cNvPr id="347152" name="Rectangle 16"/>
          <p:cNvSpPr>
            <a:spLocks noChangeArrowheads="1"/>
          </p:cNvSpPr>
          <p:nvPr/>
        </p:nvSpPr>
        <p:spPr bwMode="auto">
          <a:xfrm>
            <a:off x="6697664" y="3122614"/>
            <a:ext cx="1031875" cy="363537"/>
          </a:xfrm>
          <a:prstGeom prst="rect">
            <a:avLst/>
          </a:prstGeom>
          <a:solidFill>
            <a:schemeClr val="folHlink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monitor</a:t>
            </a:r>
          </a:p>
        </p:txBody>
      </p:sp>
      <p:sp>
        <p:nvSpPr>
          <p:cNvPr id="17" name="Date Placeholder 1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B84A0E0-BA1B-4095-832D-565E3E27C7A0}" type="datetime1">
              <a:rPr lang="en-US"/>
              <a:pPr>
                <a:defRPr/>
              </a:pPr>
              <a:t>2/18/2016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00CC8C-F8E5-42B3-8262-D951610DF06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180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55689" y="674689"/>
            <a:ext cx="7380287" cy="511175"/>
          </a:xfrm>
        </p:spPr>
        <p:txBody>
          <a:bodyPr vert="horz" lIns="90487" tIns="44450" rIns="90487" bIns="44450" rtlCol="0" anchor="b" anchorCtr="0">
            <a:noAutofit/>
          </a:bodyPr>
          <a:lstStyle/>
          <a:p>
            <a:pPr algn="ctr" eaLnBrk="1" hangingPunct="1">
              <a:defRPr/>
            </a:pPr>
            <a:r>
              <a:rPr lang="en-US" sz="3600" dirty="0" smtClean="0">
                <a:solidFill>
                  <a:srgbClr val="00518E"/>
                </a:solidFill>
                <a:latin typeface="Tw Cen MT" panose="020B0602020104020603" pitchFamily="34" charset="0"/>
              </a:rPr>
              <a:t>Constructing a DFD</a:t>
            </a:r>
          </a:p>
        </p:txBody>
      </p:sp>
      <p:sp>
        <p:nvSpPr>
          <p:cNvPr id="34816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09600" y="1427163"/>
            <a:ext cx="8001000" cy="4440237"/>
          </a:xfrm>
          <a:prstGeom prst="rect">
            <a:avLst/>
          </a:prstGeom>
        </p:spPr>
        <p:txBody>
          <a:bodyPr lIns="90487" tIns="44450" rIns="90487" bIns="44450">
            <a:noAutofit/>
          </a:bodyPr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smtClean="0">
                <a:latin typeface="Tw Cen MT" panose="020B0602020104020603" pitchFamily="34" charset="0"/>
              </a:rPr>
              <a:t>Write </a:t>
            </a:r>
            <a:r>
              <a:rPr lang="en-US" sz="2800" dirty="0">
                <a:latin typeface="Tw Cen MT" panose="020B0602020104020603" pitchFamily="34" charset="0"/>
              </a:rPr>
              <a:t>a narrative describing the </a:t>
            </a:r>
            <a:r>
              <a:rPr lang="en-US" sz="2800" dirty="0" smtClean="0">
                <a:latin typeface="Tw Cen MT" panose="020B0602020104020603" pitchFamily="34" charset="0"/>
              </a:rPr>
              <a:t>transform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endParaRPr lang="en-US" sz="2800" dirty="0">
              <a:latin typeface="Tw Cen MT" panose="020B0602020104020603" pitchFamily="34" charset="0"/>
            </a:endParaRP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sz="2800" dirty="0" smtClean="0">
                <a:latin typeface="Tw Cen MT" panose="020B0602020104020603" pitchFamily="34" charset="0"/>
              </a:rPr>
              <a:t>Parse </a:t>
            </a:r>
            <a:r>
              <a:rPr lang="en-US" sz="2800" dirty="0">
                <a:latin typeface="Tw Cen MT" panose="020B0602020104020603" pitchFamily="34" charset="0"/>
              </a:rPr>
              <a:t>to determine next level </a:t>
            </a:r>
            <a:r>
              <a:rPr lang="en-US" sz="2800" dirty="0" smtClean="0">
                <a:latin typeface="Tw Cen MT" panose="020B0602020104020603" pitchFamily="34" charset="0"/>
              </a:rPr>
              <a:t>transforms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endParaRPr lang="en-US" sz="2800" dirty="0">
              <a:latin typeface="Tw Cen MT" panose="020B0602020104020603" pitchFamily="34" charset="0"/>
            </a:endParaRP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sz="2800" dirty="0" smtClean="0">
                <a:latin typeface="Tw Cen MT" panose="020B0602020104020603" pitchFamily="34" charset="0"/>
              </a:rPr>
              <a:t>“Balance</a:t>
            </a:r>
            <a:r>
              <a:rPr lang="en-US" sz="2800" dirty="0">
                <a:latin typeface="Tw Cen MT" panose="020B0602020104020603" pitchFamily="34" charset="0"/>
              </a:rPr>
              <a:t>” the flow to maintain data flow </a:t>
            </a:r>
            <a:r>
              <a:rPr lang="en-US" sz="2800" dirty="0" smtClean="0">
                <a:latin typeface="Tw Cen MT" panose="020B0602020104020603" pitchFamily="34" charset="0"/>
              </a:rPr>
              <a:t>continuity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endParaRPr lang="en-US" sz="2800" dirty="0">
              <a:latin typeface="Tw Cen MT" panose="020B0602020104020603" pitchFamily="34" charset="0"/>
            </a:endParaRP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sz="2800" dirty="0" smtClean="0">
                <a:latin typeface="Tw Cen MT" panose="020B0602020104020603" pitchFamily="34" charset="0"/>
              </a:rPr>
              <a:t>Develop </a:t>
            </a:r>
            <a:r>
              <a:rPr lang="en-US" sz="2800" dirty="0">
                <a:latin typeface="Tw Cen MT" panose="020B0602020104020603" pitchFamily="34" charset="0"/>
              </a:rPr>
              <a:t>a level 1 DFD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E284F3B-79C1-4031-8C1D-E332E1BF688D}" type="datetime1">
              <a:rPr lang="en-US"/>
              <a:pPr>
                <a:defRPr/>
              </a:pPr>
              <a:t>2/18/2016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47DEE6-E15A-4524-88DF-BD036D7EE5A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222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47750" y="457200"/>
            <a:ext cx="7246938" cy="573089"/>
          </a:xfrm>
        </p:spPr>
        <p:txBody>
          <a:bodyPr vert="horz" lIns="90487" tIns="44450" rIns="90487" bIns="44450" rtlCol="0" anchor="b" anchorCtr="0">
            <a:noAutofit/>
          </a:bodyPr>
          <a:lstStyle/>
          <a:p>
            <a:pPr algn="ctr" eaLnBrk="1" hangingPunct="1">
              <a:defRPr/>
            </a:pPr>
            <a:r>
              <a:rPr lang="en-US" sz="3600" dirty="0" smtClean="0">
                <a:solidFill>
                  <a:srgbClr val="00518E"/>
                </a:solidFill>
                <a:latin typeface="Tw Cen MT" panose="020B0602020104020603" pitchFamily="34" charset="0"/>
              </a:rPr>
              <a:t>The Data Flow Hierarchy</a:t>
            </a:r>
          </a:p>
        </p:txBody>
      </p:sp>
      <p:sp>
        <p:nvSpPr>
          <p:cNvPr id="33795" name="Oval 3"/>
          <p:cNvSpPr>
            <a:spLocks noChangeArrowheads="1"/>
          </p:cNvSpPr>
          <p:nvPr/>
        </p:nvSpPr>
        <p:spPr bwMode="auto">
          <a:xfrm>
            <a:off x="3708400" y="1927226"/>
            <a:ext cx="1041400" cy="911225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2895600" y="2400300"/>
            <a:ext cx="774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4800600" y="2400300"/>
            <a:ext cx="774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2273300" y="2085975"/>
            <a:ext cx="660400" cy="617538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5588000" y="2119314"/>
            <a:ext cx="660400" cy="617537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349192" name="Rectangle 8"/>
          <p:cNvSpPr>
            <a:spLocks noChangeArrowheads="1"/>
          </p:cNvSpPr>
          <p:nvPr/>
        </p:nvSpPr>
        <p:spPr bwMode="auto">
          <a:xfrm>
            <a:off x="4100513" y="2149475"/>
            <a:ext cx="387926" cy="459100"/>
          </a:xfrm>
          <a:prstGeom prst="rect">
            <a:avLst/>
          </a:prstGeom>
          <a:solidFill>
            <a:schemeClr val="folHlink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</a:t>
            </a:r>
          </a:p>
        </p:txBody>
      </p:sp>
      <p:sp>
        <p:nvSpPr>
          <p:cNvPr id="349193" name="Rectangle 9"/>
          <p:cNvSpPr>
            <a:spLocks noChangeArrowheads="1"/>
          </p:cNvSpPr>
          <p:nvPr/>
        </p:nvSpPr>
        <p:spPr bwMode="auto">
          <a:xfrm>
            <a:off x="3135314" y="1979613"/>
            <a:ext cx="35426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</a:t>
            </a:r>
          </a:p>
        </p:txBody>
      </p:sp>
      <p:sp>
        <p:nvSpPr>
          <p:cNvPr id="349194" name="Rectangle 10"/>
          <p:cNvSpPr>
            <a:spLocks noChangeArrowheads="1"/>
          </p:cNvSpPr>
          <p:nvPr/>
        </p:nvSpPr>
        <p:spPr bwMode="auto">
          <a:xfrm>
            <a:off x="4926014" y="1990725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b</a:t>
            </a:r>
          </a:p>
        </p:txBody>
      </p:sp>
      <p:sp>
        <p:nvSpPr>
          <p:cNvPr id="349195" name="Rectangle 11"/>
          <p:cNvSpPr>
            <a:spLocks noChangeArrowheads="1"/>
          </p:cNvSpPr>
          <p:nvPr/>
        </p:nvSpPr>
        <p:spPr bwMode="auto">
          <a:xfrm>
            <a:off x="2436814" y="2171700"/>
            <a:ext cx="354263" cy="459100"/>
          </a:xfrm>
          <a:prstGeom prst="rect">
            <a:avLst/>
          </a:prstGeom>
          <a:solidFill>
            <a:schemeClr val="folHlink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x</a:t>
            </a:r>
          </a:p>
        </p:txBody>
      </p:sp>
      <p:sp>
        <p:nvSpPr>
          <p:cNvPr id="349196" name="Rectangle 12"/>
          <p:cNvSpPr>
            <a:spLocks noChangeArrowheads="1"/>
          </p:cNvSpPr>
          <p:nvPr/>
        </p:nvSpPr>
        <p:spPr bwMode="auto">
          <a:xfrm>
            <a:off x="5751514" y="2171700"/>
            <a:ext cx="354263" cy="459100"/>
          </a:xfrm>
          <a:prstGeom prst="rect">
            <a:avLst/>
          </a:prstGeom>
          <a:solidFill>
            <a:schemeClr val="folHlink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y</a:t>
            </a:r>
          </a:p>
        </p:txBody>
      </p:sp>
      <p:sp>
        <p:nvSpPr>
          <p:cNvPr id="33805" name="Oval 13"/>
          <p:cNvSpPr>
            <a:spLocks noChangeArrowheads="1"/>
          </p:cNvSpPr>
          <p:nvPr/>
        </p:nvSpPr>
        <p:spPr bwMode="auto">
          <a:xfrm>
            <a:off x="2311400" y="3462339"/>
            <a:ext cx="800100" cy="720725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33806" name="Oval 14"/>
          <p:cNvSpPr>
            <a:spLocks noChangeArrowheads="1"/>
          </p:cNvSpPr>
          <p:nvPr/>
        </p:nvSpPr>
        <p:spPr bwMode="auto">
          <a:xfrm>
            <a:off x="3721100" y="3135314"/>
            <a:ext cx="800100" cy="719137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33807" name="Oval 15"/>
          <p:cNvSpPr>
            <a:spLocks noChangeArrowheads="1"/>
          </p:cNvSpPr>
          <p:nvPr/>
        </p:nvSpPr>
        <p:spPr bwMode="auto">
          <a:xfrm>
            <a:off x="3441700" y="4197350"/>
            <a:ext cx="800100" cy="719138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33808" name="Oval 16"/>
          <p:cNvSpPr>
            <a:spLocks noChangeArrowheads="1"/>
          </p:cNvSpPr>
          <p:nvPr/>
        </p:nvSpPr>
        <p:spPr bwMode="auto">
          <a:xfrm>
            <a:off x="4724400" y="3903664"/>
            <a:ext cx="800100" cy="719137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33809" name="Oval 17"/>
          <p:cNvSpPr>
            <a:spLocks noChangeArrowheads="1"/>
          </p:cNvSpPr>
          <p:nvPr/>
        </p:nvSpPr>
        <p:spPr bwMode="auto">
          <a:xfrm>
            <a:off x="5956300" y="4005264"/>
            <a:ext cx="800100" cy="719137"/>
          </a:xfrm>
          <a:prstGeom prst="ellipse">
            <a:avLst/>
          </a:prstGeom>
          <a:solidFill>
            <a:schemeClr val="folHlink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>
            <a:off x="1511300" y="3754438"/>
            <a:ext cx="774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>
            <a:off x="6832600" y="4410075"/>
            <a:ext cx="774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 flipV="1">
            <a:off x="3124200" y="3619501"/>
            <a:ext cx="546100" cy="169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>
            <a:off x="3060700" y="4071939"/>
            <a:ext cx="419100" cy="223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 flipV="1">
            <a:off x="4267200" y="4398964"/>
            <a:ext cx="419100" cy="90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5" name="Line 23"/>
          <p:cNvSpPr>
            <a:spLocks noChangeShapeType="1"/>
          </p:cNvSpPr>
          <p:nvPr/>
        </p:nvSpPr>
        <p:spPr bwMode="auto">
          <a:xfrm>
            <a:off x="4495800" y="3722689"/>
            <a:ext cx="330200" cy="257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Line 24"/>
          <p:cNvSpPr>
            <a:spLocks noChangeShapeType="1"/>
          </p:cNvSpPr>
          <p:nvPr/>
        </p:nvSpPr>
        <p:spPr bwMode="auto">
          <a:xfrm>
            <a:off x="5549900" y="4332288"/>
            <a:ext cx="368300" cy="19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9209" name="Rectangle 25"/>
          <p:cNvSpPr>
            <a:spLocks noChangeArrowheads="1"/>
          </p:cNvSpPr>
          <p:nvPr/>
        </p:nvSpPr>
        <p:spPr bwMode="auto">
          <a:xfrm>
            <a:off x="2525714" y="3616325"/>
            <a:ext cx="447675" cy="363538"/>
          </a:xfrm>
          <a:prstGeom prst="rect">
            <a:avLst/>
          </a:prstGeom>
          <a:solidFill>
            <a:schemeClr val="folHlink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p1</a:t>
            </a:r>
          </a:p>
        </p:txBody>
      </p:sp>
      <p:sp>
        <p:nvSpPr>
          <p:cNvPr id="349210" name="Rectangle 26"/>
          <p:cNvSpPr>
            <a:spLocks noChangeArrowheads="1"/>
          </p:cNvSpPr>
          <p:nvPr/>
        </p:nvSpPr>
        <p:spPr bwMode="auto">
          <a:xfrm>
            <a:off x="3910014" y="3311525"/>
            <a:ext cx="447675" cy="363538"/>
          </a:xfrm>
          <a:prstGeom prst="rect">
            <a:avLst/>
          </a:prstGeom>
          <a:solidFill>
            <a:schemeClr val="folHlink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p2</a:t>
            </a:r>
          </a:p>
        </p:txBody>
      </p:sp>
      <p:sp>
        <p:nvSpPr>
          <p:cNvPr id="349211" name="Rectangle 27"/>
          <p:cNvSpPr>
            <a:spLocks noChangeArrowheads="1"/>
          </p:cNvSpPr>
          <p:nvPr/>
        </p:nvSpPr>
        <p:spPr bwMode="auto">
          <a:xfrm>
            <a:off x="3630614" y="4395789"/>
            <a:ext cx="447675" cy="363537"/>
          </a:xfrm>
          <a:prstGeom prst="rect">
            <a:avLst/>
          </a:prstGeom>
          <a:solidFill>
            <a:schemeClr val="folHlink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p3</a:t>
            </a:r>
          </a:p>
        </p:txBody>
      </p:sp>
      <p:sp>
        <p:nvSpPr>
          <p:cNvPr id="349212" name="Rectangle 28"/>
          <p:cNvSpPr>
            <a:spLocks noChangeArrowheads="1"/>
          </p:cNvSpPr>
          <p:nvPr/>
        </p:nvSpPr>
        <p:spPr bwMode="auto">
          <a:xfrm>
            <a:off x="4913314" y="4090989"/>
            <a:ext cx="447675" cy="363537"/>
          </a:xfrm>
          <a:prstGeom prst="rect">
            <a:avLst/>
          </a:prstGeom>
          <a:solidFill>
            <a:schemeClr val="folHlink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p4</a:t>
            </a:r>
          </a:p>
        </p:txBody>
      </p:sp>
      <p:sp>
        <p:nvSpPr>
          <p:cNvPr id="349213" name="Rectangle 29"/>
          <p:cNvSpPr>
            <a:spLocks noChangeArrowheads="1"/>
          </p:cNvSpPr>
          <p:nvPr/>
        </p:nvSpPr>
        <p:spPr bwMode="auto">
          <a:xfrm>
            <a:off x="6157914" y="4181475"/>
            <a:ext cx="447675" cy="363538"/>
          </a:xfrm>
          <a:prstGeom prst="rect">
            <a:avLst/>
          </a:prstGeom>
          <a:solidFill>
            <a:schemeClr val="folHlink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p5</a:t>
            </a:r>
          </a:p>
        </p:txBody>
      </p:sp>
      <p:sp>
        <p:nvSpPr>
          <p:cNvPr id="349214" name="Rectangle 30"/>
          <p:cNvSpPr>
            <a:spLocks noChangeArrowheads="1"/>
          </p:cNvSpPr>
          <p:nvPr/>
        </p:nvSpPr>
        <p:spPr bwMode="auto">
          <a:xfrm>
            <a:off x="1674814" y="3368675"/>
            <a:ext cx="35426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</a:t>
            </a:r>
          </a:p>
        </p:txBody>
      </p:sp>
      <p:sp>
        <p:nvSpPr>
          <p:cNvPr id="349215" name="Rectangle 31"/>
          <p:cNvSpPr>
            <a:spLocks noChangeArrowheads="1"/>
          </p:cNvSpPr>
          <p:nvPr/>
        </p:nvSpPr>
        <p:spPr bwMode="auto">
          <a:xfrm>
            <a:off x="6983414" y="4011613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b</a:t>
            </a:r>
          </a:p>
        </p:txBody>
      </p:sp>
      <p:sp>
        <p:nvSpPr>
          <p:cNvPr id="33824" name="Freeform 32"/>
          <p:cNvSpPr>
            <a:spLocks/>
          </p:cNvSpPr>
          <p:nvPr/>
        </p:nvSpPr>
        <p:spPr bwMode="auto">
          <a:xfrm>
            <a:off x="2044700" y="2422525"/>
            <a:ext cx="1614488" cy="2044700"/>
          </a:xfrm>
          <a:custGeom>
            <a:avLst/>
            <a:gdLst>
              <a:gd name="T0" fmla="*/ 2147483647 w 1017"/>
              <a:gd name="T1" fmla="*/ 0 h 1288"/>
              <a:gd name="T2" fmla="*/ 2147483647 w 1017"/>
              <a:gd name="T3" fmla="*/ 2147483647 h 1288"/>
              <a:gd name="T4" fmla="*/ 2147483647 w 1017"/>
              <a:gd name="T5" fmla="*/ 2147483647 h 1288"/>
              <a:gd name="T6" fmla="*/ 0 w 1017"/>
              <a:gd name="T7" fmla="*/ 2147483647 h 1288"/>
              <a:gd name="T8" fmla="*/ 0 60000 65536"/>
              <a:gd name="T9" fmla="*/ 0 60000 65536"/>
              <a:gd name="T10" fmla="*/ 0 60000 65536"/>
              <a:gd name="T11" fmla="*/ 0 60000 65536"/>
              <a:gd name="T12" fmla="*/ 0 w 1017"/>
              <a:gd name="T13" fmla="*/ 0 h 1288"/>
              <a:gd name="T14" fmla="*/ 1017 w 1017"/>
              <a:gd name="T15" fmla="*/ 1288 h 1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17" h="1288">
                <a:moveTo>
                  <a:pt x="1016" y="0"/>
                </a:moveTo>
                <a:lnTo>
                  <a:pt x="752" y="299"/>
                </a:lnTo>
                <a:lnTo>
                  <a:pt x="288" y="469"/>
                </a:lnTo>
                <a:lnTo>
                  <a:pt x="0" y="1287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5" name="Freeform 33"/>
          <p:cNvSpPr>
            <a:spLocks/>
          </p:cNvSpPr>
          <p:nvPr/>
        </p:nvSpPr>
        <p:spPr bwMode="auto">
          <a:xfrm>
            <a:off x="4787900" y="2411414"/>
            <a:ext cx="2135188" cy="2486025"/>
          </a:xfrm>
          <a:custGeom>
            <a:avLst/>
            <a:gdLst>
              <a:gd name="T0" fmla="*/ 0 w 1345"/>
              <a:gd name="T1" fmla="*/ 0 h 1566"/>
              <a:gd name="T2" fmla="*/ 2147483647 w 1345"/>
              <a:gd name="T3" fmla="*/ 2147483647 h 1566"/>
              <a:gd name="T4" fmla="*/ 2147483647 w 1345"/>
              <a:gd name="T5" fmla="*/ 2147483647 h 1566"/>
              <a:gd name="T6" fmla="*/ 2147483647 w 1345"/>
              <a:gd name="T7" fmla="*/ 2147483647 h 1566"/>
              <a:gd name="T8" fmla="*/ 0 60000 65536"/>
              <a:gd name="T9" fmla="*/ 0 60000 65536"/>
              <a:gd name="T10" fmla="*/ 0 60000 65536"/>
              <a:gd name="T11" fmla="*/ 0 60000 65536"/>
              <a:gd name="T12" fmla="*/ 0 w 1345"/>
              <a:gd name="T13" fmla="*/ 0 h 1566"/>
              <a:gd name="T14" fmla="*/ 1345 w 1345"/>
              <a:gd name="T15" fmla="*/ 1566 h 15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5" h="1566">
                <a:moveTo>
                  <a:pt x="0" y="0"/>
                </a:moveTo>
                <a:lnTo>
                  <a:pt x="392" y="455"/>
                </a:lnTo>
                <a:lnTo>
                  <a:pt x="1160" y="740"/>
                </a:lnTo>
                <a:lnTo>
                  <a:pt x="1344" y="1565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18" name="Rectangle 34"/>
          <p:cNvSpPr>
            <a:spLocks noChangeArrowheads="1"/>
          </p:cNvSpPr>
          <p:nvPr/>
        </p:nvSpPr>
        <p:spPr bwMode="auto">
          <a:xfrm>
            <a:off x="3160714" y="3267075"/>
            <a:ext cx="35426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</a:t>
            </a:r>
          </a:p>
        </p:txBody>
      </p:sp>
      <p:sp>
        <p:nvSpPr>
          <p:cNvPr id="349219" name="Rectangle 35"/>
          <p:cNvSpPr>
            <a:spLocks noChangeArrowheads="1"/>
          </p:cNvSpPr>
          <p:nvPr/>
        </p:nvSpPr>
        <p:spPr bwMode="auto">
          <a:xfrm>
            <a:off x="2970214" y="4157663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</a:t>
            </a:r>
          </a:p>
        </p:txBody>
      </p:sp>
      <p:sp>
        <p:nvSpPr>
          <p:cNvPr id="349220" name="Rectangle 36"/>
          <p:cNvSpPr>
            <a:spLocks noChangeArrowheads="1"/>
          </p:cNvSpPr>
          <p:nvPr/>
        </p:nvSpPr>
        <p:spPr bwMode="auto">
          <a:xfrm>
            <a:off x="4341814" y="4418013"/>
            <a:ext cx="35426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</a:t>
            </a:r>
          </a:p>
        </p:txBody>
      </p:sp>
      <p:sp>
        <p:nvSpPr>
          <p:cNvPr id="349221" name="Rectangle 37"/>
          <p:cNvSpPr>
            <a:spLocks noChangeArrowheads="1"/>
          </p:cNvSpPr>
          <p:nvPr/>
        </p:nvSpPr>
        <p:spPr bwMode="auto">
          <a:xfrm>
            <a:off x="4646613" y="3424238"/>
            <a:ext cx="28533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f</a:t>
            </a:r>
          </a:p>
        </p:txBody>
      </p:sp>
      <p:sp>
        <p:nvSpPr>
          <p:cNvPr id="349222" name="Rectangle 38"/>
          <p:cNvSpPr>
            <a:spLocks noChangeArrowheads="1"/>
          </p:cNvSpPr>
          <p:nvPr/>
        </p:nvSpPr>
        <p:spPr bwMode="auto">
          <a:xfrm>
            <a:off x="5535614" y="4327525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g</a:t>
            </a:r>
          </a:p>
        </p:txBody>
      </p:sp>
      <p:sp>
        <p:nvSpPr>
          <p:cNvPr id="349223" name="Rectangle 39"/>
          <p:cNvSpPr>
            <a:spLocks noChangeArrowheads="1"/>
          </p:cNvSpPr>
          <p:nvPr/>
        </p:nvSpPr>
        <p:spPr bwMode="auto">
          <a:xfrm>
            <a:off x="6513514" y="2205038"/>
            <a:ext cx="112370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level 0</a:t>
            </a:r>
          </a:p>
        </p:txBody>
      </p:sp>
      <p:sp>
        <p:nvSpPr>
          <p:cNvPr id="349224" name="Rectangle 40"/>
          <p:cNvSpPr>
            <a:spLocks noChangeArrowheads="1"/>
          </p:cNvSpPr>
          <p:nvPr/>
        </p:nvSpPr>
        <p:spPr bwMode="auto">
          <a:xfrm>
            <a:off x="1992314" y="4665663"/>
            <a:ext cx="112370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level 1</a:t>
            </a:r>
          </a:p>
        </p:txBody>
      </p:sp>
      <p:sp>
        <p:nvSpPr>
          <p:cNvPr id="41" name="Date Placeholder 4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134CC20-BD33-4A1E-8317-B8344603413A}" type="datetime1">
              <a:rPr lang="en-US"/>
              <a:pPr>
                <a:defRPr/>
              </a:pPr>
              <a:t>2/18/2016</a:t>
            </a:fld>
            <a:endParaRPr lang="en-US" dirty="0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E4D412-D3C1-4C8C-96BA-E8681F9ACA05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804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1814" y="701675"/>
            <a:ext cx="8148637" cy="369888"/>
          </a:xfrm>
        </p:spPr>
        <p:txBody>
          <a:bodyPr vert="horz" lIns="90487" tIns="44450" rIns="90487" bIns="44450" rtlCol="0" anchor="b" anchorCtr="0">
            <a:noAutofit/>
          </a:bodyPr>
          <a:lstStyle/>
          <a:p>
            <a:pPr algn="ctr" eaLnBrk="1" hangingPunct="1">
              <a:defRPr/>
            </a:pPr>
            <a:r>
              <a:rPr lang="en-US" sz="3600" dirty="0" smtClean="0">
                <a:solidFill>
                  <a:srgbClr val="00518E"/>
                </a:solidFill>
                <a:latin typeface="Tw Cen MT" panose="020B0602020104020603" pitchFamily="34" charset="0"/>
              </a:rPr>
              <a:t>DFD Flow Modeling Notes</a:t>
            </a:r>
          </a:p>
        </p:txBody>
      </p:sp>
      <p:sp>
        <p:nvSpPr>
          <p:cNvPr id="35021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914400" y="1371600"/>
            <a:ext cx="7399337" cy="4146550"/>
          </a:xfrm>
          <a:prstGeom prst="rect">
            <a:avLst/>
          </a:prstGeom>
        </p:spPr>
        <p:txBody>
          <a:bodyPr lIns="90487" tIns="44450" rIns="90487" bIns="44450">
            <a:noAutofit/>
          </a:bodyPr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sz="2800" dirty="0" smtClean="0">
                <a:latin typeface="Tw Cen MT" panose="020B0602020104020603" pitchFamily="34" charset="0"/>
              </a:rPr>
              <a:t> Each </a:t>
            </a:r>
            <a:r>
              <a:rPr lang="en-US" sz="2800" dirty="0">
                <a:latin typeface="Tw Cen MT" panose="020B0602020104020603" pitchFamily="34" charset="0"/>
              </a:rPr>
              <a:t>bubble is refined until it does just one </a:t>
            </a:r>
            <a:r>
              <a:rPr lang="en-US" sz="2800" dirty="0" smtClean="0">
                <a:latin typeface="Tw Cen MT" panose="020B0602020104020603" pitchFamily="34" charset="0"/>
              </a:rPr>
              <a:t>thing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smtClean="0">
                <a:latin typeface="Tw Cen MT" panose="020B0602020104020603" pitchFamily="34" charset="0"/>
              </a:rPr>
              <a:t>A </a:t>
            </a:r>
            <a:r>
              <a:rPr lang="en-US" sz="2800" dirty="0">
                <a:latin typeface="Tw Cen MT" panose="020B0602020104020603" pitchFamily="34" charset="0"/>
              </a:rPr>
              <a:t>single data flow item (arrow) may be expanded as levels increase (data dictionary provides </a:t>
            </a:r>
            <a:r>
              <a:rPr lang="en-US" sz="2800" dirty="0" smtClean="0">
                <a:latin typeface="Tw Cen MT" panose="020B0602020104020603" pitchFamily="34" charset="0"/>
              </a:rPr>
              <a:t>information)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smtClean="0">
                <a:latin typeface="Tw Cen MT" panose="020B0602020104020603" pitchFamily="34" charset="0"/>
              </a:rPr>
              <a:t>What </a:t>
            </a:r>
            <a:r>
              <a:rPr lang="en-US" sz="2800" dirty="0">
                <a:latin typeface="Tw Cen MT" panose="020B0602020104020603" pitchFamily="34" charset="0"/>
              </a:rPr>
              <a:t>is the content of data implied by the arrow or contained in data store?</a:t>
            </a:r>
          </a:p>
          <a:p>
            <a:pPr marL="457200" lvl="1" indent="0" eaLnBrk="1" hangingPunct="1">
              <a:buNone/>
              <a:defRPr/>
            </a:pPr>
            <a:r>
              <a:rPr lang="en-US" sz="2800" dirty="0">
                <a:latin typeface="Tw Cen MT" panose="020B0602020104020603" pitchFamily="34" charset="0"/>
              </a:rPr>
              <a:t>	</a:t>
            </a:r>
            <a:r>
              <a:rPr lang="en-US" sz="2800" dirty="0" smtClean="0">
                <a:latin typeface="Tw Cen MT" panose="020B0602020104020603" pitchFamily="34" charset="0"/>
              </a:rPr>
              <a:t>Data </a:t>
            </a:r>
            <a:r>
              <a:rPr lang="en-US" sz="2800" dirty="0">
                <a:latin typeface="Tw Cen MT" panose="020B0602020104020603" pitchFamily="34" charset="0"/>
              </a:rPr>
              <a:t>Dictionary is the answer ….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6EBBFA3-D82F-43A8-9EC5-CDCB953419E6}" type="datetime1">
              <a:rPr lang="en-US"/>
              <a:pPr>
                <a:defRPr/>
              </a:pPr>
              <a:t>2/18/2016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25104-407B-4DB5-9FDB-896B6C32B881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933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990600"/>
            <a:ext cx="6781800" cy="5334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500" dirty="0">
                <a:solidFill>
                  <a:srgbClr val="00518E"/>
                </a:solidFill>
                <a:latin typeface="Tw Cen MT" panose="020B0602020104020603" pitchFamily="34" charset="0"/>
              </a:rPr>
              <a:t>A Process Specification (PSPEC)</a:t>
            </a:r>
          </a:p>
        </p:txBody>
      </p:sp>
      <p:sp>
        <p:nvSpPr>
          <p:cNvPr id="43315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533401" y="1314451"/>
            <a:ext cx="8048625" cy="4581525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800" dirty="0" smtClean="0">
              <a:latin typeface="Tw Cen MT" panose="020B0602020104020603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800" dirty="0">
              <a:latin typeface="Tw Cen MT" panose="020B0602020104020603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dirty="0" smtClean="0">
                <a:latin typeface="Tw Cen MT" panose="020B0602020104020603" pitchFamily="34" charset="0"/>
              </a:rPr>
              <a:t>It </a:t>
            </a:r>
            <a:r>
              <a:rPr lang="en-US" sz="2800" dirty="0">
                <a:latin typeface="Tw Cen MT" panose="020B0602020104020603" pitchFamily="34" charset="0"/>
              </a:rPr>
              <a:t>is a descriptive text that is used to: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smtClean="0">
                <a:latin typeface="Tw Cen MT" panose="020B0602020104020603" pitchFamily="34" charset="0"/>
              </a:rPr>
              <a:t>Specify </a:t>
            </a:r>
            <a:r>
              <a:rPr lang="en-US" sz="2800" dirty="0">
                <a:latin typeface="Tw Cen MT" panose="020B0602020104020603" pitchFamily="34" charset="0"/>
              </a:rPr>
              <a:t>the processing details implied by the different bubbles within the </a:t>
            </a:r>
            <a:r>
              <a:rPr lang="en-US" sz="2800" dirty="0" smtClean="0">
                <a:latin typeface="Tw Cen MT" panose="020B0602020104020603" pitchFamily="34" charset="0"/>
              </a:rPr>
              <a:t>DFD.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smtClean="0">
                <a:latin typeface="Tw Cen MT" panose="020B0602020104020603" pitchFamily="34" charset="0"/>
              </a:rPr>
              <a:t>Describe </a:t>
            </a:r>
            <a:r>
              <a:rPr lang="en-US" sz="2800" dirty="0">
                <a:latin typeface="Tw Cen MT" panose="020B0602020104020603" pitchFamily="34" charset="0"/>
              </a:rPr>
              <a:t>the input to a </a:t>
            </a:r>
            <a:r>
              <a:rPr lang="en-US" sz="2800" dirty="0" smtClean="0">
                <a:latin typeface="Tw Cen MT" panose="020B0602020104020603" pitchFamily="34" charset="0"/>
              </a:rPr>
              <a:t>function.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smtClean="0">
                <a:latin typeface="Tw Cen MT" panose="020B0602020104020603" pitchFamily="34" charset="0"/>
              </a:rPr>
              <a:t>Describe </a:t>
            </a:r>
            <a:r>
              <a:rPr lang="en-US" sz="2800" dirty="0">
                <a:latin typeface="Tw Cen MT" panose="020B0602020104020603" pitchFamily="34" charset="0"/>
              </a:rPr>
              <a:t>the algorithm that is </a:t>
            </a:r>
            <a:r>
              <a:rPr lang="en-US" sz="2800" dirty="0" smtClean="0">
                <a:latin typeface="Tw Cen MT" panose="020B0602020104020603" pitchFamily="34" charset="0"/>
              </a:rPr>
              <a:t>used.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smtClean="0">
                <a:latin typeface="Tw Cen MT" panose="020B0602020104020603" pitchFamily="34" charset="0"/>
              </a:rPr>
              <a:t>Describe </a:t>
            </a:r>
            <a:r>
              <a:rPr lang="en-US" sz="2800" dirty="0">
                <a:latin typeface="Tw Cen MT" panose="020B0602020104020603" pitchFamily="34" charset="0"/>
              </a:rPr>
              <a:t>the output that is produced.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dirty="0">
              <a:latin typeface="Tw Cen MT" panose="020B0602020104020603" pitchFamily="34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2800" dirty="0">
              <a:latin typeface="Tw Cen MT" panose="020B06020201040206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B4FD956-9272-4E14-BAC1-3763E18D4197}" type="datetime1">
              <a:rPr lang="en-US"/>
              <a:pPr>
                <a:defRPr/>
              </a:pPr>
              <a:t>2/18/2016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CEAFB-4D79-40DA-8B4F-75D7D693DF34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3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90600" y="2438400"/>
            <a:ext cx="7162800" cy="1406524"/>
          </a:xfrm>
        </p:spPr>
        <p:txBody>
          <a:bodyPr vert="horz" lIns="90487" tIns="44450" rIns="90487" bIns="44450" rtlCol="0" anchor="b" anchorCtr="0">
            <a:noAutofit/>
          </a:bodyPr>
          <a:lstStyle/>
          <a:p>
            <a:pPr algn="ctr" eaLnBrk="1" hangingPunct="1">
              <a:defRPr/>
            </a:pPr>
            <a:r>
              <a:rPr lang="en-US" sz="3600" i="1" dirty="0" smtClean="0">
                <a:solidFill>
                  <a:srgbClr val="00518E"/>
                </a:solidFill>
                <a:latin typeface="Tw Cen MT" panose="020B0602020104020603" pitchFamily="34" charset="0"/>
              </a:rPr>
              <a:t>Behavioral Modeling </a:t>
            </a:r>
            <a:br>
              <a:rPr lang="en-US" sz="3600" i="1" dirty="0" smtClean="0">
                <a:solidFill>
                  <a:srgbClr val="00518E"/>
                </a:solidFill>
                <a:latin typeface="Tw Cen MT" panose="020B0602020104020603" pitchFamily="34" charset="0"/>
              </a:rPr>
            </a:br>
            <a:r>
              <a:rPr lang="en-US" sz="3600" i="1" dirty="0" smtClean="0">
                <a:solidFill>
                  <a:srgbClr val="00518E"/>
                </a:solidFill>
                <a:latin typeface="Tw Cen MT" panose="020B0602020104020603" pitchFamily="34" charset="0"/>
              </a:rPr>
              <a:t>and Control  Specification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AE8E0F1-7B7E-4D79-AA31-CAD152C1BB2E}" type="datetime1">
              <a:rPr lang="en-US"/>
              <a:pPr>
                <a:defRPr/>
              </a:pPr>
              <a:t>2/18/2016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881258-4D79-4428-BA5D-FCB5E1313A8F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3878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2"/>
          <p:cNvSpPr>
            <a:spLocks noChangeArrowheads="1"/>
          </p:cNvSpPr>
          <p:nvPr/>
        </p:nvSpPr>
        <p:spPr bwMode="auto">
          <a:xfrm>
            <a:off x="6832600" y="2670176"/>
            <a:ext cx="927100" cy="981075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E5405D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353283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1347789" y="871539"/>
            <a:ext cx="6410325" cy="257175"/>
          </a:xfrm>
        </p:spPr>
        <p:txBody>
          <a:bodyPr vert="horz" lIns="90487" tIns="44450" rIns="90487" bIns="44450" rtlCol="0" anchor="b" anchorCtr="0">
            <a:noAutofit/>
          </a:bodyPr>
          <a:lstStyle/>
          <a:p>
            <a:pPr algn="ctr" eaLnBrk="1" hangingPunct="1">
              <a:defRPr/>
            </a:pPr>
            <a:r>
              <a:rPr lang="en-US" sz="3600" dirty="0" smtClean="0">
                <a:solidFill>
                  <a:srgbClr val="00518E"/>
                </a:solidFill>
                <a:latin typeface="Tw Cen MT" panose="020B0602020104020603" pitchFamily="34" charset="0"/>
              </a:rPr>
              <a:t>Behavioral Modeling</a:t>
            </a:r>
          </a:p>
        </p:txBody>
      </p:sp>
      <p:sp>
        <p:nvSpPr>
          <p:cNvPr id="37892" name="Freeform 4"/>
          <p:cNvSpPr>
            <a:spLocks/>
          </p:cNvSpPr>
          <p:nvPr/>
        </p:nvSpPr>
        <p:spPr bwMode="auto">
          <a:xfrm>
            <a:off x="1371600" y="2108200"/>
            <a:ext cx="2859088" cy="2173288"/>
          </a:xfrm>
          <a:custGeom>
            <a:avLst/>
            <a:gdLst>
              <a:gd name="T0" fmla="*/ 2147483647 w 1801"/>
              <a:gd name="T1" fmla="*/ 0 h 1369"/>
              <a:gd name="T2" fmla="*/ 2147483647 w 1801"/>
              <a:gd name="T3" fmla="*/ 2147483647 h 1369"/>
              <a:gd name="T4" fmla="*/ 2147483647 w 1801"/>
              <a:gd name="T5" fmla="*/ 2147483647 h 1369"/>
              <a:gd name="T6" fmla="*/ 2147483647 w 1801"/>
              <a:gd name="T7" fmla="*/ 2147483647 h 1369"/>
              <a:gd name="T8" fmla="*/ 2147483647 w 1801"/>
              <a:gd name="T9" fmla="*/ 2147483647 h 1369"/>
              <a:gd name="T10" fmla="*/ 2147483647 w 1801"/>
              <a:gd name="T11" fmla="*/ 2147483647 h 1369"/>
              <a:gd name="T12" fmla="*/ 2147483647 w 1801"/>
              <a:gd name="T13" fmla="*/ 2147483647 h 1369"/>
              <a:gd name="T14" fmla="*/ 2147483647 w 1801"/>
              <a:gd name="T15" fmla="*/ 2147483647 h 1369"/>
              <a:gd name="T16" fmla="*/ 2147483647 w 1801"/>
              <a:gd name="T17" fmla="*/ 2147483647 h 1369"/>
              <a:gd name="T18" fmla="*/ 2147483647 w 1801"/>
              <a:gd name="T19" fmla="*/ 2147483647 h 1369"/>
              <a:gd name="T20" fmla="*/ 2147483647 w 1801"/>
              <a:gd name="T21" fmla="*/ 2147483647 h 1369"/>
              <a:gd name="T22" fmla="*/ 0 w 1801"/>
              <a:gd name="T23" fmla="*/ 2147483647 h 1369"/>
              <a:gd name="T24" fmla="*/ 0 w 1801"/>
              <a:gd name="T25" fmla="*/ 2147483647 h 1369"/>
              <a:gd name="T26" fmla="*/ 2147483647 w 1801"/>
              <a:gd name="T27" fmla="*/ 2147483647 h 1369"/>
              <a:gd name="T28" fmla="*/ 2147483647 w 1801"/>
              <a:gd name="T29" fmla="*/ 2147483647 h 1369"/>
              <a:gd name="T30" fmla="*/ 2147483647 w 1801"/>
              <a:gd name="T31" fmla="*/ 2147483647 h 1369"/>
              <a:gd name="T32" fmla="*/ 2147483647 w 1801"/>
              <a:gd name="T33" fmla="*/ 2147483647 h 1369"/>
              <a:gd name="T34" fmla="*/ 2147483647 w 1801"/>
              <a:gd name="T35" fmla="*/ 2147483647 h 1369"/>
              <a:gd name="T36" fmla="*/ 2147483647 w 1801"/>
              <a:gd name="T37" fmla="*/ 2147483647 h 1369"/>
              <a:gd name="T38" fmla="*/ 2147483647 w 1801"/>
              <a:gd name="T39" fmla="*/ 2147483647 h 1369"/>
              <a:gd name="T40" fmla="*/ 2147483647 w 1801"/>
              <a:gd name="T41" fmla="*/ 2147483647 h 1369"/>
              <a:gd name="T42" fmla="*/ 2147483647 w 1801"/>
              <a:gd name="T43" fmla="*/ 2147483647 h 1369"/>
              <a:gd name="T44" fmla="*/ 2147483647 w 1801"/>
              <a:gd name="T45" fmla="*/ 2147483647 h 1369"/>
              <a:gd name="T46" fmla="*/ 2147483647 w 1801"/>
              <a:gd name="T47" fmla="*/ 2147483647 h 1369"/>
              <a:gd name="T48" fmla="*/ 2147483647 w 1801"/>
              <a:gd name="T49" fmla="*/ 2147483647 h 1369"/>
              <a:gd name="T50" fmla="*/ 2147483647 w 1801"/>
              <a:gd name="T51" fmla="*/ 2147483647 h 1369"/>
              <a:gd name="T52" fmla="*/ 2147483647 w 1801"/>
              <a:gd name="T53" fmla="*/ 2147483647 h 1369"/>
              <a:gd name="T54" fmla="*/ 2147483647 w 1801"/>
              <a:gd name="T55" fmla="*/ 2147483647 h 1369"/>
              <a:gd name="T56" fmla="*/ 2147483647 w 1801"/>
              <a:gd name="T57" fmla="*/ 2147483647 h 1369"/>
              <a:gd name="T58" fmla="*/ 2147483647 w 1801"/>
              <a:gd name="T59" fmla="*/ 2147483647 h 1369"/>
              <a:gd name="T60" fmla="*/ 2147483647 w 1801"/>
              <a:gd name="T61" fmla="*/ 2147483647 h 1369"/>
              <a:gd name="T62" fmla="*/ 2147483647 w 1801"/>
              <a:gd name="T63" fmla="*/ 2147483647 h 1369"/>
              <a:gd name="T64" fmla="*/ 2147483647 w 1801"/>
              <a:gd name="T65" fmla="*/ 2147483647 h 1369"/>
              <a:gd name="T66" fmla="*/ 2147483647 w 1801"/>
              <a:gd name="T67" fmla="*/ 2147483647 h 1369"/>
              <a:gd name="T68" fmla="*/ 2147483647 w 1801"/>
              <a:gd name="T69" fmla="*/ 2147483647 h 1369"/>
              <a:gd name="T70" fmla="*/ 2147483647 w 1801"/>
              <a:gd name="T71" fmla="*/ 2147483647 h 1369"/>
              <a:gd name="T72" fmla="*/ 2147483647 w 1801"/>
              <a:gd name="T73" fmla="*/ 2147483647 h 1369"/>
              <a:gd name="T74" fmla="*/ 2147483647 w 1801"/>
              <a:gd name="T75" fmla="*/ 2147483647 h 1369"/>
              <a:gd name="T76" fmla="*/ 2147483647 w 1801"/>
              <a:gd name="T77" fmla="*/ 2147483647 h 1369"/>
              <a:gd name="T78" fmla="*/ 2147483647 w 1801"/>
              <a:gd name="T79" fmla="*/ 2147483647 h 1369"/>
              <a:gd name="T80" fmla="*/ 2147483647 w 1801"/>
              <a:gd name="T81" fmla="*/ 2147483647 h 1369"/>
              <a:gd name="T82" fmla="*/ 2147483647 w 1801"/>
              <a:gd name="T83" fmla="*/ 2147483647 h 1369"/>
              <a:gd name="T84" fmla="*/ 2147483647 w 1801"/>
              <a:gd name="T85" fmla="*/ 2147483647 h 1369"/>
              <a:gd name="T86" fmla="*/ 2147483647 w 1801"/>
              <a:gd name="T87" fmla="*/ 2147483647 h 1369"/>
              <a:gd name="T88" fmla="*/ 2147483647 w 1801"/>
              <a:gd name="T89" fmla="*/ 2147483647 h 1369"/>
              <a:gd name="T90" fmla="*/ 2147483647 w 1801"/>
              <a:gd name="T91" fmla="*/ 2147483647 h 1369"/>
              <a:gd name="T92" fmla="*/ 2147483647 w 1801"/>
              <a:gd name="T93" fmla="*/ 2147483647 h 1369"/>
              <a:gd name="T94" fmla="*/ 2147483647 w 1801"/>
              <a:gd name="T95" fmla="*/ 2147483647 h 1369"/>
              <a:gd name="T96" fmla="*/ 2147483647 w 1801"/>
              <a:gd name="T97" fmla="*/ 2147483647 h 1369"/>
              <a:gd name="T98" fmla="*/ 2147483647 w 1801"/>
              <a:gd name="T99" fmla="*/ 2147483647 h 1369"/>
              <a:gd name="T100" fmla="*/ 2147483647 w 1801"/>
              <a:gd name="T101" fmla="*/ 0 h 1369"/>
              <a:gd name="T102" fmla="*/ 2147483647 w 1801"/>
              <a:gd name="T103" fmla="*/ 0 h 1369"/>
              <a:gd name="T104" fmla="*/ 2147483647 w 1801"/>
              <a:gd name="T105" fmla="*/ 0 h 1369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801" h="1369">
                <a:moveTo>
                  <a:pt x="784" y="0"/>
                </a:moveTo>
                <a:lnTo>
                  <a:pt x="768" y="0"/>
                </a:lnTo>
                <a:lnTo>
                  <a:pt x="752" y="0"/>
                </a:lnTo>
                <a:lnTo>
                  <a:pt x="736" y="0"/>
                </a:lnTo>
                <a:lnTo>
                  <a:pt x="720" y="0"/>
                </a:lnTo>
                <a:lnTo>
                  <a:pt x="704" y="8"/>
                </a:lnTo>
                <a:lnTo>
                  <a:pt x="688" y="8"/>
                </a:lnTo>
                <a:lnTo>
                  <a:pt x="672" y="8"/>
                </a:lnTo>
                <a:lnTo>
                  <a:pt x="656" y="8"/>
                </a:lnTo>
                <a:lnTo>
                  <a:pt x="640" y="8"/>
                </a:lnTo>
                <a:lnTo>
                  <a:pt x="624" y="16"/>
                </a:lnTo>
                <a:lnTo>
                  <a:pt x="608" y="16"/>
                </a:lnTo>
                <a:lnTo>
                  <a:pt x="592" y="24"/>
                </a:lnTo>
                <a:lnTo>
                  <a:pt x="576" y="32"/>
                </a:lnTo>
                <a:lnTo>
                  <a:pt x="560" y="32"/>
                </a:lnTo>
                <a:lnTo>
                  <a:pt x="544" y="40"/>
                </a:lnTo>
                <a:lnTo>
                  <a:pt x="528" y="48"/>
                </a:lnTo>
                <a:lnTo>
                  <a:pt x="512" y="56"/>
                </a:lnTo>
                <a:lnTo>
                  <a:pt x="504" y="72"/>
                </a:lnTo>
                <a:lnTo>
                  <a:pt x="488" y="80"/>
                </a:lnTo>
                <a:lnTo>
                  <a:pt x="472" y="88"/>
                </a:lnTo>
                <a:lnTo>
                  <a:pt x="464" y="104"/>
                </a:lnTo>
                <a:lnTo>
                  <a:pt x="448" y="120"/>
                </a:lnTo>
                <a:lnTo>
                  <a:pt x="440" y="136"/>
                </a:lnTo>
                <a:lnTo>
                  <a:pt x="432" y="152"/>
                </a:lnTo>
                <a:lnTo>
                  <a:pt x="424" y="168"/>
                </a:lnTo>
                <a:lnTo>
                  <a:pt x="408" y="184"/>
                </a:lnTo>
                <a:lnTo>
                  <a:pt x="408" y="200"/>
                </a:lnTo>
                <a:lnTo>
                  <a:pt x="400" y="216"/>
                </a:lnTo>
                <a:lnTo>
                  <a:pt x="392" y="232"/>
                </a:lnTo>
                <a:lnTo>
                  <a:pt x="376" y="248"/>
                </a:lnTo>
                <a:lnTo>
                  <a:pt x="360" y="264"/>
                </a:lnTo>
                <a:lnTo>
                  <a:pt x="344" y="280"/>
                </a:lnTo>
                <a:lnTo>
                  <a:pt x="328" y="296"/>
                </a:lnTo>
                <a:lnTo>
                  <a:pt x="312" y="304"/>
                </a:lnTo>
                <a:lnTo>
                  <a:pt x="296" y="312"/>
                </a:lnTo>
                <a:lnTo>
                  <a:pt x="280" y="320"/>
                </a:lnTo>
                <a:lnTo>
                  <a:pt x="264" y="328"/>
                </a:lnTo>
                <a:lnTo>
                  <a:pt x="248" y="328"/>
                </a:lnTo>
                <a:lnTo>
                  <a:pt x="232" y="336"/>
                </a:lnTo>
                <a:lnTo>
                  <a:pt x="216" y="336"/>
                </a:lnTo>
                <a:lnTo>
                  <a:pt x="200" y="344"/>
                </a:lnTo>
                <a:lnTo>
                  <a:pt x="184" y="352"/>
                </a:lnTo>
                <a:lnTo>
                  <a:pt x="168" y="360"/>
                </a:lnTo>
                <a:lnTo>
                  <a:pt x="152" y="368"/>
                </a:lnTo>
                <a:lnTo>
                  <a:pt x="136" y="376"/>
                </a:lnTo>
                <a:lnTo>
                  <a:pt x="120" y="384"/>
                </a:lnTo>
                <a:lnTo>
                  <a:pt x="104" y="400"/>
                </a:lnTo>
                <a:lnTo>
                  <a:pt x="88" y="416"/>
                </a:lnTo>
                <a:lnTo>
                  <a:pt x="72" y="432"/>
                </a:lnTo>
                <a:lnTo>
                  <a:pt x="64" y="448"/>
                </a:lnTo>
                <a:lnTo>
                  <a:pt x="48" y="464"/>
                </a:lnTo>
                <a:lnTo>
                  <a:pt x="32" y="480"/>
                </a:lnTo>
                <a:lnTo>
                  <a:pt x="24" y="496"/>
                </a:lnTo>
                <a:lnTo>
                  <a:pt x="24" y="512"/>
                </a:lnTo>
                <a:lnTo>
                  <a:pt x="8" y="544"/>
                </a:lnTo>
                <a:lnTo>
                  <a:pt x="8" y="568"/>
                </a:lnTo>
                <a:lnTo>
                  <a:pt x="8" y="584"/>
                </a:lnTo>
                <a:lnTo>
                  <a:pt x="0" y="600"/>
                </a:lnTo>
                <a:lnTo>
                  <a:pt x="0" y="616"/>
                </a:lnTo>
                <a:lnTo>
                  <a:pt x="0" y="632"/>
                </a:lnTo>
                <a:lnTo>
                  <a:pt x="0" y="648"/>
                </a:lnTo>
                <a:lnTo>
                  <a:pt x="0" y="664"/>
                </a:lnTo>
                <a:lnTo>
                  <a:pt x="0" y="680"/>
                </a:lnTo>
                <a:lnTo>
                  <a:pt x="0" y="696"/>
                </a:lnTo>
                <a:lnTo>
                  <a:pt x="0" y="712"/>
                </a:lnTo>
                <a:lnTo>
                  <a:pt x="0" y="728"/>
                </a:lnTo>
                <a:lnTo>
                  <a:pt x="8" y="744"/>
                </a:lnTo>
                <a:lnTo>
                  <a:pt x="8" y="760"/>
                </a:lnTo>
                <a:lnTo>
                  <a:pt x="8" y="776"/>
                </a:lnTo>
                <a:lnTo>
                  <a:pt x="8" y="792"/>
                </a:lnTo>
                <a:lnTo>
                  <a:pt x="16" y="808"/>
                </a:lnTo>
                <a:lnTo>
                  <a:pt x="24" y="824"/>
                </a:lnTo>
                <a:lnTo>
                  <a:pt x="24" y="840"/>
                </a:lnTo>
                <a:lnTo>
                  <a:pt x="32" y="856"/>
                </a:lnTo>
                <a:lnTo>
                  <a:pt x="48" y="872"/>
                </a:lnTo>
                <a:lnTo>
                  <a:pt x="56" y="888"/>
                </a:lnTo>
                <a:lnTo>
                  <a:pt x="64" y="904"/>
                </a:lnTo>
                <a:lnTo>
                  <a:pt x="80" y="920"/>
                </a:lnTo>
                <a:lnTo>
                  <a:pt x="96" y="936"/>
                </a:lnTo>
                <a:lnTo>
                  <a:pt x="120" y="960"/>
                </a:lnTo>
                <a:lnTo>
                  <a:pt x="136" y="976"/>
                </a:lnTo>
                <a:lnTo>
                  <a:pt x="152" y="992"/>
                </a:lnTo>
                <a:lnTo>
                  <a:pt x="168" y="1008"/>
                </a:lnTo>
                <a:lnTo>
                  <a:pt x="184" y="1016"/>
                </a:lnTo>
                <a:lnTo>
                  <a:pt x="200" y="1032"/>
                </a:lnTo>
                <a:lnTo>
                  <a:pt x="216" y="1032"/>
                </a:lnTo>
                <a:lnTo>
                  <a:pt x="224" y="1048"/>
                </a:lnTo>
                <a:lnTo>
                  <a:pt x="240" y="1056"/>
                </a:lnTo>
                <a:lnTo>
                  <a:pt x="256" y="1064"/>
                </a:lnTo>
                <a:lnTo>
                  <a:pt x="280" y="1080"/>
                </a:lnTo>
                <a:lnTo>
                  <a:pt x="296" y="1088"/>
                </a:lnTo>
                <a:lnTo>
                  <a:pt x="304" y="1104"/>
                </a:lnTo>
                <a:lnTo>
                  <a:pt x="320" y="1112"/>
                </a:lnTo>
                <a:lnTo>
                  <a:pt x="336" y="1120"/>
                </a:lnTo>
                <a:lnTo>
                  <a:pt x="352" y="1136"/>
                </a:lnTo>
                <a:lnTo>
                  <a:pt x="376" y="1160"/>
                </a:lnTo>
                <a:lnTo>
                  <a:pt x="392" y="1176"/>
                </a:lnTo>
                <a:lnTo>
                  <a:pt x="408" y="1192"/>
                </a:lnTo>
                <a:lnTo>
                  <a:pt x="432" y="1216"/>
                </a:lnTo>
                <a:lnTo>
                  <a:pt x="448" y="1232"/>
                </a:lnTo>
                <a:lnTo>
                  <a:pt x="464" y="1248"/>
                </a:lnTo>
                <a:lnTo>
                  <a:pt x="472" y="1264"/>
                </a:lnTo>
                <a:lnTo>
                  <a:pt x="496" y="1280"/>
                </a:lnTo>
                <a:lnTo>
                  <a:pt x="512" y="1288"/>
                </a:lnTo>
                <a:lnTo>
                  <a:pt x="528" y="1296"/>
                </a:lnTo>
                <a:lnTo>
                  <a:pt x="544" y="1304"/>
                </a:lnTo>
                <a:lnTo>
                  <a:pt x="560" y="1312"/>
                </a:lnTo>
                <a:lnTo>
                  <a:pt x="576" y="1320"/>
                </a:lnTo>
                <a:lnTo>
                  <a:pt x="592" y="1320"/>
                </a:lnTo>
                <a:lnTo>
                  <a:pt x="616" y="1328"/>
                </a:lnTo>
                <a:lnTo>
                  <a:pt x="632" y="1344"/>
                </a:lnTo>
                <a:lnTo>
                  <a:pt x="648" y="1344"/>
                </a:lnTo>
                <a:lnTo>
                  <a:pt x="664" y="1352"/>
                </a:lnTo>
                <a:lnTo>
                  <a:pt x="680" y="1352"/>
                </a:lnTo>
                <a:lnTo>
                  <a:pt x="696" y="1352"/>
                </a:lnTo>
                <a:lnTo>
                  <a:pt x="712" y="1368"/>
                </a:lnTo>
                <a:lnTo>
                  <a:pt x="728" y="1368"/>
                </a:lnTo>
                <a:lnTo>
                  <a:pt x="744" y="1368"/>
                </a:lnTo>
                <a:lnTo>
                  <a:pt x="760" y="1368"/>
                </a:lnTo>
                <a:lnTo>
                  <a:pt x="776" y="1368"/>
                </a:lnTo>
                <a:lnTo>
                  <a:pt x="792" y="1368"/>
                </a:lnTo>
                <a:lnTo>
                  <a:pt x="808" y="1368"/>
                </a:lnTo>
                <a:lnTo>
                  <a:pt x="824" y="1368"/>
                </a:lnTo>
                <a:lnTo>
                  <a:pt x="840" y="1368"/>
                </a:lnTo>
                <a:lnTo>
                  <a:pt x="856" y="1368"/>
                </a:lnTo>
                <a:lnTo>
                  <a:pt x="872" y="1368"/>
                </a:lnTo>
                <a:lnTo>
                  <a:pt x="888" y="1368"/>
                </a:lnTo>
                <a:lnTo>
                  <a:pt x="904" y="1368"/>
                </a:lnTo>
                <a:lnTo>
                  <a:pt x="920" y="1360"/>
                </a:lnTo>
                <a:lnTo>
                  <a:pt x="936" y="1360"/>
                </a:lnTo>
                <a:lnTo>
                  <a:pt x="952" y="1352"/>
                </a:lnTo>
                <a:lnTo>
                  <a:pt x="968" y="1352"/>
                </a:lnTo>
                <a:lnTo>
                  <a:pt x="984" y="1352"/>
                </a:lnTo>
                <a:lnTo>
                  <a:pt x="1000" y="1344"/>
                </a:lnTo>
                <a:lnTo>
                  <a:pt x="1016" y="1336"/>
                </a:lnTo>
                <a:lnTo>
                  <a:pt x="1032" y="1336"/>
                </a:lnTo>
                <a:lnTo>
                  <a:pt x="1048" y="1320"/>
                </a:lnTo>
                <a:lnTo>
                  <a:pt x="1064" y="1320"/>
                </a:lnTo>
                <a:lnTo>
                  <a:pt x="1080" y="1312"/>
                </a:lnTo>
                <a:lnTo>
                  <a:pt x="1096" y="1304"/>
                </a:lnTo>
                <a:lnTo>
                  <a:pt x="1112" y="1304"/>
                </a:lnTo>
                <a:lnTo>
                  <a:pt x="1128" y="1296"/>
                </a:lnTo>
                <a:lnTo>
                  <a:pt x="1144" y="1288"/>
                </a:lnTo>
                <a:lnTo>
                  <a:pt x="1160" y="1272"/>
                </a:lnTo>
                <a:lnTo>
                  <a:pt x="1176" y="1264"/>
                </a:lnTo>
                <a:lnTo>
                  <a:pt x="1192" y="1264"/>
                </a:lnTo>
                <a:lnTo>
                  <a:pt x="1208" y="1256"/>
                </a:lnTo>
                <a:lnTo>
                  <a:pt x="1224" y="1256"/>
                </a:lnTo>
                <a:lnTo>
                  <a:pt x="1240" y="1240"/>
                </a:lnTo>
                <a:lnTo>
                  <a:pt x="1256" y="1232"/>
                </a:lnTo>
                <a:lnTo>
                  <a:pt x="1272" y="1224"/>
                </a:lnTo>
                <a:lnTo>
                  <a:pt x="1288" y="1216"/>
                </a:lnTo>
                <a:lnTo>
                  <a:pt x="1304" y="1200"/>
                </a:lnTo>
                <a:lnTo>
                  <a:pt x="1320" y="1192"/>
                </a:lnTo>
                <a:lnTo>
                  <a:pt x="1336" y="1176"/>
                </a:lnTo>
                <a:lnTo>
                  <a:pt x="1352" y="1160"/>
                </a:lnTo>
                <a:lnTo>
                  <a:pt x="1360" y="1144"/>
                </a:lnTo>
                <a:lnTo>
                  <a:pt x="1384" y="1120"/>
                </a:lnTo>
                <a:lnTo>
                  <a:pt x="1400" y="1104"/>
                </a:lnTo>
                <a:lnTo>
                  <a:pt x="1416" y="1096"/>
                </a:lnTo>
                <a:lnTo>
                  <a:pt x="1424" y="1080"/>
                </a:lnTo>
                <a:lnTo>
                  <a:pt x="1432" y="1064"/>
                </a:lnTo>
                <a:lnTo>
                  <a:pt x="1440" y="1048"/>
                </a:lnTo>
                <a:lnTo>
                  <a:pt x="1456" y="1032"/>
                </a:lnTo>
                <a:lnTo>
                  <a:pt x="1464" y="1016"/>
                </a:lnTo>
                <a:lnTo>
                  <a:pt x="1480" y="1000"/>
                </a:lnTo>
                <a:lnTo>
                  <a:pt x="1488" y="984"/>
                </a:lnTo>
                <a:lnTo>
                  <a:pt x="1504" y="968"/>
                </a:lnTo>
                <a:lnTo>
                  <a:pt x="1512" y="952"/>
                </a:lnTo>
                <a:lnTo>
                  <a:pt x="1528" y="936"/>
                </a:lnTo>
                <a:lnTo>
                  <a:pt x="1544" y="928"/>
                </a:lnTo>
                <a:lnTo>
                  <a:pt x="1560" y="912"/>
                </a:lnTo>
                <a:lnTo>
                  <a:pt x="1576" y="904"/>
                </a:lnTo>
                <a:lnTo>
                  <a:pt x="1592" y="896"/>
                </a:lnTo>
                <a:lnTo>
                  <a:pt x="1608" y="888"/>
                </a:lnTo>
                <a:lnTo>
                  <a:pt x="1624" y="880"/>
                </a:lnTo>
                <a:lnTo>
                  <a:pt x="1640" y="872"/>
                </a:lnTo>
                <a:lnTo>
                  <a:pt x="1656" y="864"/>
                </a:lnTo>
                <a:lnTo>
                  <a:pt x="1672" y="864"/>
                </a:lnTo>
                <a:lnTo>
                  <a:pt x="1688" y="856"/>
                </a:lnTo>
                <a:lnTo>
                  <a:pt x="1704" y="856"/>
                </a:lnTo>
                <a:lnTo>
                  <a:pt x="1720" y="856"/>
                </a:lnTo>
                <a:lnTo>
                  <a:pt x="1736" y="840"/>
                </a:lnTo>
                <a:lnTo>
                  <a:pt x="1752" y="824"/>
                </a:lnTo>
                <a:lnTo>
                  <a:pt x="1768" y="800"/>
                </a:lnTo>
                <a:lnTo>
                  <a:pt x="1776" y="784"/>
                </a:lnTo>
                <a:lnTo>
                  <a:pt x="1784" y="768"/>
                </a:lnTo>
                <a:lnTo>
                  <a:pt x="1792" y="752"/>
                </a:lnTo>
                <a:lnTo>
                  <a:pt x="1792" y="736"/>
                </a:lnTo>
                <a:lnTo>
                  <a:pt x="1800" y="720"/>
                </a:lnTo>
                <a:lnTo>
                  <a:pt x="1800" y="704"/>
                </a:lnTo>
                <a:lnTo>
                  <a:pt x="1800" y="688"/>
                </a:lnTo>
                <a:lnTo>
                  <a:pt x="1800" y="672"/>
                </a:lnTo>
                <a:lnTo>
                  <a:pt x="1800" y="648"/>
                </a:lnTo>
                <a:lnTo>
                  <a:pt x="1800" y="632"/>
                </a:lnTo>
                <a:lnTo>
                  <a:pt x="1792" y="616"/>
                </a:lnTo>
                <a:lnTo>
                  <a:pt x="1784" y="600"/>
                </a:lnTo>
                <a:lnTo>
                  <a:pt x="1776" y="584"/>
                </a:lnTo>
                <a:lnTo>
                  <a:pt x="1768" y="568"/>
                </a:lnTo>
                <a:lnTo>
                  <a:pt x="1760" y="552"/>
                </a:lnTo>
                <a:lnTo>
                  <a:pt x="1736" y="528"/>
                </a:lnTo>
                <a:lnTo>
                  <a:pt x="1720" y="512"/>
                </a:lnTo>
                <a:lnTo>
                  <a:pt x="1704" y="504"/>
                </a:lnTo>
                <a:lnTo>
                  <a:pt x="1688" y="488"/>
                </a:lnTo>
                <a:lnTo>
                  <a:pt x="1672" y="480"/>
                </a:lnTo>
                <a:lnTo>
                  <a:pt x="1656" y="472"/>
                </a:lnTo>
                <a:lnTo>
                  <a:pt x="1640" y="456"/>
                </a:lnTo>
                <a:lnTo>
                  <a:pt x="1624" y="448"/>
                </a:lnTo>
                <a:lnTo>
                  <a:pt x="1608" y="440"/>
                </a:lnTo>
                <a:lnTo>
                  <a:pt x="1592" y="424"/>
                </a:lnTo>
                <a:lnTo>
                  <a:pt x="1576" y="424"/>
                </a:lnTo>
                <a:lnTo>
                  <a:pt x="1560" y="408"/>
                </a:lnTo>
                <a:lnTo>
                  <a:pt x="1544" y="392"/>
                </a:lnTo>
                <a:lnTo>
                  <a:pt x="1528" y="376"/>
                </a:lnTo>
                <a:lnTo>
                  <a:pt x="1512" y="360"/>
                </a:lnTo>
                <a:lnTo>
                  <a:pt x="1496" y="344"/>
                </a:lnTo>
                <a:lnTo>
                  <a:pt x="1480" y="328"/>
                </a:lnTo>
                <a:lnTo>
                  <a:pt x="1472" y="312"/>
                </a:lnTo>
                <a:lnTo>
                  <a:pt x="1456" y="296"/>
                </a:lnTo>
                <a:lnTo>
                  <a:pt x="1440" y="280"/>
                </a:lnTo>
                <a:lnTo>
                  <a:pt x="1432" y="264"/>
                </a:lnTo>
                <a:lnTo>
                  <a:pt x="1424" y="248"/>
                </a:lnTo>
                <a:lnTo>
                  <a:pt x="1408" y="232"/>
                </a:lnTo>
                <a:lnTo>
                  <a:pt x="1400" y="216"/>
                </a:lnTo>
                <a:lnTo>
                  <a:pt x="1392" y="192"/>
                </a:lnTo>
                <a:lnTo>
                  <a:pt x="1376" y="184"/>
                </a:lnTo>
                <a:lnTo>
                  <a:pt x="1368" y="168"/>
                </a:lnTo>
                <a:lnTo>
                  <a:pt x="1360" y="152"/>
                </a:lnTo>
                <a:lnTo>
                  <a:pt x="1344" y="144"/>
                </a:lnTo>
                <a:lnTo>
                  <a:pt x="1328" y="128"/>
                </a:lnTo>
                <a:lnTo>
                  <a:pt x="1312" y="120"/>
                </a:lnTo>
                <a:lnTo>
                  <a:pt x="1296" y="104"/>
                </a:lnTo>
                <a:lnTo>
                  <a:pt x="1280" y="96"/>
                </a:lnTo>
                <a:lnTo>
                  <a:pt x="1264" y="80"/>
                </a:lnTo>
                <a:lnTo>
                  <a:pt x="1248" y="72"/>
                </a:lnTo>
                <a:lnTo>
                  <a:pt x="1232" y="64"/>
                </a:lnTo>
                <a:lnTo>
                  <a:pt x="1216" y="56"/>
                </a:lnTo>
                <a:lnTo>
                  <a:pt x="1200" y="56"/>
                </a:lnTo>
                <a:lnTo>
                  <a:pt x="1184" y="48"/>
                </a:lnTo>
                <a:lnTo>
                  <a:pt x="1168" y="48"/>
                </a:lnTo>
                <a:lnTo>
                  <a:pt x="1152" y="40"/>
                </a:lnTo>
                <a:lnTo>
                  <a:pt x="1136" y="32"/>
                </a:lnTo>
                <a:lnTo>
                  <a:pt x="1120" y="32"/>
                </a:lnTo>
                <a:lnTo>
                  <a:pt x="1104" y="24"/>
                </a:lnTo>
                <a:lnTo>
                  <a:pt x="1088" y="16"/>
                </a:lnTo>
                <a:lnTo>
                  <a:pt x="1072" y="16"/>
                </a:lnTo>
                <a:lnTo>
                  <a:pt x="1056" y="8"/>
                </a:lnTo>
                <a:lnTo>
                  <a:pt x="1040" y="8"/>
                </a:lnTo>
                <a:lnTo>
                  <a:pt x="1024" y="8"/>
                </a:lnTo>
                <a:lnTo>
                  <a:pt x="1008" y="0"/>
                </a:lnTo>
                <a:lnTo>
                  <a:pt x="992" y="0"/>
                </a:lnTo>
                <a:lnTo>
                  <a:pt x="976" y="0"/>
                </a:lnTo>
                <a:lnTo>
                  <a:pt x="960" y="0"/>
                </a:lnTo>
                <a:lnTo>
                  <a:pt x="944" y="0"/>
                </a:lnTo>
                <a:lnTo>
                  <a:pt x="928" y="0"/>
                </a:lnTo>
                <a:lnTo>
                  <a:pt x="912" y="0"/>
                </a:lnTo>
                <a:lnTo>
                  <a:pt x="896" y="0"/>
                </a:lnTo>
                <a:lnTo>
                  <a:pt x="880" y="0"/>
                </a:lnTo>
                <a:lnTo>
                  <a:pt x="864" y="0"/>
                </a:lnTo>
                <a:lnTo>
                  <a:pt x="848" y="0"/>
                </a:lnTo>
                <a:lnTo>
                  <a:pt x="832" y="0"/>
                </a:lnTo>
                <a:lnTo>
                  <a:pt x="816" y="0"/>
                </a:lnTo>
                <a:lnTo>
                  <a:pt x="800" y="0"/>
                </a:lnTo>
                <a:lnTo>
                  <a:pt x="784" y="0"/>
                </a:lnTo>
              </a:path>
            </a:pathLst>
          </a:cu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1450909" y="2757488"/>
            <a:ext cx="1327285" cy="754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b="1"/>
              <a:t>Outside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b="1"/>
              <a:t>world</a:t>
            </a:r>
          </a:p>
        </p:txBody>
      </p:sp>
      <p:sp>
        <p:nvSpPr>
          <p:cNvPr id="37894" name="AutoShape 6"/>
          <p:cNvSpPr>
            <a:spLocks noChangeArrowheads="1"/>
          </p:cNvSpPr>
          <p:nvPr/>
        </p:nvSpPr>
        <p:spPr bwMode="auto">
          <a:xfrm>
            <a:off x="2876550" y="2603500"/>
            <a:ext cx="1752600" cy="190500"/>
          </a:xfrm>
          <a:prstGeom prst="rightArrow">
            <a:avLst>
              <a:gd name="adj1" fmla="val 50000"/>
              <a:gd name="adj2" fmla="val 460043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37895" name="AutoShape 7"/>
          <p:cNvSpPr>
            <a:spLocks noChangeArrowheads="1"/>
          </p:cNvSpPr>
          <p:nvPr/>
        </p:nvSpPr>
        <p:spPr bwMode="auto">
          <a:xfrm>
            <a:off x="2749550" y="3009900"/>
            <a:ext cx="1778000" cy="203200"/>
          </a:xfrm>
          <a:prstGeom prst="rightArrow">
            <a:avLst>
              <a:gd name="adj1" fmla="val 50000"/>
              <a:gd name="adj2" fmla="val 437541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37896" name="AutoShape 8"/>
          <p:cNvSpPr>
            <a:spLocks noChangeArrowheads="1"/>
          </p:cNvSpPr>
          <p:nvPr/>
        </p:nvSpPr>
        <p:spPr bwMode="auto">
          <a:xfrm>
            <a:off x="2927350" y="3454400"/>
            <a:ext cx="1714500" cy="228600"/>
          </a:xfrm>
          <a:prstGeom prst="rightArrow">
            <a:avLst>
              <a:gd name="adj1" fmla="val 50000"/>
              <a:gd name="adj2" fmla="val 375035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37897" name="Oval 9"/>
          <p:cNvSpPr>
            <a:spLocks noChangeArrowheads="1"/>
          </p:cNvSpPr>
          <p:nvPr/>
        </p:nvSpPr>
        <p:spPr bwMode="auto">
          <a:xfrm>
            <a:off x="4648200" y="2236789"/>
            <a:ext cx="2070100" cy="185737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4773613" y="2913064"/>
            <a:ext cx="1856276" cy="42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b="1"/>
              <a:t>Application</a:t>
            </a:r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3616326" y="2160589"/>
            <a:ext cx="1158971" cy="42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b="1"/>
              <a:t>events</a:t>
            </a:r>
            <a:endParaRPr lang="en-US" altLang="en-US" sz="240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6500813" y="2162176"/>
            <a:ext cx="1465144" cy="42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b="1"/>
              <a:t>behavior</a:t>
            </a:r>
            <a:endParaRPr lang="en-US" altLang="en-US" sz="2400"/>
          </a:p>
        </p:txBody>
      </p:sp>
      <p:sp>
        <p:nvSpPr>
          <p:cNvPr id="13" name="Date Placeholder 1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0D6A88E-D150-4074-A418-045818F11A5B}" type="datetime1">
              <a:rPr lang="en-US"/>
              <a:pPr>
                <a:defRPr/>
              </a:pPr>
              <a:t>2/18/2016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9A07C2-CD58-44D7-97BA-59E1E11E0D48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946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81100" y="481013"/>
            <a:ext cx="7162800" cy="836612"/>
          </a:xfrm>
        </p:spPr>
        <p:txBody>
          <a:bodyPr vert="horz" lIns="90487" tIns="44450" rIns="90487" bIns="44450" rtlCol="0" anchor="b" anchorCtr="0">
            <a:noAutofit/>
          </a:bodyPr>
          <a:lstStyle/>
          <a:p>
            <a:pPr algn="ctr" eaLnBrk="1" hangingPunct="1">
              <a:defRPr/>
            </a:pPr>
            <a:r>
              <a:rPr lang="en-US" sz="3600" dirty="0" smtClean="0">
                <a:solidFill>
                  <a:srgbClr val="00518E"/>
                </a:solidFill>
                <a:latin typeface="Tw Cen MT" panose="020B0602020104020603" pitchFamily="34" charset="0"/>
              </a:rPr>
              <a:t>The States of a System</a:t>
            </a:r>
          </a:p>
        </p:txBody>
      </p:sp>
      <p:sp>
        <p:nvSpPr>
          <p:cNvPr id="35430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514351" y="1641476"/>
            <a:ext cx="7959725" cy="4568825"/>
          </a:xfrm>
          <a:prstGeom prst="rect">
            <a:avLst/>
          </a:prstGeom>
        </p:spPr>
        <p:txBody>
          <a:bodyPr lIns="90487" tIns="44450" rIns="90487" bIns="44450">
            <a:noAutofit/>
          </a:bodyPr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sz="2800" dirty="0" smtClean="0">
                <a:latin typeface="Tw Cen MT" panose="020B0602020104020603" pitchFamily="34" charset="0"/>
              </a:rPr>
              <a:t> State—a </a:t>
            </a:r>
            <a:r>
              <a:rPr lang="en-US" sz="2800" dirty="0">
                <a:latin typeface="Tw Cen MT" panose="020B0602020104020603" pitchFamily="34" charset="0"/>
              </a:rPr>
              <a:t>set of observable circumstances that characterizes the behavior of a system at a given </a:t>
            </a:r>
            <a:r>
              <a:rPr lang="en-US" sz="2800" dirty="0" smtClean="0">
                <a:latin typeface="Tw Cen MT" panose="020B0602020104020603" pitchFamily="34" charset="0"/>
              </a:rPr>
              <a:t>time.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smtClean="0">
                <a:latin typeface="Tw Cen MT" panose="020B0602020104020603" pitchFamily="34" charset="0"/>
              </a:rPr>
              <a:t>State </a:t>
            </a:r>
            <a:r>
              <a:rPr lang="en-US" sz="2800" dirty="0">
                <a:latin typeface="Tw Cen MT" panose="020B0602020104020603" pitchFamily="34" charset="0"/>
              </a:rPr>
              <a:t>transition—the movement from one state to </a:t>
            </a:r>
            <a:r>
              <a:rPr lang="en-US" sz="2800" dirty="0" smtClean="0">
                <a:latin typeface="Tw Cen MT" panose="020B0602020104020603" pitchFamily="34" charset="0"/>
              </a:rPr>
              <a:t>another.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smtClean="0">
                <a:latin typeface="Tw Cen MT" panose="020B0602020104020603" pitchFamily="34" charset="0"/>
              </a:rPr>
              <a:t>Event—an </a:t>
            </a:r>
            <a:r>
              <a:rPr lang="en-US" sz="2800" dirty="0">
                <a:latin typeface="Tw Cen MT" panose="020B0602020104020603" pitchFamily="34" charset="0"/>
              </a:rPr>
              <a:t>occurrence that causes the system to exhibit some predictable form of </a:t>
            </a:r>
            <a:r>
              <a:rPr lang="en-US" sz="2800" dirty="0" smtClean="0">
                <a:latin typeface="Tw Cen MT" panose="020B0602020104020603" pitchFamily="34" charset="0"/>
              </a:rPr>
              <a:t>behavior.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smtClean="0">
                <a:latin typeface="Tw Cen MT" panose="020B0602020104020603" pitchFamily="34" charset="0"/>
              </a:rPr>
              <a:t>Action—process </a:t>
            </a:r>
            <a:r>
              <a:rPr lang="en-US" sz="2800" dirty="0">
                <a:latin typeface="Tw Cen MT" panose="020B0602020104020603" pitchFamily="34" charset="0"/>
              </a:rPr>
              <a:t>that occurs as a consequence of making a transition.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5B2D97C-66DC-4C41-8026-86A56E175E0A}" type="datetime1">
              <a:rPr lang="en-US"/>
              <a:pPr>
                <a:defRPr/>
              </a:pPr>
              <a:t>2/18/2016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E15702-23AC-40D4-A569-F9C1F573409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09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1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838200" y="674689"/>
            <a:ext cx="7142163" cy="511175"/>
          </a:xfrm>
        </p:spPr>
        <p:txBody>
          <a:bodyPr vert="horz" lIns="90487" tIns="44450" rIns="90487" bIns="44450" rtlCol="0" anchor="b" anchorCtr="0">
            <a:noAutofit/>
          </a:bodyPr>
          <a:lstStyle/>
          <a:p>
            <a:pPr algn="ctr" eaLnBrk="1" hangingPunct="1">
              <a:defRPr/>
            </a:pPr>
            <a:r>
              <a:rPr lang="en-US" sz="3600" dirty="0" smtClean="0">
                <a:solidFill>
                  <a:srgbClr val="00518E"/>
                </a:solidFill>
                <a:latin typeface="Tw Cen MT" panose="020B0602020104020603" pitchFamily="34" charset="0"/>
              </a:rPr>
              <a:t>Behavioral Modeling</a:t>
            </a:r>
          </a:p>
        </p:txBody>
      </p:sp>
      <p:sp>
        <p:nvSpPr>
          <p:cNvPr id="355332" name="Rectangle 4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81000" y="1584325"/>
            <a:ext cx="8135938" cy="4425950"/>
          </a:xfrm>
          <a:prstGeom prst="rect">
            <a:avLst/>
          </a:prstGeom>
        </p:spPr>
        <p:txBody>
          <a:bodyPr lIns="90487" tIns="44450" rIns="90487" bIns="44450">
            <a:noAutofit/>
          </a:bodyPr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sz="2800" dirty="0" smtClean="0">
                <a:latin typeface="Tw Cen MT" panose="020B0602020104020603" pitchFamily="34" charset="0"/>
              </a:rPr>
              <a:t> Make </a:t>
            </a:r>
            <a:r>
              <a:rPr lang="en-US" sz="2800" dirty="0">
                <a:latin typeface="Tw Cen MT" panose="020B0602020104020603" pitchFamily="34" charset="0"/>
              </a:rPr>
              <a:t>a list of the different states of a system (How does the system behave</a:t>
            </a:r>
            <a:r>
              <a:rPr lang="en-US" sz="2800" dirty="0" smtClean="0">
                <a:latin typeface="Tw Cen MT" panose="020B0602020104020603" pitchFamily="34" charset="0"/>
              </a:rPr>
              <a:t>?)</a:t>
            </a:r>
            <a:endParaRPr lang="en-US" sz="2800" dirty="0">
              <a:latin typeface="Tw Cen MT" panose="020B0602020104020603" pitchFamily="34" charset="0"/>
            </a:endParaRP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smtClean="0">
                <a:latin typeface="Tw Cen MT" panose="020B0602020104020603" pitchFamily="34" charset="0"/>
              </a:rPr>
              <a:t>Indicate </a:t>
            </a:r>
            <a:r>
              <a:rPr lang="en-US" sz="2800" dirty="0">
                <a:latin typeface="Tw Cen MT" panose="020B0602020104020603" pitchFamily="34" charset="0"/>
              </a:rPr>
              <a:t>how the system makes a transition from one state to another (how does the system change state?)</a:t>
            </a:r>
          </a:p>
          <a:p>
            <a:pPr lvl="1" eaLnBrk="1" hangingPunct="1">
              <a:defRPr/>
            </a:pPr>
            <a:r>
              <a:rPr lang="en-US" sz="2800" dirty="0" smtClean="0">
                <a:latin typeface="Tw Cen MT" panose="020B0602020104020603" pitchFamily="34" charset="0"/>
              </a:rPr>
              <a:t>indicate event</a:t>
            </a:r>
          </a:p>
          <a:p>
            <a:pPr lvl="1" eaLnBrk="1" hangingPunct="1">
              <a:defRPr/>
            </a:pPr>
            <a:r>
              <a:rPr lang="en-US" sz="2800" dirty="0" smtClean="0">
                <a:latin typeface="Tw Cen MT" panose="020B0602020104020603" pitchFamily="34" charset="0"/>
              </a:rPr>
              <a:t>indicate </a:t>
            </a:r>
            <a:r>
              <a:rPr lang="en-US" sz="2800" dirty="0" smtClean="0">
                <a:latin typeface="Tw Cen MT" panose="020B0602020104020603" pitchFamily="34" charset="0"/>
              </a:rPr>
              <a:t>action</a:t>
            </a:r>
            <a:endParaRPr lang="en-US" sz="2800" dirty="0">
              <a:latin typeface="Tw Cen MT" panose="020B0602020104020603" pitchFamily="34" charset="0"/>
            </a:endParaRP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sz="2800" dirty="0" smtClean="0">
                <a:latin typeface="Tw Cen MT" panose="020B0602020104020603" pitchFamily="34" charset="0"/>
              </a:rPr>
              <a:t> Draw </a:t>
            </a:r>
            <a:r>
              <a:rPr lang="en-US" sz="2800" dirty="0">
                <a:latin typeface="Tw Cen MT" panose="020B0602020104020603" pitchFamily="34" charset="0"/>
              </a:rPr>
              <a:t>a state transition diagram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AB9DA31-FCBB-4BE4-95BB-B64D7A786BB1}" type="datetime1">
              <a:rPr lang="en-US"/>
              <a:pPr>
                <a:defRPr/>
              </a:pPr>
              <a:t>2/18/2016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945EF-E8AC-455A-ADCA-581F50DAB69F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738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4800" y="685800"/>
            <a:ext cx="8566150" cy="511175"/>
          </a:xfrm>
        </p:spPr>
        <p:txBody>
          <a:bodyPr vert="horz" lIns="90487" tIns="44450" rIns="90487" bIns="44450" rtlCol="0" anchor="b" anchorCtr="0">
            <a:noAutofit/>
          </a:bodyPr>
          <a:lstStyle/>
          <a:p>
            <a:pPr algn="ctr" eaLnBrk="1" hangingPunct="1">
              <a:defRPr/>
            </a:pPr>
            <a:r>
              <a:rPr lang="en-US" sz="3600" dirty="0" smtClean="0">
                <a:solidFill>
                  <a:srgbClr val="00518E"/>
                </a:solidFill>
                <a:latin typeface="Tw Cen MT" panose="020B0602020104020603" pitchFamily="34" charset="0"/>
              </a:rPr>
              <a:t/>
            </a:r>
            <a:br>
              <a:rPr lang="en-US" sz="3600" dirty="0" smtClean="0">
                <a:solidFill>
                  <a:srgbClr val="00518E"/>
                </a:solidFill>
                <a:latin typeface="Tw Cen MT" panose="020B0602020104020603" pitchFamily="34" charset="0"/>
              </a:rPr>
            </a:br>
            <a:r>
              <a:rPr lang="en-US" sz="3600" dirty="0">
                <a:solidFill>
                  <a:srgbClr val="00518E"/>
                </a:solidFill>
                <a:latin typeface="Tw Cen MT" panose="020B0602020104020603" pitchFamily="34" charset="0"/>
              </a:rPr>
              <a:t>State Transition Diagram Notation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2400300" y="2051050"/>
            <a:ext cx="1752600" cy="9271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356356" name="Rectangle 4"/>
          <p:cNvSpPr>
            <a:spLocks noChangeArrowheads="1"/>
          </p:cNvSpPr>
          <p:nvPr/>
        </p:nvSpPr>
        <p:spPr bwMode="auto">
          <a:xfrm>
            <a:off x="2830513" y="2252663"/>
            <a:ext cx="902490" cy="459100"/>
          </a:xfrm>
          <a:prstGeom prst="rect">
            <a:avLst/>
          </a:prstGeom>
          <a:solidFill>
            <a:schemeClr val="folHlink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state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2438400" y="4060826"/>
            <a:ext cx="1752600" cy="925513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356358" name="Rectangle 6"/>
          <p:cNvSpPr>
            <a:spLocks noChangeArrowheads="1"/>
          </p:cNvSpPr>
          <p:nvPr/>
        </p:nvSpPr>
        <p:spPr bwMode="auto">
          <a:xfrm>
            <a:off x="2525714" y="4295775"/>
            <a:ext cx="1585369" cy="459100"/>
          </a:xfrm>
          <a:prstGeom prst="rect">
            <a:avLst/>
          </a:prstGeom>
          <a:solidFill>
            <a:schemeClr val="folHlink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new state</a:t>
            </a:r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>
            <a:off x="3276600" y="3001964"/>
            <a:ext cx="0" cy="106838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>
            <a:off x="3543300" y="3530600"/>
            <a:ext cx="355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361" name="Rectangle 9"/>
          <p:cNvSpPr>
            <a:spLocks noChangeArrowheads="1"/>
          </p:cNvSpPr>
          <p:nvPr/>
        </p:nvSpPr>
        <p:spPr bwMode="auto">
          <a:xfrm>
            <a:off x="3478214" y="3098800"/>
            <a:ext cx="372056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event causing transition</a:t>
            </a:r>
          </a:p>
        </p:txBody>
      </p:sp>
      <p:sp>
        <p:nvSpPr>
          <p:cNvPr id="356362" name="Rectangle 10"/>
          <p:cNvSpPr>
            <a:spLocks noChangeArrowheads="1"/>
          </p:cNvSpPr>
          <p:nvPr/>
        </p:nvSpPr>
        <p:spPr bwMode="auto">
          <a:xfrm>
            <a:off x="3871913" y="3494088"/>
            <a:ext cx="2832506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action that occurs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8017468-E182-43AC-B4C6-7A4F2EC10F48}" type="datetime1">
              <a:rPr lang="en-US"/>
              <a:pPr>
                <a:defRPr/>
              </a:pPr>
              <a:t>2/18/2016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79B89-9BA2-4335-BB3A-3699732AD618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5161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4800" y="685800"/>
            <a:ext cx="7467600" cy="5111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dirty="0" smtClean="0">
                <a:solidFill>
                  <a:srgbClr val="00518E"/>
                </a:solidFill>
                <a:latin typeface="Tw Cen MT" panose="020B0602020104020603" pitchFamily="34" charset="0"/>
              </a:rPr>
              <a:t>Structured Analysis</a:t>
            </a:r>
          </a:p>
        </p:txBody>
      </p:sp>
      <p:sp>
        <p:nvSpPr>
          <p:cNvPr id="37990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28600" y="1524000"/>
            <a:ext cx="8280400" cy="487997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3400" dirty="0" smtClean="0">
                <a:latin typeface="Tw Cen MT" panose="020B0602020104020603" pitchFamily="34" charset="0"/>
              </a:rPr>
              <a:t>Primarily represents information flow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endParaRPr lang="en-US" sz="3400" dirty="0" smtClean="0">
              <a:latin typeface="Tw Cen MT" panose="020B0602020104020603" pitchFamily="34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3400" dirty="0" smtClean="0">
                <a:latin typeface="Tw Cen MT" panose="020B0602020104020603" pitchFamily="34" charset="0"/>
              </a:rPr>
              <a:t>Includes information processing model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endParaRPr lang="en-US" sz="3400" dirty="0" smtClean="0">
              <a:latin typeface="Tw Cen MT" panose="020B0602020104020603" pitchFamily="34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3400" dirty="0" smtClean="0">
                <a:latin typeface="Tw Cen MT" panose="020B0602020104020603" pitchFamily="34" charset="0"/>
              </a:rPr>
              <a:t>Hierarchical approach</a:t>
            </a:r>
          </a:p>
          <a:p>
            <a:pPr lvl="2">
              <a:lnSpc>
                <a:spcPct val="80000"/>
              </a:lnSpc>
              <a:defRPr/>
            </a:pPr>
            <a:r>
              <a:rPr lang="en-US" sz="3400" dirty="0" smtClean="0">
                <a:latin typeface="Tw Cen MT" panose="020B0602020104020603" pitchFamily="34" charset="0"/>
              </a:rPr>
              <a:t>Level 0, Level 1, Level 2 … N</a:t>
            </a:r>
            <a:endParaRPr lang="en-US" sz="3400" dirty="0">
              <a:latin typeface="Tw Cen MT" panose="020B0602020104020603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329963A-B50A-48FC-883A-EF8763DEDC75}" type="datetime1">
              <a:rPr lang="en-US"/>
              <a:pPr>
                <a:defRPr/>
              </a:pPr>
              <a:t>2/18/2016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705BB4-8441-4B1A-9979-035D3443DB7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3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36701" y="685801"/>
            <a:ext cx="6411913" cy="257175"/>
          </a:xfrm>
        </p:spPr>
        <p:txBody>
          <a:bodyPr vert="horz" lIns="90487" tIns="44450" rIns="90487" bIns="44450" rtlCol="0" anchor="b" anchorCtr="0">
            <a:noAutofit/>
          </a:bodyPr>
          <a:lstStyle/>
          <a:p>
            <a:pPr algn="ctr" eaLnBrk="1" hangingPunct="1">
              <a:defRPr/>
            </a:pPr>
            <a:r>
              <a:rPr lang="en-US" sz="3600" dirty="0" smtClean="0">
                <a:solidFill>
                  <a:srgbClr val="00518E"/>
                </a:solidFill>
                <a:latin typeface="Tw Cen MT" panose="020B0602020104020603" pitchFamily="34" charset="0"/>
              </a:rPr>
              <a:t>State Transition Diagram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695700" y="1501775"/>
            <a:ext cx="1651000" cy="744538"/>
          </a:xfrm>
          <a:prstGeom prst="rect">
            <a:avLst/>
          </a:prstGeom>
          <a:solidFill>
            <a:srgbClr val="96E3FE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2159000" y="3171825"/>
            <a:ext cx="1638300" cy="757238"/>
          </a:xfrm>
          <a:prstGeom prst="rect">
            <a:avLst/>
          </a:prstGeom>
          <a:solidFill>
            <a:srgbClr val="96E3F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3695700" y="4854575"/>
            <a:ext cx="1651000" cy="744538"/>
          </a:xfrm>
          <a:prstGeom prst="rect">
            <a:avLst/>
          </a:prstGeom>
          <a:solidFill>
            <a:srgbClr val="96E3FE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 b="1">
              <a:latin typeface="Helvetica" pitchFamily="34" charset="0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5638800" y="3206750"/>
            <a:ext cx="1790700" cy="744538"/>
          </a:xfrm>
          <a:prstGeom prst="rect">
            <a:avLst/>
          </a:prstGeom>
          <a:solidFill>
            <a:srgbClr val="96E3FE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357383" name="Rectangle 7"/>
          <p:cNvSpPr>
            <a:spLocks noChangeArrowheads="1"/>
          </p:cNvSpPr>
          <p:nvPr/>
        </p:nvSpPr>
        <p:spPr bwMode="auto">
          <a:xfrm>
            <a:off x="4075114" y="1498601"/>
            <a:ext cx="1006475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reading</a:t>
            </a:r>
          </a:p>
          <a:p>
            <a:pPr>
              <a:defRPr/>
            </a:pPr>
            <a:endParaRPr lang="en-US" b="1" dirty="0"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</p:txBody>
      </p:sp>
      <p:sp>
        <p:nvSpPr>
          <p:cNvPr id="357384" name="Rectangle 8"/>
          <p:cNvSpPr>
            <a:spLocks noChangeArrowheads="1"/>
          </p:cNvSpPr>
          <p:nvPr/>
        </p:nvSpPr>
        <p:spPr bwMode="auto">
          <a:xfrm>
            <a:off x="4037014" y="1668464"/>
            <a:ext cx="1108075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operator</a:t>
            </a:r>
          </a:p>
          <a:p>
            <a:pPr>
              <a:defRPr/>
            </a:pPr>
            <a:endParaRPr lang="en-US" b="1" dirty="0"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</p:txBody>
      </p:sp>
      <p:sp>
        <p:nvSpPr>
          <p:cNvPr id="357385" name="Rectangle 9"/>
          <p:cNvSpPr>
            <a:spLocks noChangeArrowheads="1"/>
          </p:cNvSpPr>
          <p:nvPr/>
        </p:nvSpPr>
        <p:spPr bwMode="auto">
          <a:xfrm>
            <a:off x="3935414" y="1838325"/>
            <a:ext cx="138747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commands</a:t>
            </a:r>
          </a:p>
        </p:txBody>
      </p:sp>
      <p:sp>
        <p:nvSpPr>
          <p:cNvPr id="357386" name="Rectangle 10"/>
          <p:cNvSpPr>
            <a:spLocks noChangeArrowheads="1"/>
          </p:cNvSpPr>
          <p:nvPr/>
        </p:nvSpPr>
        <p:spPr bwMode="auto">
          <a:xfrm>
            <a:off x="2093914" y="3338514"/>
            <a:ext cx="17684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making copies</a:t>
            </a:r>
          </a:p>
        </p:txBody>
      </p:sp>
      <p:sp>
        <p:nvSpPr>
          <p:cNvPr id="357387" name="Rectangle 11"/>
          <p:cNvSpPr>
            <a:spLocks noChangeArrowheads="1"/>
          </p:cNvSpPr>
          <p:nvPr/>
        </p:nvSpPr>
        <p:spPr bwMode="auto">
          <a:xfrm>
            <a:off x="5599114" y="3384550"/>
            <a:ext cx="189547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reloading paper</a:t>
            </a:r>
          </a:p>
        </p:txBody>
      </p:sp>
      <p:sp>
        <p:nvSpPr>
          <p:cNvPr id="357388" name="Rectangle 12"/>
          <p:cNvSpPr>
            <a:spLocks noChangeArrowheads="1"/>
          </p:cNvSpPr>
          <p:nvPr/>
        </p:nvSpPr>
        <p:spPr bwMode="auto">
          <a:xfrm>
            <a:off x="3694114" y="5032375"/>
            <a:ext cx="167957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problem state</a:t>
            </a:r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 flipH="1">
            <a:off x="2921000" y="1919288"/>
            <a:ext cx="78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998" name="Group 14"/>
          <p:cNvGrpSpPr>
            <a:grpSpLocks/>
          </p:cNvGrpSpPr>
          <p:nvPr/>
        </p:nvGrpSpPr>
        <p:grpSpPr bwMode="auto">
          <a:xfrm>
            <a:off x="2870200" y="1909764"/>
            <a:ext cx="90488" cy="1252537"/>
            <a:chOff x="1808" y="963"/>
            <a:chExt cx="57" cy="789"/>
          </a:xfrm>
        </p:grpSpPr>
        <p:sp>
          <p:nvSpPr>
            <p:cNvPr id="42039" name="Freeform 15"/>
            <p:cNvSpPr>
              <a:spLocks/>
            </p:cNvSpPr>
            <p:nvPr/>
          </p:nvSpPr>
          <p:spPr bwMode="auto">
            <a:xfrm>
              <a:off x="1808" y="1644"/>
              <a:ext cx="57" cy="108"/>
            </a:xfrm>
            <a:custGeom>
              <a:avLst/>
              <a:gdLst>
                <a:gd name="T0" fmla="*/ 28 w 57"/>
                <a:gd name="T1" fmla="*/ 107 h 108"/>
                <a:gd name="T2" fmla="*/ 0 w 57"/>
                <a:gd name="T3" fmla="*/ 0 h 108"/>
                <a:gd name="T4" fmla="*/ 28 w 57"/>
                <a:gd name="T5" fmla="*/ 0 h 108"/>
                <a:gd name="T6" fmla="*/ 56 w 57"/>
                <a:gd name="T7" fmla="*/ 0 h 108"/>
                <a:gd name="T8" fmla="*/ 28 w 57"/>
                <a:gd name="T9" fmla="*/ 107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108"/>
                <a:gd name="T17" fmla="*/ 57 w 57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108">
                  <a:moveTo>
                    <a:pt x="28" y="107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56" y="0"/>
                  </a:lnTo>
                  <a:lnTo>
                    <a:pt x="28" y="107"/>
                  </a:lnTo>
                </a:path>
              </a:pathLst>
            </a:custGeom>
            <a:solidFill>
              <a:schemeClr val="bg2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0" name="Line 16"/>
            <p:cNvSpPr>
              <a:spLocks noChangeShapeType="1"/>
            </p:cNvSpPr>
            <p:nvPr/>
          </p:nvSpPr>
          <p:spPr bwMode="auto">
            <a:xfrm>
              <a:off x="1840" y="963"/>
              <a:ext cx="0" cy="6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999" name="Group 17"/>
          <p:cNvGrpSpPr>
            <a:grpSpLocks/>
          </p:cNvGrpSpPr>
          <p:nvPr/>
        </p:nvGrpSpPr>
        <p:grpSpPr bwMode="auto">
          <a:xfrm>
            <a:off x="3327400" y="2089151"/>
            <a:ext cx="357188" cy="79375"/>
            <a:chOff x="2096" y="1076"/>
            <a:chExt cx="225" cy="50"/>
          </a:xfrm>
        </p:grpSpPr>
        <p:sp>
          <p:nvSpPr>
            <p:cNvPr id="42037" name="Freeform 18"/>
            <p:cNvSpPr>
              <a:spLocks/>
            </p:cNvSpPr>
            <p:nvPr/>
          </p:nvSpPr>
          <p:spPr bwMode="auto">
            <a:xfrm>
              <a:off x="2192" y="1076"/>
              <a:ext cx="129" cy="50"/>
            </a:xfrm>
            <a:custGeom>
              <a:avLst/>
              <a:gdLst>
                <a:gd name="T0" fmla="*/ 128 w 129"/>
                <a:gd name="T1" fmla="*/ 25 h 50"/>
                <a:gd name="T2" fmla="*/ 0 w 129"/>
                <a:gd name="T3" fmla="*/ 49 h 50"/>
                <a:gd name="T4" fmla="*/ 0 w 129"/>
                <a:gd name="T5" fmla="*/ 25 h 50"/>
                <a:gd name="T6" fmla="*/ 0 w 129"/>
                <a:gd name="T7" fmla="*/ 0 h 50"/>
                <a:gd name="T8" fmla="*/ 128 w 129"/>
                <a:gd name="T9" fmla="*/ 25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9"/>
                <a:gd name="T16" fmla="*/ 0 h 50"/>
                <a:gd name="T17" fmla="*/ 129 w 1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9" h="50">
                  <a:moveTo>
                    <a:pt x="128" y="25"/>
                  </a:moveTo>
                  <a:lnTo>
                    <a:pt x="0" y="49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28" y="25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8" name="Line 19"/>
            <p:cNvSpPr>
              <a:spLocks noChangeShapeType="1"/>
            </p:cNvSpPr>
            <p:nvPr/>
          </p:nvSpPr>
          <p:spPr bwMode="auto">
            <a:xfrm>
              <a:off x="2096" y="1104"/>
              <a:ext cx="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000" name="Line 20"/>
          <p:cNvSpPr>
            <a:spLocks noChangeShapeType="1"/>
          </p:cNvSpPr>
          <p:nvPr/>
        </p:nvSpPr>
        <p:spPr bwMode="auto">
          <a:xfrm>
            <a:off x="2921000" y="3941764"/>
            <a:ext cx="0" cy="1284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001" name="Group 21"/>
          <p:cNvGrpSpPr>
            <a:grpSpLocks/>
          </p:cNvGrpSpPr>
          <p:nvPr/>
        </p:nvGrpSpPr>
        <p:grpSpPr bwMode="auto">
          <a:xfrm>
            <a:off x="2921000" y="5192713"/>
            <a:ext cx="763588" cy="80962"/>
            <a:chOff x="1840" y="3031"/>
            <a:chExt cx="481" cy="51"/>
          </a:xfrm>
        </p:grpSpPr>
        <p:sp>
          <p:nvSpPr>
            <p:cNvPr id="42035" name="Freeform 22"/>
            <p:cNvSpPr>
              <a:spLocks/>
            </p:cNvSpPr>
            <p:nvPr/>
          </p:nvSpPr>
          <p:spPr bwMode="auto">
            <a:xfrm>
              <a:off x="2192" y="3031"/>
              <a:ext cx="129" cy="51"/>
            </a:xfrm>
            <a:custGeom>
              <a:avLst/>
              <a:gdLst>
                <a:gd name="T0" fmla="*/ 128 w 129"/>
                <a:gd name="T1" fmla="*/ 25 h 51"/>
                <a:gd name="T2" fmla="*/ 0 w 129"/>
                <a:gd name="T3" fmla="*/ 50 h 51"/>
                <a:gd name="T4" fmla="*/ 0 w 129"/>
                <a:gd name="T5" fmla="*/ 25 h 51"/>
                <a:gd name="T6" fmla="*/ 0 w 129"/>
                <a:gd name="T7" fmla="*/ 0 h 51"/>
                <a:gd name="T8" fmla="*/ 128 w 129"/>
                <a:gd name="T9" fmla="*/ 25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9"/>
                <a:gd name="T16" fmla="*/ 0 h 51"/>
                <a:gd name="T17" fmla="*/ 129 w 1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9" h="51">
                  <a:moveTo>
                    <a:pt x="128" y="25"/>
                  </a:moveTo>
                  <a:lnTo>
                    <a:pt x="0" y="50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28" y="25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6" name="Line 23"/>
            <p:cNvSpPr>
              <a:spLocks noChangeShapeType="1"/>
            </p:cNvSpPr>
            <p:nvPr/>
          </p:nvSpPr>
          <p:spPr bwMode="auto">
            <a:xfrm>
              <a:off x="1840" y="3060"/>
              <a:ext cx="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002" name="Line 24"/>
          <p:cNvSpPr>
            <a:spLocks noChangeShapeType="1"/>
          </p:cNvSpPr>
          <p:nvPr/>
        </p:nvSpPr>
        <p:spPr bwMode="auto">
          <a:xfrm flipV="1">
            <a:off x="6350000" y="1873250"/>
            <a:ext cx="0" cy="1333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003" name="Group 25"/>
          <p:cNvGrpSpPr>
            <a:grpSpLocks/>
          </p:cNvGrpSpPr>
          <p:nvPr/>
        </p:nvGrpSpPr>
        <p:grpSpPr bwMode="auto">
          <a:xfrm>
            <a:off x="5359400" y="1839913"/>
            <a:ext cx="990600" cy="80962"/>
            <a:chOff x="3376" y="919"/>
            <a:chExt cx="624" cy="51"/>
          </a:xfrm>
        </p:grpSpPr>
        <p:sp>
          <p:nvSpPr>
            <p:cNvPr id="42033" name="Freeform 26"/>
            <p:cNvSpPr>
              <a:spLocks/>
            </p:cNvSpPr>
            <p:nvPr/>
          </p:nvSpPr>
          <p:spPr bwMode="auto">
            <a:xfrm>
              <a:off x="3376" y="919"/>
              <a:ext cx="121" cy="51"/>
            </a:xfrm>
            <a:custGeom>
              <a:avLst/>
              <a:gdLst>
                <a:gd name="T0" fmla="*/ 0 w 121"/>
                <a:gd name="T1" fmla="*/ 25 h 51"/>
                <a:gd name="T2" fmla="*/ 120 w 121"/>
                <a:gd name="T3" fmla="*/ 0 h 51"/>
                <a:gd name="T4" fmla="*/ 120 w 121"/>
                <a:gd name="T5" fmla="*/ 25 h 51"/>
                <a:gd name="T6" fmla="*/ 120 w 121"/>
                <a:gd name="T7" fmla="*/ 50 h 51"/>
                <a:gd name="T8" fmla="*/ 0 w 121"/>
                <a:gd name="T9" fmla="*/ 25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51"/>
                <a:gd name="T17" fmla="*/ 121 w 121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51">
                  <a:moveTo>
                    <a:pt x="0" y="25"/>
                  </a:moveTo>
                  <a:lnTo>
                    <a:pt x="120" y="0"/>
                  </a:lnTo>
                  <a:lnTo>
                    <a:pt x="120" y="25"/>
                  </a:lnTo>
                  <a:lnTo>
                    <a:pt x="120" y="50"/>
                  </a:lnTo>
                  <a:lnTo>
                    <a:pt x="0" y="25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4" name="Line 27"/>
            <p:cNvSpPr>
              <a:spLocks noChangeShapeType="1"/>
            </p:cNvSpPr>
            <p:nvPr/>
          </p:nvSpPr>
          <p:spPr bwMode="auto">
            <a:xfrm flipH="1">
              <a:off x="3496" y="948"/>
              <a:ext cx="5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004" name="Group 28"/>
          <p:cNvGrpSpPr>
            <a:grpSpLocks/>
          </p:cNvGrpSpPr>
          <p:nvPr/>
        </p:nvGrpSpPr>
        <p:grpSpPr bwMode="auto">
          <a:xfrm>
            <a:off x="3810000" y="3511551"/>
            <a:ext cx="1792288" cy="79375"/>
            <a:chOff x="2400" y="1972"/>
            <a:chExt cx="1129" cy="50"/>
          </a:xfrm>
        </p:grpSpPr>
        <p:sp>
          <p:nvSpPr>
            <p:cNvPr id="42031" name="Freeform 29"/>
            <p:cNvSpPr>
              <a:spLocks/>
            </p:cNvSpPr>
            <p:nvPr/>
          </p:nvSpPr>
          <p:spPr bwMode="auto">
            <a:xfrm>
              <a:off x="3400" y="1972"/>
              <a:ext cx="129" cy="50"/>
            </a:xfrm>
            <a:custGeom>
              <a:avLst/>
              <a:gdLst>
                <a:gd name="T0" fmla="*/ 128 w 129"/>
                <a:gd name="T1" fmla="*/ 25 h 50"/>
                <a:gd name="T2" fmla="*/ 0 w 129"/>
                <a:gd name="T3" fmla="*/ 49 h 50"/>
                <a:gd name="T4" fmla="*/ 0 w 129"/>
                <a:gd name="T5" fmla="*/ 25 h 50"/>
                <a:gd name="T6" fmla="*/ 0 w 129"/>
                <a:gd name="T7" fmla="*/ 0 h 50"/>
                <a:gd name="T8" fmla="*/ 128 w 129"/>
                <a:gd name="T9" fmla="*/ 25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9"/>
                <a:gd name="T16" fmla="*/ 0 h 50"/>
                <a:gd name="T17" fmla="*/ 129 w 1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9" h="50">
                  <a:moveTo>
                    <a:pt x="128" y="25"/>
                  </a:moveTo>
                  <a:lnTo>
                    <a:pt x="0" y="49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28" y="25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2" name="Line 30"/>
            <p:cNvSpPr>
              <a:spLocks noChangeShapeType="1"/>
            </p:cNvSpPr>
            <p:nvPr/>
          </p:nvSpPr>
          <p:spPr bwMode="auto">
            <a:xfrm>
              <a:off x="2400" y="2000"/>
              <a:ext cx="9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005" name="Line 31"/>
          <p:cNvSpPr>
            <a:spLocks noChangeShapeType="1"/>
          </p:cNvSpPr>
          <p:nvPr/>
        </p:nvSpPr>
        <p:spPr bwMode="auto">
          <a:xfrm>
            <a:off x="3327400" y="2135189"/>
            <a:ext cx="0" cy="10239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08" name="Rectangle 32"/>
          <p:cNvSpPr>
            <a:spLocks noChangeArrowheads="1"/>
          </p:cNvSpPr>
          <p:nvPr/>
        </p:nvSpPr>
        <p:spPr bwMode="auto">
          <a:xfrm>
            <a:off x="6056314" y="2074864"/>
            <a:ext cx="523875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full</a:t>
            </a:r>
          </a:p>
          <a:p>
            <a:pPr>
              <a:defRPr/>
            </a:pPr>
            <a:endParaRPr lang="en-US" b="1" dirty="0"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</p:txBody>
      </p:sp>
      <p:sp>
        <p:nvSpPr>
          <p:cNvPr id="357409" name="Rectangle 33"/>
          <p:cNvSpPr>
            <a:spLocks noChangeArrowheads="1"/>
          </p:cNvSpPr>
          <p:nvPr/>
        </p:nvSpPr>
        <p:spPr bwMode="auto">
          <a:xfrm>
            <a:off x="5294314" y="2282826"/>
            <a:ext cx="2465417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invoke read-op-input</a:t>
            </a:r>
          </a:p>
        </p:txBody>
      </p:sp>
      <p:sp>
        <p:nvSpPr>
          <p:cNvPr id="357410" name="Rectangle 34"/>
          <p:cNvSpPr>
            <a:spLocks noChangeArrowheads="1"/>
          </p:cNvSpPr>
          <p:nvPr/>
        </p:nvSpPr>
        <p:spPr bwMode="auto">
          <a:xfrm>
            <a:off x="1941514" y="1330326"/>
            <a:ext cx="1552575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full and start</a:t>
            </a:r>
          </a:p>
          <a:p>
            <a:pPr>
              <a:defRPr/>
            </a:pPr>
            <a:endParaRPr lang="en-US" b="1" dirty="0"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</p:txBody>
      </p:sp>
      <p:sp>
        <p:nvSpPr>
          <p:cNvPr id="357411" name="Rectangle 35"/>
          <p:cNvSpPr>
            <a:spLocks noChangeArrowheads="1"/>
          </p:cNvSpPr>
          <p:nvPr/>
        </p:nvSpPr>
        <p:spPr bwMode="auto">
          <a:xfrm>
            <a:off x="868363" y="1536701"/>
            <a:ext cx="2811666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invoke manage-copying</a:t>
            </a:r>
          </a:p>
        </p:txBody>
      </p:sp>
      <p:sp>
        <p:nvSpPr>
          <p:cNvPr id="357412" name="Rectangle 36"/>
          <p:cNvSpPr>
            <a:spLocks noChangeArrowheads="1"/>
          </p:cNvSpPr>
          <p:nvPr/>
        </p:nvSpPr>
        <p:spPr bwMode="auto">
          <a:xfrm>
            <a:off x="3757614" y="2411414"/>
            <a:ext cx="1514475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copies done</a:t>
            </a:r>
          </a:p>
          <a:p>
            <a:pPr>
              <a:defRPr/>
            </a:pPr>
            <a:endParaRPr lang="en-US" b="1" dirty="0"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</p:txBody>
      </p:sp>
      <p:sp>
        <p:nvSpPr>
          <p:cNvPr id="357413" name="Rectangle 37"/>
          <p:cNvSpPr>
            <a:spLocks noChangeArrowheads="1"/>
          </p:cNvSpPr>
          <p:nvPr/>
        </p:nvSpPr>
        <p:spPr bwMode="auto">
          <a:xfrm>
            <a:off x="3376614" y="2657476"/>
            <a:ext cx="2465417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invoke read-op-input</a:t>
            </a:r>
          </a:p>
        </p:txBody>
      </p:sp>
      <p:sp>
        <p:nvSpPr>
          <p:cNvPr id="357414" name="Rectangle 38"/>
          <p:cNvSpPr>
            <a:spLocks noChangeArrowheads="1"/>
          </p:cNvSpPr>
          <p:nvPr/>
        </p:nvSpPr>
        <p:spPr bwMode="auto">
          <a:xfrm>
            <a:off x="4392614" y="3508376"/>
            <a:ext cx="854075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empty</a:t>
            </a:r>
          </a:p>
          <a:p>
            <a:pPr>
              <a:defRPr/>
            </a:pPr>
            <a:endParaRPr lang="en-US" b="1" dirty="0"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</p:txBody>
      </p:sp>
      <p:sp>
        <p:nvSpPr>
          <p:cNvPr id="357415" name="Rectangle 39"/>
          <p:cNvSpPr>
            <a:spLocks noChangeArrowheads="1"/>
          </p:cNvSpPr>
          <p:nvPr/>
        </p:nvSpPr>
        <p:spPr bwMode="auto">
          <a:xfrm>
            <a:off x="3732214" y="3833814"/>
            <a:ext cx="2362825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invoke reload paper</a:t>
            </a:r>
          </a:p>
        </p:txBody>
      </p:sp>
      <p:sp>
        <p:nvSpPr>
          <p:cNvPr id="357416" name="Rectangle 40"/>
          <p:cNvSpPr>
            <a:spLocks noChangeArrowheads="1"/>
          </p:cNvSpPr>
          <p:nvPr/>
        </p:nvSpPr>
        <p:spPr bwMode="auto">
          <a:xfrm>
            <a:off x="2589214" y="4151314"/>
            <a:ext cx="1044575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jammed</a:t>
            </a:r>
          </a:p>
          <a:p>
            <a:pPr>
              <a:defRPr/>
            </a:pPr>
            <a:endParaRPr lang="en-US" b="1" dirty="0"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</p:txBody>
      </p:sp>
      <p:sp>
        <p:nvSpPr>
          <p:cNvPr id="357417" name="Rectangle 41"/>
          <p:cNvSpPr>
            <a:spLocks noChangeArrowheads="1"/>
          </p:cNvSpPr>
          <p:nvPr/>
        </p:nvSpPr>
        <p:spPr bwMode="auto">
          <a:xfrm>
            <a:off x="1814514" y="4384676"/>
            <a:ext cx="3042499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invoke problem-diagnosis</a:t>
            </a:r>
          </a:p>
        </p:txBody>
      </p:sp>
      <p:sp>
        <p:nvSpPr>
          <p:cNvPr id="42016" name="Freeform 42"/>
          <p:cNvSpPr>
            <a:spLocks/>
          </p:cNvSpPr>
          <p:nvPr/>
        </p:nvSpPr>
        <p:spPr bwMode="auto">
          <a:xfrm>
            <a:off x="5384800" y="1704975"/>
            <a:ext cx="2135188" cy="3557588"/>
          </a:xfrm>
          <a:custGeom>
            <a:avLst/>
            <a:gdLst>
              <a:gd name="T0" fmla="*/ 0 w 1345"/>
              <a:gd name="T1" fmla="*/ 2147483647 h 2241"/>
              <a:gd name="T2" fmla="*/ 2147483647 w 1345"/>
              <a:gd name="T3" fmla="*/ 2147483647 h 2241"/>
              <a:gd name="T4" fmla="*/ 2147483647 w 1345"/>
              <a:gd name="T5" fmla="*/ 0 h 2241"/>
              <a:gd name="T6" fmla="*/ 0 60000 65536"/>
              <a:gd name="T7" fmla="*/ 0 60000 65536"/>
              <a:gd name="T8" fmla="*/ 0 60000 65536"/>
              <a:gd name="T9" fmla="*/ 0 w 1345"/>
              <a:gd name="T10" fmla="*/ 0 h 2241"/>
              <a:gd name="T11" fmla="*/ 1345 w 1345"/>
              <a:gd name="T12" fmla="*/ 2241 h 22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5" h="2241">
                <a:moveTo>
                  <a:pt x="0" y="2240"/>
                </a:moveTo>
                <a:lnTo>
                  <a:pt x="1344" y="2240"/>
                </a:lnTo>
                <a:lnTo>
                  <a:pt x="1344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7" name="Freeform 43"/>
          <p:cNvSpPr>
            <a:spLocks/>
          </p:cNvSpPr>
          <p:nvPr/>
        </p:nvSpPr>
        <p:spPr bwMode="auto">
          <a:xfrm>
            <a:off x="5372100" y="1693864"/>
            <a:ext cx="2135188" cy="3557587"/>
          </a:xfrm>
          <a:custGeom>
            <a:avLst/>
            <a:gdLst>
              <a:gd name="T0" fmla="*/ 0 w 1345"/>
              <a:gd name="T1" fmla="*/ 2147483647 h 2241"/>
              <a:gd name="T2" fmla="*/ 2147483647 w 1345"/>
              <a:gd name="T3" fmla="*/ 2147483647 h 2241"/>
              <a:gd name="T4" fmla="*/ 2147483647 w 1345"/>
              <a:gd name="T5" fmla="*/ 0 h 2241"/>
              <a:gd name="T6" fmla="*/ 0 60000 65536"/>
              <a:gd name="T7" fmla="*/ 0 60000 65536"/>
              <a:gd name="T8" fmla="*/ 0 60000 65536"/>
              <a:gd name="T9" fmla="*/ 0 w 1345"/>
              <a:gd name="T10" fmla="*/ 0 h 2241"/>
              <a:gd name="T11" fmla="*/ 1345 w 1345"/>
              <a:gd name="T12" fmla="*/ 2241 h 22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5" h="2241">
                <a:moveTo>
                  <a:pt x="0" y="2240"/>
                </a:moveTo>
                <a:lnTo>
                  <a:pt x="1344" y="2240"/>
                </a:lnTo>
                <a:lnTo>
                  <a:pt x="1344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2018" name="Group 44"/>
          <p:cNvGrpSpPr>
            <a:grpSpLocks/>
          </p:cNvGrpSpPr>
          <p:nvPr/>
        </p:nvGrpSpPr>
        <p:grpSpPr bwMode="auto">
          <a:xfrm>
            <a:off x="5359400" y="1636713"/>
            <a:ext cx="2133600" cy="80962"/>
            <a:chOff x="3376" y="791"/>
            <a:chExt cx="1344" cy="51"/>
          </a:xfrm>
        </p:grpSpPr>
        <p:sp>
          <p:nvSpPr>
            <p:cNvPr id="42029" name="Freeform 45"/>
            <p:cNvSpPr>
              <a:spLocks/>
            </p:cNvSpPr>
            <p:nvPr/>
          </p:nvSpPr>
          <p:spPr bwMode="auto">
            <a:xfrm>
              <a:off x="3376" y="791"/>
              <a:ext cx="121" cy="51"/>
            </a:xfrm>
            <a:custGeom>
              <a:avLst/>
              <a:gdLst>
                <a:gd name="T0" fmla="*/ 0 w 121"/>
                <a:gd name="T1" fmla="*/ 25 h 51"/>
                <a:gd name="T2" fmla="*/ 120 w 121"/>
                <a:gd name="T3" fmla="*/ 0 h 51"/>
                <a:gd name="T4" fmla="*/ 120 w 121"/>
                <a:gd name="T5" fmla="*/ 25 h 51"/>
                <a:gd name="T6" fmla="*/ 120 w 121"/>
                <a:gd name="T7" fmla="*/ 50 h 51"/>
                <a:gd name="T8" fmla="*/ 0 w 121"/>
                <a:gd name="T9" fmla="*/ 25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"/>
                <a:gd name="T16" fmla="*/ 0 h 51"/>
                <a:gd name="T17" fmla="*/ 121 w 121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" h="51">
                  <a:moveTo>
                    <a:pt x="0" y="25"/>
                  </a:moveTo>
                  <a:lnTo>
                    <a:pt x="120" y="0"/>
                  </a:lnTo>
                  <a:lnTo>
                    <a:pt x="120" y="25"/>
                  </a:lnTo>
                  <a:lnTo>
                    <a:pt x="120" y="50"/>
                  </a:lnTo>
                  <a:lnTo>
                    <a:pt x="0" y="25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0" name="Line 46"/>
            <p:cNvSpPr>
              <a:spLocks noChangeShapeType="1"/>
            </p:cNvSpPr>
            <p:nvPr/>
          </p:nvSpPr>
          <p:spPr bwMode="auto">
            <a:xfrm flipH="1">
              <a:off x="3496" y="820"/>
              <a:ext cx="1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7423" name="Rectangle 47"/>
          <p:cNvSpPr>
            <a:spLocks noChangeArrowheads="1"/>
          </p:cNvSpPr>
          <p:nvPr/>
        </p:nvSpPr>
        <p:spPr bwMode="auto">
          <a:xfrm>
            <a:off x="5865814" y="4738689"/>
            <a:ext cx="1463675" cy="6381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not jammed</a:t>
            </a:r>
          </a:p>
          <a:p>
            <a:pPr>
              <a:defRPr/>
            </a:pPr>
            <a:endParaRPr lang="en-US" b="1" dirty="0"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</p:txBody>
      </p:sp>
      <p:sp>
        <p:nvSpPr>
          <p:cNvPr id="357424" name="Rectangle 48"/>
          <p:cNvSpPr>
            <a:spLocks noChangeArrowheads="1"/>
          </p:cNvSpPr>
          <p:nvPr/>
        </p:nvSpPr>
        <p:spPr bwMode="auto">
          <a:xfrm>
            <a:off x="5472114" y="4933951"/>
            <a:ext cx="2465417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invoke read-op-input</a:t>
            </a:r>
          </a:p>
        </p:txBody>
      </p:sp>
      <p:sp>
        <p:nvSpPr>
          <p:cNvPr id="42021" name="Line 49"/>
          <p:cNvSpPr>
            <a:spLocks noChangeShapeType="1"/>
          </p:cNvSpPr>
          <p:nvPr/>
        </p:nvSpPr>
        <p:spPr bwMode="auto">
          <a:xfrm>
            <a:off x="1555750" y="1608138"/>
            <a:ext cx="20193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2" name="Line 50"/>
          <p:cNvSpPr>
            <a:spLocks noChangeShapeType="1"/>
          </p:cNvSpPr>
          <p:nvPr/>
        </p:nvSpPr>
        <p:spPr bwMode="auto">
          <a:xfrm>
            <a:off x="3448050" y="2703513"/>
            <a:ext cx="21971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3" name="Line 51"/>
          <p:cNvSpPr>
            <a:spLocks noChangeShapeType="1"/>
          </p:cNvSpPr>
          <p:nvPr/>
        </p:nvSpPr>
        <p:spPr bwMode="auto">
          <a:xfrm>
            <a:off x="5378450" y="2354263"/>
            <a:ext cx="22479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4" name="Line 52"/>
          <p:cNvSpPr>
            <a:spLocks noChangeShapeType="1"/>
          </p:cNvSpPr>
          <p:nvPr/>
        </p:nvSpPr>
        <p:spPr bwMode="auto">
          <a:xfrm>
            <a:off x="3841750" y="3787775"/>
            <a:ext cx="2133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5" name="Line 53"/>
          <p:cNvSpPr>
            <a:spLocks noChangeShapeType="1"/>
          </p:cNvSpPr>
          <p:nvPr/>
        </p:nvSpPr>
        <p:spPr bwMode="auto">
          <a:xfrm>
            <a:off x="1936750" y="4430713"/>
            <a:ext cx="2768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6" name="Line 54"/>
          <p:cNvSpPr>
            <a:spLocks noChangeShapeType="1"/>
          </p:cNvSpPr>
          <p:nvPr/>
        </p:nvSpPr>
        <p:spPr bwMode="auto">
          <a:xfrm>
            <a:off x="5505450" y="5006975"/>
            <a:ext cx="22479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Date Placeholder 5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0DCFD91-672E-48EC-9EB8-592469AAA8DF}" type="datetime1">
              <a:rPr lang="en-US"/>
              <a:pPr>
                <a:defRPr/>
              </a:pPr>
              <a:t>2/18/2016</a:t>
            </a:fld>
            <a:endParaRPr lang="en-US" dirty="0"/>
          </a:p>
        </p:txBody>
      </p:sp>
      <p:sp>
        <p:nvSpPr>
          <p:cNvPr id="56" name="Slide Number Placeholder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A6E96D-A476-466B-9956-1DD878E9FF3A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031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04626" y="596901"/>
            <a:ext cx="4550541" cy="605294"/>
          </a:xfrm>
        </p:spPr>
        <p:txBody>
          <a:bodyPr vert="horz" wrap="none" lIns="63500" tIns="25400" rIns="63500" bIns="25400" rtlCol="0" anchor="t" anchorCtr="0">
            <a:spAutoFit/>
          </a:bodyPr>
          <a:lstStyle/>
          <a:p>
            <a:pPr algn="ctr" eaLnBrk="1" hangingPunct="1">
              <a:defRPr/>
            </a:pPr>
            <a:r>
              <a:rPr lang="en-US" sz="3600" dirty="0" smtClean="0">
                <a:solidFill>
                  <a:srgbClr val="00518E"/>
                </a:solidFill>
                <a:latin typeface="Tw Cen MT" panose="020B0602020104020603" pitchFamily="34" charset="0"/>
              </a:rPr>
              <a:t>The Data Dictionary</a:t>
            </a:r>
          </a:p>
        </p:txBody>
      </p:sp>
      <p:sp>
        <p:nvSpPr>
          <p:cNvPr id="43012" name="Rectangle 10"/>
          <p:cNvSpPr>
            <a:spLocks noChangeArrowheads="1"/>
          </p:cNvSpPr>
          <p:nvPr/>
        </p:nvSpPr>
        <p:spPr bwMode="auto">
          <a:xfrm>
            <a:off x="1433513" y="2259014"/>
            <a:ext cx="84960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Helvetica" pitchFamily="34" charset="0"/>
              </a:rPr>
              <a:t> </a:t>
            </a:r>
            <a:endParaRPr lang="en-US" altLang="en-US" sz="1800" b="1">
              <a:latin typeface="Helvetica" pitchFamily="34" charset="0"/>
            </a:endParaRPr>
          </a:p>
        </p:txBody>
      </p:sp>
      <p:sp>
        <p:nvSpPr>
          <p:cNvPr id="43013" name="Rectangle 11"/>
          <p:cNvSpPr>
            <a:spLocks noChangeArrowheads="1"/>
          </p:cNvSpPr>
          <p:nvPr/>
        </p:nvSpPr>
        <p:spPr bwMode="auto">
          <a:xfrm>
            <a:off x="1433514" y="2574926"/>
            <a:ext cx="710034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 dirty="0">
                <a:solidFill>
                  <a:srgbClr val="000000"/>
                </a:solidFill>
                <a:latin typeface="Tw Cen MT" panose="020B0602020104020603" pitchFamily="34" charset="0"/>
              </a:rPr>
              <a:t>a notation for describing control data and the </a:t>
            </a:r>
            <a:endParaRPr lang="en-US" altLang="en-US" sz="3000" b="1" dirty="0">
              <a:latin typeface="Tw Cen MT" panose="020B0602020104020603" pitchFamily="34" charset="0"/>
            </a:endParaRPr>
          </a:p>
        </p:txBody>
      </p:sp>
      <p:sp>
        <p:nvSpPr>
          <p:cNvPr id="43014" name="Rectangle 12"/>
          <p:cNvSpPr>
            <a:spLocks noChangeArrowheads="1"/>
          </p:cNvSpPr>
          <p:nvPr/>
        </p:nvSpPr>
        <p:spPr bwMode="auto">
          <a:xfrm>
            <a:off x="1433514" y="2892426"/>
            <a:ext cx="7019549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 dirty="0">
                <a:solidFill>
                  <a:srgbClr val="000000"/>
                </a:solidFill>
                <a:latin typeface="Tw Cen MT" panose="020B0602020104020603" pitchFamily="34" charset="0"/>
                <a:cs typeface="Helvetica" panose="020B0604020202020204" pitchFamily="34" charset="0"/>
              </a:rPr>
              <a:t>values that control data can take, e.g., "on," or "off" </a:t>
            </a:r>
            <a:endParaRPr lang="en-US" altLang="en-US" sz="3000" dirty="0" smtClean="0">
              <a:solidFill>
                <a:srgbClr val="000000"/>
              </a:solidFill>
              <a:latin typeface="Tw Cen MT" panose="020B0602020104020603" pitchFamily="34" charset="0"/>
              <a:cs typeface="Helvetica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3000" b="1" dirty="0">
              <a:latin typeface="Tw Cen MT" panose="020B0602020104020603" pitchFamily="34" charset="0"/>
              <a:cs typeface="Helvetica" panose="020B0604020202020204" pitchFamily="34" charset="0"/>
            </a:endParaRPr>
          </a:p>
        </p:txBody>
      </p:sp>
      <p:sp>
        <p:nvSpPr>
          <p:cNvPr id="43015" name="Rectangle 13"/>
          <p:cNvSpPr>
            <a:spLocks noChangeArrowheads="1"/>
          </p:cNvSpPr>
          <p:nvPr/>
        </p:nvSpPr>
        <p:spPr bwMode="auto">
          <a:xfrm>
            <a:off x="1433513" y="3208339"/>
            <a:ext cx="84960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Helvetica" pitchFamily="34" charset="0"/>
              </a:rPr>
              <a:t> </a:t>
            </a:r>
            <a:endParaRPr lang="en-US" altLang="en-US" sz="1800" b="1">
              <a:latin typeface="Helvetica" pitchFamily="34" charset="0"/>
            </a:endParaRPr>
          </a:p>
        </p:txBody>
      </p:sp>
      <p:sp>
        <p:nvSpPr>
          <p:cNvPr id="43016" name="Rectangle 14"/>
          <p:cNvSpPr>
            <a:spLocks noChangeArrowheads="1"/>
          </p:cNvSpPr>
          <p:nvPr/>
        </p:nvSpPr>
        <p:spPr bwMode="auto">
          <a:xfrm>
            <a:off x="1407387" y="3908364"/>
            <a:ext cx="70456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3000" dirty="0">
                <a:solidFill>
                  <a:srgbClr val="000000"/>
                </a:solidFill>
                <a:latin typeface="Tw Cen MT" panose="020B0602020104020603" pitchFamily="34" charset="0"/>
              </a:rPr>
              <a:t>a repository that also contains "where-used" / "how </a:t>
            </a:r>
            <a:endParaRPr lang="en-US" altLang="en-US" sz="3000" b="1" dirty="0">
              <a:latin typeface="Tw Cen MT" panose="020B0602020104020603" pitchFamily="34" charset="0"/>
            </a:endParaRPr>
          </a:p>
        </p:txBody>
      </p:sp>
      <p:sp>
        <p:nvSpPr>
          <p:cNvPr id="43017" name="Rectangle 15"/>
          <p:cNvSpPr>
            <a:spLocks noChangeArrowheads="1"/>
          </p:cNvSpPr>
          <p:nvPr/>
        </p:nvSpPr>
        <p:spPr bwMode="auto">
          <a:xfrm>
            <a:off x="2193010" y="4397575"/>
            <a:ext cx="2659382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dirty="0" smtClean="0">
                <a:solidFill>
                  <a:srgbClr val="000000"/>
                </a:solidFill>
                <a:latin typeface="Helvetica" pitchFamily="34" charset="0"/>
              </a:rPr>
              <a:t>-used</a:t>
            </a:r>
            <a:r>
              <a:rPr lang="en-US" altLang="en-US" sz="2400" dirty="0">
                <a:solidFill>
                  <a:srgbClr val="000000"/>
                </a:solidFill>
                <a:latin typeface="Helvetica" pitchFamily="34" charset="0"/>
              </a:rPr>
              <a:t>" information  </a:t>
            </a:r>
            <a:endParaRPr lang="en-US" altLang="en-US" sz="1800" b="1" dirty="0">
              <a:latin typeface="Helvetica" pitchFamily="34" charset="0"/>
            </a:endParaRPr>
          </a:p>
        </p:txBody>
      </p:sp>
      <p:sp>
        <p:nvSpPr>
          <p:cNvPr id="43018" name="Rectangle 16"/>
          <p:cNvSpPr>
            <a:spLocks noChangeArrowheads="1"/>
          </p:cNvSpPr>
          <p:nvPr/>
        </p:nvSpPr>
        <p:spPr bwMode="auto">
          <a:xfrm>
            <a:off x="1433513" y="4157664"/>
            <a:ext cx="84960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Helvetica" pitchFamily="34" charset="0"/>
              </a:rPr>
              <a:t> </a:t>
            </a:r>
            <a:endParaRPr lang="en-US" altLang="en-US" sz="1800" b="1">
              <a:latin typeface="Helvetica" pitchFamily="34" charset="0"/>
            </a:endParaRPr>
          </a:p>
        </p:txBody>
      </p:sp>
      <p:grpSp>
        <p:nvGrpSpPr>
          <p:cNvPr id="43019" name="Group 24"/>
          <p:cNvGrpSpPr>
            <a:grpSpLocks/>
          </p:cNvGrpSpPr>
          <p:nvPr/>
        </p:nvGrpSpPr>
        <p:grpSpPr bwMode="auto">
          <a:xfrm>
            <a:off x="996950" y="4044157"/>
            <a:ext cx="228600" cy="227013"/>
            <a:chOff x="652" y="2024"/>
            <a:chExt cx="144" cy="143"/>
          </a:xfrm>
        </p:grpSpPr>
        <p:sp>
          <p:nvSpPr>
            <p:cNvPr id="43025" name="Rectangle 22"/>
            <p:cNvSpPr>
              <a:spLocks noChangeArrowheads="1"/>
            </p:cNvSpPr>
            <p:nvPr/>
          </p:nvSpPr>
          <p:spPr bwMode="auto">
            <a:xfrm>
              <a:off x="668" y="2040"/>
              <a:ext cx="128" cy="127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3026" name="Rectangle 23"/>
            <p:cNvSpPr>
              <a:spLocks noChangeArrowheads="1"/>
            </p:cNvSpPr>
            <p:nvPr/>
          </p:nvSpPr>
          <p:spPr bwMode="auto">
            <a:xfrm>
              <a:off x="652" y="2024"/>
              <a:ext cx="120" cy="11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43020" name="Group 27"/>
          <p:cNvGrpSpPr>
            <a:grpSpLocks/>
          </p:cNvGrpSpPr>
          <p:nvPr/>
        </p:nvGrpSpPr>
        <p:grpSpPr bwMode="auto">
          <a:xfrm>
            <a:off x="1035050" y="2619376"/>
            <a:ext cx="228600" cy="227013"/>
            <a:chOff x="652" y="1410"/>
            <a:chExt cx="144" cy="143"/>
          </a:xfrm>
        </p:grpSpPr>
        <p:sp>
          <p:nvSpPr>
            <p:cNvPr id="43023" name="Rectangle 25"/>
            <p:cNvSpPr>
              <a:spLocks noChangeArrowheads="1"/>
            </p:cNvSpPr>
            <p:nvPr/>
          </p:nvSpPr>
          <p:spPr bwMode="auto">
            <a:xfrm>
              <a:off x="668" y="1426"/>
              <a:ext cx="128" cy="127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3024" name="Rectangle 26"/>
            <p:cNvSpPr>
              <a:spLocks noChangeArrowheads="1"/>
            </p:cNvSpPr>
            <p:nvPr/>
          </p:nvSpPr>
          <p:spPr bwMode="auto">
            <a:xfrm>
              <a:off x="652" y="1410"/>
              <a:ext cx="120" cy="1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149467F-5363-470C-A2EF-B6BBC4A9C602}" type="datetime1">
              <a:rPr lang="en-US"/>
              <a:pPr>
                <a:defRPr/>
              </a:pPr>
              <a:t>2/18/2016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3B740D-149C-4858-A37F-466B45C30A5E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5068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Group 2"/>
          <p:cNvGrpSpPr>
            <a:grpSpLocks/>
          </p:cNvGrpSpPr>
          <p:nvPr/>
        </p:nvGrpSpPr>
        <p:grpSpPr bwMode="auto">
          <a:xfrm>
            <a:off x="1147764" y="1258888"/>
            <a:ext cx="7210425" cy="4856162"/>
            <a:chOff x="723" y="409"/>
            <a:chExt cx="4542" cy="3059"/>
          </a:xfrm>
        </p:grpSpPr>
        <p:sp>
          <p:nvSpPr>
            <p:cNvPr id="44039" name="Rectangle 3"/>
            <p:cNvSpPr>
              <a:spLocks noChangeArrowheads="1"/>
            </p:cNvSpPr>
            <p:nvPr/>
          </p:nvSpPr>
          <p:spPr bwMode="auto">
            <a:xfrm>
              <a:off x="766" y="452"/>
              <a:ext cx="4499" cy="3016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4040" name="Rectangle 4"/>
            <p:cNvSpPr>
              <a:spLocks noChangeArrowheads="1"/>
            </p:cNvSpPr>
            <p:nvPr/>
          </p:nvSpPr>
          <p:spPr bwMode="auto">
            <a:xfrm>
              <a:off x="723" y="409"/>
              <a:ext cx="4499" cy="3016"/>
            </a:xfrm>
            <a:prstGeom prst="rect">
              <a:avLst/>
            </a:prstGeom>
            <a:solidFill>
              <a:srgbClr val="96E3FE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368645" name="Rectangle 5"/>
          <p:cNvSpPr>
            <a:spLocks noGrp="1" noRot="1" noChangeArrowheads="1"/>
          </p:cNvSpPr>
          <p:nvPr>
            <p:ph type="title"/>
          </p:nvPr>
        </p:nvSpPr>
        <p:spPr>
          <a:xfrm>
            <a:off x="1266095" y="444501"/>
            <a:ext cx="6141105" cy="605294"/>
          </a:xfrm>
        </p:spPr>
        <p:txBody>
          <a:bodyPr vert="horz" wrap="none" lIns="63500" tIns="25400" rIns="63500" bIns="25400" rtlCol="0" anchor="t" anchorCtr="0">
            <a:spAutoFit/>
          </a:bodyPr>
          <a:lstStyle/>
          <a:p>
            <a:pPr algn="ctr" eaLnBrk="1" hangingPunct="1">
              <a:defRPr/>
            </a:pPr>
            <a:r>
              <a:rPr lang="en-US" sz="3600" dirty="0" smtClean="0">
                <a:solidFill>
                  <a:srgbClr val="00518E"/>
                </a:solidFill>
                <a:latin typeface="Tw Cen MT" panose="020B0602020104020603" pitchFamily="34" charset="0"/>
              </a:rPr>
              <a:t>Building a Data Dictionary</a:t>
            </a:r>
          </a:p>
        </p:txBody>
      </p:sp>
      <p:pic>
        <p:nvPicPr>
          <p:cNvPr id="44036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1" y="1649414"/>
            <a:ext cx="6977063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2BF094D-8B8F-4D24-A82F-240F271A7B49}" type="datetime1">
              <a:rPr lang="en-US"/>
              <a:pPr>
                <a:defRPr/>
              </a:pPr>
              <a:t>2/18/2016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6A39AA-BB33-462E-B4D9-16A5C130250F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72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762000"/>
            <a:ext cx="8158163" cy="1159292"/>
          </a:xfrm>
        </p:spPr>
        <p:txBody>
          <a:bodyPr vert="horz" lIns="63500" tIns="25400" rIns="63500" bIns="25400" rtlCol="0" anchor="t" anchorCtr="0">
            <a:spAutoFit/>
          </a:bodyPr>
          <a:lstStyle/>
          <a:p>
            <a:pPr algn="ctr" eaLnBrk="1" hangingPunct="1">
              <a:defRPr/>
            </a:pPr>
            <a:r>
              <a:rPr lang="en-US" sz="3600" dirty="0" smtClean="0">
                <a:solidFill>
                  <a:srgbClr val="00518E"/>
                </a:solidFill>
                <a:latin typeface="Tw Cen MT" panose="020B0602020104020603" pitchFamily="34" charset="0"/>
              </a:rPr>
              <a:t>Analysis Modeling: Where to Begin?</a:t>
            </a:r>
            <a:br>
              <a:rPr lang="en-US" sz="3600" dirty="0" smtClean="0">
                <a:solidFill>
                  <a:srgbClr val="00518E"/>
                </a:solidFill>
                <a:latin typeface="Tw Cen MT" panose="020B0602020104020603" pitchFamily="34" charset="0"/>
              </a:rPr>
            </a:br>
            <a:endParaRPr lang="en-US" sz="3600" dirty="0">
              <a:solidFill>
                <a:srgbClr val="00518E"/>
              </a:solidFill>
              <a:latin typeface="Tw Cen MT" panose="020B0602020104020603" pitchFamily="34" charset="0"/>
            </a:endParaRPr>
          </a:p>
        </p:txBody>
      </p:sp>
      <p:sp>
        <p:nvSpPr>
          <p:cNvPr id="32563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762000" y="1676400"/>
            <a:ext cx="7426325" cy="3200400"/>
          </a:xfrm>
          <a:prstGeom prst="rect">
            <a:avLst/>
          </a:prstGeom>
        </p:spPr>
        <p:txBody>
          <a:bodyPr lIns="90487" tIns="44450" rIns="90487" bIns="44450">
            <a:normAutofit/>
          </a:bodyPr>
          <a:lstStyle/>
          <a:p>
            <a:pPr algn="ctr" eaLnBrk="1" hangingPunct="1">
              <a:buFont typeface="Wingdings" pitchFamily="2" charset="2"/>
              <a:buNone/>
              <a:defRPr/>
            </a:pPr>
            <a:endParaRPr lang="en-US" sz="3000" dirty="0" smtClean="0">
              <a:latin typeface="Tw Cen MT" panose="020B0602020104020603" pitchFamily="34" charset="0"/>
            </a:endParaRPr>
          </a:p>
          <a:p>
            <a:pPr lvl="1" algn="ctr" eaLnBrk="1" hangingPunct="1">
              <a:buFontTx/>
              <a:buNone/>
              <a:defRPr/>
            </a:pPr>
            <a:endParaRPr lang="en-US" sz="3000" dirty="0" smtClean="0">
              <a:latin typeface="Tw Cen MT" panose="020B0602020104020603" pitchFamily="34" charset="0"/>
            </a:endParaRPr>
          </a:p>
          <a:p>
            <a:pPr algn="ctr" eaLnBrk="1" hangingPunct="1">
              <a:defRPr/>
            </a:pPr>
            <a:r>
              <a:rPr lang="en-US" sz="3000" dirty="0" smtClean="0">
                <a:latin typeface="Tw Cen MT" panose="020B0602020104020603" pitchFamily="34" charset="0"/>
              </a:rPr>
              <a:t>the statement of scope must be “parsed” to extract data, function and behavioral domain information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49D40B7-2656-45C5-A050-AB4DDACB1461}" type="datetime1">
              <a:rPr lang="en-US"/>
              <a:pPr>
                <a:defRPr/>
              </a:pPr>
              <a:t>2/18/2016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82C1C-E36C-4FE4-A3EE-947A8261AB52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97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20726" y="674689"/>
            <a:ext cx="8035925" cy="511175"/>
          </a:xfrm>
        </p:spPr>
        <p:txBody>
          <a:bodyPr vert="horz" lIns="90487" tIns="44450" rIns="90487" bIns="44450" rtlCol="0" anchor="b" anchorCtr="0">
            <a:noAutofit/>
          </a:bodyPr>
          <a:lstStyle/>
          <a:p>
            <a:pPr algn="ctr" eaLnBrk="1" hangingPunct="1">
              <a:defRPr/>
            </a:pPr>
            <a:r>
              <a:rPr lang="en-US" sz="3600" dirty="0">
                <a:solidFill>
                  <a:srgbClr val="00518E"/>
                </a:solidFill>
                <a:latin typeface="Tw Cen MT" panose="020B0602020104020603" pitchFamily="34" charset="0"/>
              </a:rPr>
              <a:t>Identifying Objects and Operations</a:t>
            </a:r>
          </a:p>
        </p:txBody>
      </p:sp>
      <p:sp>
        <p:nvSpPr>
          <p:cNvPr id="32768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81000" y="1295400"/>
            <a:ext cx="8382000" cy="4959350"/>
          </a:xfrm>
          <a:prstGeom prst="rect">
            <a:avLst/>
          </a:prstGeom>
        </p:spPr>
        <p:txBody>
          <a:bodyPr lIns="90487" tIns="44450" rIns="90487" bIns="44450">
            <a:no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en-US" sz="2600" dirty="0" smtClean="0">
                <a:latin typeface="Tw Cen MT" panose="020B0602020104020603" pitchFamily="34" charset="0"/>
              </a:rPr>
              <a:t> Define </a:t>
            </a:r>
            <a:r>
              <a:rPr lang="en-US" sz="2600" dirty="0">
                <a:latin typeface="Tw Cen MT" panose="020B0602020104020603" pitchFamily="34" charset="0"/>
              </a:rPr>
              <a:t>“objects” by </a:t>
            </a:r>
            <a:r>
              <a:rPr lang="en-US" sz="2600" u="sng" dirty="0">
                <a:latin typeface="Tw Cen MT" panose="020B0602020104020603" pitchFamily="34" charset="0"/>
              </a:rPr>
              <a:t>underlining all nouns in the written statement of scope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600" dirty="0">
                <a:latin typeface="Tw Cen MT" panose="020B0602020104020603" pitchFamily="34" charset="0"/>
              </a:rPr>
              <a:t>producers/consumers of data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600" dirty="0">
                <a:latin typeface="Tw Cen MT" panose="020B0602020104020603" pitchFamily="34" charset="0"/>
              </a:rPr>
              <a:t>places where data are stored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600" dirty="0">
                <a:latin typeface="Tw Cen MT" panose="020B0602020104020603" pitchFamily="34" charset="0"/>
              </a:rPr>
              <a:t>“composite” data </a:t>
            </a:r>
            <a:r>
              <a:rPr lang="en-US" sz="2600" dirty="0" smtClean="0">
                <a:latin typeface="Tw Cen MT" panose="020B0602020104020603" pitchFamily="34" charset="0"/>
              </a:rPr>
              <a:t>items</a:t>
            </a:r>
            <a:endParaRPr lang="en-US" sz="2600" dirty="0">
              <a:latin typeface="Tw Cen MT" panose="020B0602020104020603" pitchFamily="34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en-US" sz="2600" dirty="0" smtClean="0">
                <a:latin typeface="Tw Cen MT" panose="020B0602020104020603" pitchFamily="34" charset="0"/>
              </a:rPr>
              <a:t> Define </a:t>
            </a:r>
            <a:r>
              <a:rPr lang="en-US" sz="2600" dirty="0">
                <a:latin typeface="Tw Cen MT" panose="020B0602020104020603" pitchFamily="34" charset="0"/>
              </a:rPr>
              <a:t>“operations” by </a:t>
            </a:r>
            <a:r>
              <a:rPr lang="en-US" sz="2600" u="sng" dirty="0">
                <a:latin typeface="Tw Cen MT" panose="020B0602020104020603" pitchFamily="34" charset="0"/>
              </a:rPr>
              <a:t>double underlining all active verbs 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600" dirty="0">
                <a:latin typeface="Tw Cen MT" panose="020B0602020104020603" pitchFamily="34" charset="0"/>
              </a:rPr>
              <a:t>processes relevant to the application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600" dirty="0">
                <a:latin typeface="Tw Cen MT" panose="020B0602020104020603" pitchFamily="34" charset="0"/>
              </a:rPr>
              <a:t>data </a:t>
            </a:r>
            <a:r>
              <a:rPr lang="en-US" sz="2600" dirty="0" smtClean="0">
                <a:latin typeface="Tw Cen MT" panose="020B0602020104020603" pitchFamily="34" charset="0"/>
              </a:rPr>
              <a:t>transformations</a:t>
            </a:r>
            <a:endParaRPr lang="en-US" sz="2600" dirty="0">
              <a:latin typeface="Tw Cen MT" panose="020B0602020104020603" pitchFamily="34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en-US" sz="2600" dirty="0" smtClean="0">
                <a:latin typeface="Tw Cen MT" panose="020B0602020104020603" pitchFamily="34" charset="0"/>
              </a:rPr>
              <a:t> Consider other </a:t>
            </a:r>
            <a:r>
              <a:rPr lang="en-US" sz="2600" dirty="0">
                <a:latin typeface="Tw Cen MT" panose="020B0602020104020603" pitchFamily="34" charset="0"/>
              </a:rPr>
              <a:t>“services” that will be required by the objects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611F4DD-339C-42F1-8B45-7BE908B29825}" type="datetime1">
              <a:rPr lang="en-US"/>
              <a:pPr>
                <a:defRPr/>
              </a:pPr>
              <a:t>2/18/2016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04A7EB-3A55-4E14-A385-F1EC4D33E1A4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692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1625" y="457200"/>
            <a:ext cx="8540750" cy="55626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ctr" eaLnBrk="1" hangingPunct="1">
              <a:buFont typeface="Wingdings" pitchFamily="2" charset="2"/>
              <a:buNone/>
              <a:defRPr/>
            </a:pPr>
            <a:endParaRPr lang="en-US" sz="4800" i="1" dirty="0" smtClean="0">
              <a:solidFill>
                <a:srgbClr val="00518E"/>
              </a:solidFill>
              <a:latin typeface="Tw Cen MT" panose="020B0602020104020603" pitchFamily="34" charset="0"/>
            </a:endParaRPr>
          </a:p>
          <a:p>
            <a:pPr algn="ctr" eaLnBrk="1" hangingPunct="1">
              <a:buFont typeface="Wingdings" pitchFamily="2" charset="2"/>
              <a:buNone/>
              <a:defRPr/>
            </a:pPr>
            <a:endParaRPr lang="en-US" sz="4800" i="1" dirty="0">
              <a:solidFill>
                <a:srgbClr val="00518E"/>
              </a:solidFill>
              <a:latin typeface="Tw Cen MT" panose="020B0602020104020603" pitchFamily="34" charset="0"/>
            </a:endParaRP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sz="4800" i="1" dirty="0" smtClean="0">
                <a:solidFill>
                  <a:srgbClr val="00518E"/>
                </a:solidFill>
                <a:latin typeface="Tw Cen MT" panose="020B0602020104020603" pitchFamily="34" charset="0"/>
              </a:rPr>
              <a:t>   Questions</a:t>
            </a:r>
            <a:r>
              <a:rPr lang="en-US" sz="4800" i="1" dirty="0">
                <a:solidFill>
                  <a:srgbClr val="00518E"/>
                </a:solidFill>
              </a:rPr>
              <a:t>…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endParaRPr lang="en-US" sz="2800" i="1" dirty="0" smtClean="0"/>
          </a:p>
          <a:p>
            <a:pPr algn="ctr" eaLnBrk="1" hangingPunct="1">
              <a:buFont typeface="Wingdings" pitchFamily="2" charset="2"/>
              <a:buNone/>
              <a:defRPr/>
            </a:pPr>
            <a:endParaRPr lang="en-US" sz="2800" i="1" dirty="0"/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sz="3000" i="1" dirty="0">
                <a:solidFill>
                  <a:srgbClr val="00518E"/>
                </a:solidFill>
                <a:latin typeface="Tw Cen MT" panose="020B0602020104020603" pitchFamily="34" charset="0"/>
              </a:rPr>
              <a:t>What is next</a:t>
            </a:r>
            <a:r>
              <a:rPr lang="en-US" sz="3000" i="1" dirty="0" smtClean="0">
                <a:solidFill>
                  <a:srgbClr val="00518E"/>
                </a:solidFill>
                <a:latin typeface="Tw Cen MT" panose="020B0602020104020603" pitchFamily="34" charset="0"/>
              </a:rPr>
              <a:t>?</a:t>
            </a:r>
            <a:endParaRPr lang="en-US" sz="3000" i="1" dirty="0" smtClean="0">
              <a:latin typeface="Tw Cen MT" panose="020B0602020104020603" pitchFamily="34" charset="0"/>
            </a:endParaRPr>
          </a:p>
          <a:p>
            <a:pPr algn="ctr" eaLnBrk="1" hangingPunct="1">
              <a:buFont typeface="Wingdings" panose="05000000000000000000" pitchFamily="2" charset="2"/>
              <a:buChar char="Ø"/>
              <a:defRPr/>
            </a:pPr>
            <a:r>
              <a:rPr lang="en-US" sz="3000" i="1" dirty="0" smtClean="0">
                <a:latin typeface="Tw Cen MT" panose="020B0602020104020603" pitchFamily="34" charset="0"/>
              </a:rPr>
              <a:t>More on Analysis Models: ERD, DFD, STD</a:t>
            </a:r>
          </a:p>
          <a:p>
            <a:pPr algn="ctr" eaLnBrk="1" hangingPunct="1">
              <a:buFont typeface="Wingdings" panose="05000000000000000000" pitchFamily="2" charset="2"/>
              <a:buChar char="Ø"/>
              <a:defRPr/>
            </a:pPr>
            <a:r>
              <a:rPr lang="en-US" sz="3000" i="1" dirty="0" smtClean="0">
                <a:latin typeface="Tw Cen MT" panose="020B0602020104020603" pitchFamily="34" charset="0"/>
              </a:rPr>
              <a:t>UML models</a:t>
            </a:r>
          </a:p>
          <a:p>
            <a:pPr eaLnBrk="1" hangingPunct="1">
              <a:defRPr/>
            </a:pPr>
            <a:endParaRPr lang="en-US" sz="72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B83EB65-F4E6-4C95-B6B7-BEDCDA3CFB36}" type="datetime1">
              <a:rPr lang="en-US"/>
              <a:pPr>
                <a:defRPr/>
              </a:pPr>
              <a:t>2/18/2016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875EC0-4BA7-461E-BEDC-48A8EA4D2B89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83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7924800" cy="808038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dirty="0">
                <a:solidFill>
                  <a:srgbClr val="00518E"/>
                </a:solidFill>
                <a:latin typeface="Tw Cen MT" panose="020B0602020104020603" pitchFamily="34" charset="0"/>
              </a:rPr>
              <a:t>Three Primary Models (views)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828800"/>
            <a:ext cx="6175375" cy="3930650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sz="3400" dirty="0" smtClean="0">
                <a:latin typeface="Tw Cen MT" panose="020B0602020104020603" pitchFamily="34" charset="0"/>
              </a:rPr>
              <a:t> Data Model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sz="3400" dirty="0" smtClean="0">
                <a:latin typeface="Tw Cen MT" panose="020B0602020104020603" pitchFamily="34" charset="0"/>
              </a:rPr>
              <a:t>Functional Model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sz="3400" dirty="0" smtClean="0">
                <a:latin typeface="Tw Cen MT" panose="020B0602020104020603" pitchFamily="34" charset="0"/>
              </a:rPr>
              <a:t>Behavioral </a:t>
            </a:r>
            <a:r>
              <a:rPr lang="en-US" sz="3400" dirty="0" smtClean="0">
                <a:latin typeface="Tw Cen MT" panose="020B0602020104020603" pitchFamily="34" charset="0"/>
              </a:rPr>
              <a:t>Model</a:t>
            </a: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A50050-93F3-4376-8435-93C29ACCF34E}" type="datetime1">
              <a:rPr lang="en-US"/>
              <a:pPr>
                <a:defRPr/>
              </a:pPr>
              <a:t>2/18/2016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94F4D-6205-4AD6-A304-1D8664556BA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31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457200"/>
            <a:ext cx="7162800" cy="693739"/>
          </a:xfrm>
        </p:spPr>
        <p:txBody>
          <a:bodyPr vert="horz" lIns="90487" tIns="44450" rIns="90487" bIns="44450" rtlCol="0" anchor="b" anchorCtr="0">
            <a:noAutofit/>
          </a:bodyPr>
          <a:lstStyle/>
          <a:p>
            <a:pPr algn="ctr" eaLnBrk="1" hangingPunct="1">
              <a:defRPr/>
            </a:pPr>
            <a:r>
              <a:rPr lang="en-US" sz="3600" dirty="0" smtClean="0">
                <a:solidFill>
                  <a:srgbClr val="00518E"/>
                </a:solidFill>
                <a:latin typeface="Tw Cen MT" panose="020B0602020104020603" pitchFamily="34" charset="0"/>
              </a:rPr>
              <a:t>Data Modeling?</a:t>
            </a:r>
          </a:p>
        </p:txBody>
      </p:sp>
      <p:sp>
        <p:nvSpPr>
          <p:cNvPr id="32973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81000" y="1371600"/>
            <a:ext cx="7959726" cy="4960938"/>
          </a:xfrm>
          <a:prstGeom prst="rect">
            <a:avLst/>
          </a:prstGeom>
        </p:spPr>
        <p:txBody>
          <a:bodyPr lIns="90487" tIns="44450" rIns="90487" bIns="44450">
            <a:noAutofit/>
          </a:bodyPr>
          <a:lstStyle/>
          <a:p>
            <a:pPr algn="just" eaLnBrk="1" hangingPunct="1">
              <a:buFont typeface="Wingdings" pitchFamily="2" charset="2"/>
              <a:buChar char="Ø"/>
              <a:defRPr/>
            </a:pPr>
            <a:r>
              <a:rPr lang="en-US" sz="3400" dirty="0">
                <a:latin typeface="Tw Cen MT" panose="020B0602020104020603" pitchFamily="34" charset="0"/>
              </a:rPr>
              <a:t>Examines data objects independently of </a:t>
            </a:r>
            <a:r>
              <a:rPr lang="en-US" sz="3400" dirty="0" smtClean="0">
                <a:latin typeface="Tw Cen MT" panose="020B0602020104020603" pitchFamily="34" charset="0"/>
              </a:rPr>
              <a:t>processing.</a:t>
            </a:r>
          </a:p>
          <a:p>
            <a:pPr algn="just" eaLnBrk="1" hangingPunct="1">
              <a:buFont typeface="Wingdings" pitchFamily="2" charset="2"/>
              <a:buChar char="Ø"/>
              <a:defRPr/>
            </a:pPr>
            <a:r>
              <a:rPr lang="en-US" sz="3400" dirty="0" smtClean="0">
                <a:latin typeface="Tw Cen MT" panose="020B0602020104020603" pitchFamily="34" charset="0"/>
              </a:rPr>
              <a:t>Focuses </a:t>
            </a:r>
            <a:r>
              <a:rPr lang="en-US" sz="3400" dirty="0">
                <a:latin typeface="Tw Cen MT" panose="020B0602020104020603" pitchFamily="34" charset="0"/>
              </a:rPr>
              <a:t>attention on the data </a:t>
            </a:r>
            <a:r>
              <a:rPr lang="en-US" sz="3400" dirty="0" smtClean="0">
                <a:latin typeface="Tw Cen MT" panose="020B0602020104020603" pitchFamily="34" charset="0"/>
              </a:rPr>
              <a:t>domain</a:t>
            </a:r>
          </a:p>
          <a:p>
            <a:pPr algn="just" eaLnBrk="1" hangingPunct="1">
              <a:buFont typeface="Wingdings" pitchFamily="2" charset="2"/>
              <a:buChar char="Ø"/>
              <a:defRPr/>
            </a:pPr>
            <a:r>
              <a:rPr lang="en-US" sz="3400" dirty="0" smtClean="0">
                <a:latin typeface="Tw Cen MT" panose="020B0602020104020603" pitchFamily="34" charset="0"/>
              </a:rPr>
              <a:t>Creates </a:t>
            </a:r>
            <a:r>
              <a:rPr lang="en-US" sz="3400" dirty="0">
                <a:latin typeface="Tw Cen MT" panose="020B0602020104020603" pitchFamily="34" charset="0"/>
              </a:rPr>
              <a:t>a model at the customer’s level of </a:t>
            </a:r>
            <a:r>
              <a:rPr lang="en-US" sz="3400" dirty="0" smtClean="0">
                <a:latin typeface="Tw Cen MT" panose="020B0602020104020603" pitchFamily="34" charset="0"/>
              </a:rPr>
              <a:t>abstraction.</a:t>
            </a:r>
          </a:p>
          <a:p>
            <a:pPr algn="just" eaLnBrk="1" hangingPunct="1">
              <a:buFont typeface="Wingdings" pitchFamily="2" charset="2"/>
              <a:buChar char="Ø"/>
              <a:defRPr/>
            </a:pPr>
            <a:r>
              <a:rPr lang="en-US" sz="3400" dirty="0" smtClean="0">
                <a:latin typeface="Tw Cen MT" panose="020B0602020104020603" pitchFamily="34" charset="0"/>
              </a:rPr>
              <a:t>Indicates </a:t>
            </a:r>
            <a:r>
              <a:rPr lang="en-US" sz="3400" dirty="0">
                <a:latin typeface="Tw Cen MT" panose="020B0602020104020603" pitchFamily="34" charset="0"/>
              </a:rPr>
              <a:t>how data objects relate to one another.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45EDD85-2F93-49C2-AAB4-86800D0493BD}" type="datetime1">
              <a:rPr lang="en-US"/>
              <a:pPr>
                <a:defRPr/>
              </a:pPr>
              <a:t>2/18/2016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6A828-BA3D-417F-AC16-1E4657F9F87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92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95400" y="1600200"/>
            <a:ext cx="6683375" cy="3100389"/>
          </a:xfrm>
        </p:spPr>
        <p:txBody>
          <a:bodyPr vert="horz" lIns="90487" tIns="44450" rIns="90487" bIns="44450" rtlCol="0" anchor="b" anchorCtr="0">
            <a:noAutofit/>
          </a:bodyPr>
          <a:lstStyle/>
          <a:p>
            <a:pPr algn="ctr" eaLnBrk="1" hangingPunct="1">
              <a:defRPr/>
            </a:pPr>
            <a:r>
              <a:rPr lang="en-US" sz="3600" i="1" dirty="0" smtClean="0">
                <a:solidFill>
                  <a:schemeClr val="tx1"/>
                </a:solidFill>
                <a:latin typeface="Tw Cen MT" panose="020B0602020104020603" pitchFamily="34" charset="0"/>
              </a:rPr>
              <a:t>Data Modeling </a:t>
            </a:r>
            <a:br>
              <a:rPr lang="en-US" sz="3600" i="1" dirty="0" smtClean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3600" i="1" dirty="0" smtClean="0">
                <a:solidFill>
                  <a:schemeClr val="tx1"/>
                </a:solidFill>
                <a:latin typeface="Tw Cen MT" panose="020B0602020104020603" pitchFamily="34" charset="0"/>
              </a:rPr>
              <a:t>and </a:t>
            </a:r>
            <a:br>
              <a:rPr lang="en-US" sz="3600" i="1" dirty="0" smtClean="0">
                <a:solidFill>
                  <a:schemeClr val="tx1"/>
                </a:solidFill>
                <a:latin typeface="Tw Cen MT" panose="020B0602020104020603" pitchFamily="34" charset="0"/>
              </a:rPr>
            </a:br>
            <a:r>
              <a:rPr lang="en-US" sz="3600" i="1" dirty="0" smtClean="0">
                <a:solidFill>
                  <a:schemeClr val="tx1"/>
                </a:solidFill>
                <a:latin typeface="Tw Cen MT" panose="020B0602020104020603" pitchFamily="34" charset="0"/>
              </a:rPr>
              <a:t>Entity Relationship Diagram (ERD)</a:t>
            </a:r>
            <a:br>
              <a:rPr lang="en-US" sz="3600" i="1" dirty="0" smtClean="0">
                <a:solidFill>
                  <a:schemeClr val="tx1"/>
                </a:solidFill>
                <a:latin typeface="Tw Cen MT" panose="020B0602020104020603" pitchFamily="34" charset="0"/>
              </a:rPr>
            </a:br>
            <a:endParaRPr lang="en-US" sz="3600" i="1" dirty="0" smtClean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F85DF1C-6427-4C59-974A-39B5C1AF3772}" type="datetime1">
              <a:rPr lang="en-US"/>
              <a:pPr>
                <a:defRPr/>
              </a:pPr>
              <a:t>2/18/2016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FB4773-6611-4B9F-AD91-C637E81E0F2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25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3600" dirty="0" smtClean="0">
                <a:solidFill>
                  <a:srgbClr val="00518E"/>
                </a:solidFill>
                <a:latin typeface="Tw Cen MT" panose="020B0602020104020603" pitchFamily="34" charset="0"/>
              </a:rPr>
              <a:t>ERD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1625" y="1871663"/>
            <a:ext cx="8540750" cy="393065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  <a:defRPr/>
            </a:pPr>
            <a:r>
              <a:rPr lang="en-US" sz="3400" dirty="0" smtClean="0">
                <a:latin typeface="Tw Cen MT" panose="020B0602020104020603" pitchFamily="34" charset="0"/>
              </a:rPr>
              <a:t> An </a:t>
            </a:r>
            <a:r>
              <a:rPr lang="en-US" sz="3400" dirty="0" smtClean="0">
                <a:latin typeface="Tw Cen MT" panose="020B0602020104020603" pitchFamily="34" charset="0"/>
              </a:rPr>
              <a:t>Entity Relationship Diagram (ERD) is a </a:t>
            </a:r>
            <a:r>
              <a:rPr lang="en-US" sz="3400" b="1" dirty="0" smtClean="0">
                <a:latin typeface="Tw Cen MT" panose="020B0602020104020603" pitchFamily="34" charset="0"/>
              </a:rPr>
              <a:t>snapshot of data structures.</a:t>
            </a:r>
            <a:r>
              <a:rPr lang="en-US" sz="3400" dirty="0" smtClean="0">
                <a:latin typeface="Tw Cen MT" panose="020B0602020104020603" pitchFamily="34" charset="0"/>
              </a:rPr>
              <a:t> ERDs show entities in the system and relationships between these entities within the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41F54AA-1655-4A38-B5A1-B8A6B65337B1}" type="datetime1">
              <a:rPr lang="en-US"/>
              <a:pPr>
                <a:defRPr/>
              </a:pPr>
              <a:t>2/18/2016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9E9F23-6179-46E1-99BF-C628EFF3CEE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87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924800" cy="808038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00518E"/>
                </a:solidFill>
                <a:latin typeface="Tw Cen MT" panose="020B0602020104020603" pitchFamily="34" charset="0"/>
              </a:rPr>
              <a:t>WHAT IS A DATA OBJECT </a:t>
            </a:r>
            <a:r>
              <a:rPr lang="en-US" sz="3600" dirty="0" smtClean="0">
                <a:latin typeface="Tw Cen MT" panose="020B0602020104020603" pitchFamily="34" charset="0"/>
              </a:rPr>
              <a:t>?</a:t>
            </a:r>
            <a:endParaRPr lang="en-US" sz="3600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71600"/>
            <a:ext cx="79248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dirty="0" smtClean="0">
                <a:latin typeface="Tw Cen MT" panose="020B0602020104020603" pitchFamily="34" charset="0"/>
              </a:rPr>
              <a:t>Object – is something that is described by a set of attributes (data items) and that will be manipulated within the software (system)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w Cen MT" panose="020B0602020104020603" pitchFamily="34" charset="0"/>
              </a:rPr>
              <a:t> Each instance of an object (e.g., a book) can be identified uniquely (e.g., by ISBN)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w Cen MT" panose="020B0602020104020603" pitchFamily="34" charset="0"/>
              </a:rPr>
              <a:t>Each plays a necessary role in the system i.e., the system could not function without access to instances of the object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w Cen MT" panose="020B0602020104020603" pitchFamily="34" charset="0"/>
              </a:rPr>
              <a:t>Each is described by attributes that are themselves data items</a:t>
            </a:r>
            <a:endParaRPr lang="en-US" sz="30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34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424</TotalTime>
  <Words>1425</Words>
  <Application>Microsoft Office PowerPoint</Application>
  <PresentationFormat>On-screen Show (4:3)</PresentationFormat>
  <Paragraphs>379</Paragraphs>
  <Slides>45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Horizon</vt:lpstr>
      <vt:lpstr>College of Engineering and Computer Science   Department of computer science  CSC 131 Computer Software Engineering Spring 2016   Lecture # 3  Requirement Engineering  &amp;  Analysis Modeling  </vt:lpstr>
      <vt:lpstr>Requirements Analysis</vt:lpstr>
      <vt:lpstr>Analysis Models: Three Primary Objectives</vt:lpstr>
      <vt:lpstr>Structured Analysis</vt:lpstr>
      <vt:lpstr>Three Primary Models (views)</vt:lpstr>
      <vt:lpstr>Data Modeling?</vt:lpstr>
      <vt:lpstr>Data Modeling  and  Entity Relationship Diagram (ERD) </vt:lpstr>
      <vt:lpstr>ERD</vt:lpstr>
      <vt:lpstr>WHAT IS A DATA OBJECT ?</vt:lpstr>
      <vt:lpstr>Typical objects</vt:lpstr>
      <vt:lpstr>Data Objects and Attributes</vt:lpstr>
      <vt:lpstr> Entity-Relationship Diagram (ERD)</vt:lpstr>
      <vt:lpstr>WHAT IS A RELATIONSHIP?</vt:lpstr>
      <vt:lpstr>ERD Notation</vt:lpstr>
      <vt:lpstr>Cardinality</vt:lpstr>
      <vt:lpstr>Modality </vt:lpstr>
      <vt:lpstr>Structured Analysis</vt:lpstr>
      <vt:lpstr>Functional Model: Creating A Flow Model</vt:lpstr>
      <vt:lpstr>Functional Model</vt:lpstr>
      <vt:lpstr>Functional Model Data Flow Diagram ( Model)</vt:lpstr>
      <vt:lpstr>Data Flow Diagrams</vt:lpstr>
      <vt:lpstr>The Flow Model</vt:lpstr>
      <vt:lpstr>Flow Modeling Notation</vt:lpstr>
      <vt:lpstr>External Entity</vt:lpstr>
      <vt:lpstr>Process</vt:lpstr>
      <vt:lpstr>Data Flow</vt:lpstr>
      <vt:lpstr>Data Stores</vt:lpstr>
      <vt:lpstr>Data Flow Diagramming: Guidelines</vt:lpstr>
      <vt:lpstr>Constructing a DFD—I</vt:lpstr>
      <vt:lpstr>SCD </vt:lpstr>
      <vt:lpstr>Constructing a DFD</vt:lpstr>
      <vt:lpstr>The Data Flow Hierarchy</vt:lpstr>
      <vt:lpstr>DFD Flow Modeling Notes</vt:lpstr>
      <vt:lpstr>A Process Specification (PSPEC)</vt:lpstr>
      <vt:lpstr>Behavioral Modeling  and Control  Specification</vt:lpstr>
      <vt:lpstr>Behavioral Modeling</vt:lpstr>
      <vt:lpstr>The States of a System</vt:lpstr>
      <vt:lpstr>Behavioral Modeling</vt:lpstr>
      <vt:lpstr> State Transition Diagram Notation</vt:lpstr>
      <vt:lpstr>State Transition Diagram</vt:lpstr>
      <vt:lpstr>The Data Dictionary</vt:lpstr>
      <vt:lpstr>Building a Data Dictionary</vt:lpstr>
      <vt:lpstr>Analysis Modeling: Where to Begin? </vt:lpstr>
      <vt:lpstr>Identifying Objects and Operations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Diveena Thirupathy</dc:creator>
  <cp:lastModifiedBy>Diveena Thirupathy</cp:lastModifiedBy>
  <cp:revision>37</cp:revision>
  <dcterms:created xsi:type="dcterms:W3CDTF">2016-02-01T05:50:41Z</dcterms:created>
  <dcterms:modified xsi:type="dcterms:W3CDTF">2016-02-19T02:24:38Z</dcterms:modified>
</cp:coreProperties>
</file>