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17"/>
  </p:notesMasterIdLst>
  <p:sldIdLst>
    <p:sldId id="256" r:id="rId2"/>
    <p:sldId id="258" r:id="rId3"/>
    <p:sldId id="267" r:id="rId4"/>
    <p:sldId id="259" r:id="rId5"/>
    <p:sldId id="260" r:id="rId6"/>
    <p:sldId id="268" r:id="rId7"/>
    <p:sldId id="261" r:id="rId8"/>
    <p:sldId id="262" r:id="rId9"/>
    <p:sldId id="263" r:id="rId10"/>
    <p:sldId id="270" r:id="rId11"/>
    <p:sldId id="271" r:id="rId12"/>
    <p:sldId id="264" r:id="rId13"/>
    <p:sldId id="272"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694"/>
  </p:normalViewPr>
  <p:slideViewPr>
    <p:cSldViewPr snapToGrid="0">
      <p:cViewPr varScale="1">
        <p:scale>
          <a:sx n="149" d="100"/>
          <a:sy n="149" d="100"/>
        </p:scale>
        <p:origin x="192"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0622F-E315-3B40-A56E-977E8B578A33}" type="datetimeFigureOut">
              <a:rPr lang="en-US" smtClean="0"/>
              <a:t>4/17/24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425B0-292F-1242-ACD0-F052B1275F06}" type="slidenum">
              <a:rPr lang="en-US" smtClean="0"/>
              <a:t>‹#›</a:t>
            </a:fld>
            <a:endParaRPr lang="en-US"/>
          </a:p>
        </p:txBody>
      </p:sp>
    </p:spTree>
    <p:extLst>
      <p:ext uri="{BB962C8B-B14F-4D97-AF65-F5344CB8AC3E}">
        <p14:creationId xmlns:p14="http://schemas.microsoft.com/office/powerpoint/2010/main" val="1822393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vagrant</a:t>
            </a:r>
          </a:p>
        </p:txBody>
      </p:sp>
      <p:sp>
        <p:nvSpPr>
          <p:cNvPr id="4" name="Slide Number Placeholder 3"/>
          <p:cNvSpPr>
            <a:spLocks noGrp="1"/>
          </p:cNvSpPr>
          <p:nvPr>
            <p:ph type="sldNum" sz="quarter" idx="5"/>
          </p:nvPr>
        </p:nvSpPr>
        <p:spPr/>
        <p:txBody>
          <a:bodyPr/>
          <a:lstStyle/>
          <a:p>
            <a:fld id="{6F6425B0-292F-1242-ACD0-F052B1275F06}" type="slidenum">
              <a:rPr lang="en-US" smtClean="0"/>
              <a:t>4</a:t>
            </a:fld>
            <a:endParaRPr lang="en-US"/>
          </a:p>
        </p:txBody>
      </p:sp>
    </p:spTree>
    <p:extLst>
      <p:ext uri="{BB962C8B-B14F-4D97-AF65-F5344CB8AC3E}">
        <p14:creationId xmlns:p14="http://schemas.microsoft.com/office/powerpoint/2010/main" val="30135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3/28/24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46373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3/28/24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8472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3/28/24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284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3/28/24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74735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3/28/24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92703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3/28/24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8528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3/28/24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36528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3/28/24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1851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3/28/24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88270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3/28/24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6413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3/28/24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7656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3/28/24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50182716"/>
      </p:ext>
    </p:extLst>
  </p:cSld>
  <p:clrMap bg1="lt1" tx1="dk1" bg2="lt2" tx2="dk2" accent1="accent1" accent2="accent2" accent3="accent3" accent4="accent4" accent5="accent5" accent6="accent6" hlink="hlink" folHlink="folHlink"/>
  <p:sldLayoutIdLst>
    <p:sldLayoutId id="2147483679" r:id="rId1"/>
    <p:sldLayoutId id="2147483663" r:id="rId2"/>
    <p:sldLayoutId id="2147483678" r:id="rId3"/>
    <p:sldLayoutId id="2147483665" r:id="rId4"/>
    <p:sldLayoutId id="2147483666" r:id="rId5"/>
    <p:sldLayoutId id="2147483672" r:id="rId6"/>
    <p:sldLayoutId id="2147483677" r:id="rId7"/>
    <p:sldLayoutId id="2147483676" r:id="rId8"/>
    <p:sldLayoutId id="2147483675" r:id="rId9"/>
    <p:sldLayoutId id="2147483671" r:id="rId10"/>
    <p:sldLayoutId id="2147483674"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hyperlink" Target="https://docs.docker.com/" TargetMode="External"/><Relationship Id="rId1" Type="http://schemas.openxmlformats.org/officeDocument/2006/relationships/slideLayout" Target="../slideLayouts/slideLayout2.xml"/><Relationship Id="rId5" Type="http://schemas.openxmlformats.org/officeDocument/2006/relationships/hyperlink" Target="https://www.docker.com/blog/" TargetMode="External"/><Relationship Id="rId4" Type="http://schemas.openxmlformats.org/officeDocument/2006/relationships/hyperlink" Target="https://docs.aws.amazon.com/AmazonECS/latest/developerguide/ecr-repositori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1" name="Freeform: Shape 10">
            <a:extLst>
              <a:ext uri="{FF2B5EF4-FFF2-40B4-BE49-F238E27FC236}">
                <a16:creationId xmlns:a16="http://schemas.microsoft.com/office/drawing/2014/main" id="{8BD06E9B-D0BF-47A6-AE6D-EAD493128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490555" y="162759"/>
            <a:ext cx="6857996" cy="6532473"/>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FDEF9CA-AF7E-4CD2-7856-3A4C379D374F}"/>
              </a:ext>
            </a:extLst>
          </p:cNvPr>
          <p:cNvSpPr>
            <a:spLocks noGrp="1"/>
          </p:cNvSpPr>
          <p:nvPr>
            <p:ph type="ctrTitle"/>
          </p:nvPr>
        </p:nvSpPr>
        <p:spPr>
          <a:xfrm>
            <a:off x="691078" y="722903"/>
            <a:ext cx="5402451" cy="2460770"/>
          </a:xfrm>
        </p:spPr>
        <p:txBody>
          <a:bodyPr>
            <a:normAutofit/>
          </a:bodyPr>
          <a:lstStyle/>
          <a:p>
            <a:r>
              <a:rPr lang="en-US" dirty="0"/>
              <a:t>Docker 101</a:t>
            </a:r>
            <a:endParaRPr lang="en-US" dirty="0">
              <a:latin typeface="Chalkboard SE" panose="03050602040202020205" pitchFamily="66" charset="77"/>
            </a:endParaRPr>
          </a:p>
        </p:txBody>
      </p:sp>
      <p:sp>
        <p:nvSpPr>
          <p:cNvPr id="3" name="Subtitle 2">
            <a:extLst>
              <a:ext uri="{FF2B5EF4-FFF2-40B4-BE49-F238E27FC236}">
                <a16:creationId xmlns:a16="http://schemas.microsoft.com/office/drawing/2014/main" id="{AE3D5CA2-7A99-8A61-CBE0-0EFB3C85DF7D}"/>
              </a:ext>
            </a:extLst>
          </p:cNvPr>
          <p:cNvSpPr>
            <a:spLocks noGrp="1"/>
          </p:cNvSpPr>
          <p:nvPr>
            <p:ph type="subTitle" idx="1"/>
          </p:nvPr>
        </p:nvSpPr>
        <p:spPr>
          <a:xfrm>
            <a:off x="691078" y="3428997"/>
            <a:ext cx="4412201" cy="2306639"/>
          </a:xfrm>
        </p:spPr>
        <p:txBody>
          <a:bodyPr>
            <a:normAutofit/>
          </a:bodyPr>
          <a:lstStyle/>
          <a:p>
            <a:r>
              <a:rPr lang="en-US" dirty="0"/>
              <a:t>Rob Rico</a:t>
            </a:r>
          </a:p>
          <a:p>
            <a:r>
              <a:rPr lang="en-US" dirty="0"/>
              <a:t>2024-03-28</a:t>
            </a:r>
          </a:p>
        </p:txBody>
      </p:sp>
      <p:pic>
        <p:nvPicPr>
          <p:cNvPr id="4" name="Picture 2">
            <a:extLst>
              <a:ext uri="{FF2B5EF4-FFF2-40B4-BE49-F238E27FC236}">
                <a16:creationId xmlns:a16="http://schemas.microsoft.com/office/drawing/2014/main" id="{426800B8-3533-07FB-FB76-96BD7CB323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82505" y="1868657"/>
            <a:ext cx="4425271" cy="3112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420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A24A-D0A8-1F20-07AC-94E77A573C0D}"/>
              </a:ext>
            </a:extLst>
          </p:cNvPr>
          <p:cNvSpPr>
            <a:spLocks noGrp="1"/>
          </p:cNvSpPr>
          <p:nvPr>
            <p:ph type="title"/>
          </p:nvPr>
        </p:nvSpPr>
        <p:spPr/>
        <p:txBody>
          <a:bodyPr/>
          <a:lstStyle/>
          <a:p>
            <a:r>
              <a:rPr lang="en-US" dirty="0"/>
              <a:t>Demo: </a:t>
            </a:r>
            <a:r>
              <a:rPr lang="en-US" dirty="0" err="1"/>
              <a:t>Dockerizing</a:t>
            </a:r>
            <a:r>
              <a:rPr lang="en-US" dirty="0"/>
              <a:t> a PHP Server</a:t>
            </a:r>
          </a:p>
        </p:txBody>
      </p:sp>
      <p:sp>
        <p:nvSpPr>
          <p:cNvPr id="3" name="Content Placeholder 2">
            <a:extLst>
              <a:ext uri="{FF2B5EF4-FFF2-40B4-BE49-F238E27FC236}">
                <a16:creationId xmlns:a16="http://schemas.microsoft.com/office/drawing/2014/main" id="{A44D06BB-1171-A936-AA16-6228BE5BEE01}"/>
              </a:ext>
            </a:extLst>
          </p:cNvPr>
          <p:cNvSpPr>
            <a:spLocks noGrp="1"/>
          </p:cNvSpPr>
          <p:nvPr>
            <p:ph idx="1"/>
          </p:nvPr>
        </p:nvSpPr>
        <p:spPr/>
        <p:txBody>
          <a:bodyPr/>
          <a:lstStyle/>
          <a:p>
            <a:r>
              <a:rPr lang="en-US" dirty="0"/>
              <a:t>Code Time!</a:t>
            </a:r>
          </a:p>
        </p:txBody>
      </p:sp>
    </p:spTree>
    <p:extLst>
      <p:ext uri="{BB962C8B-B14F-4D97-AF65-F5344CB8AC3E}">
        <p14:creationId xmlns:p14="http://schemas.microsoft.com/office/powerpoint/2010/main" val="2791858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A24A-D0A8-1F20-07AC-94E77A573C0D}"/>
              </a:ext>
            </a:extLst>
          </p:cNvPr>
          <p:cNvSpPr>
            <a:spLocks noGrp="1"/>
          </p:cNvSpPr>
          <p:nvPr>
            <p:ph type="title"/>
          </p:nvPr>
        </p:nvSpPr>
        <p:spPr/>
        <p:txBody>
          <a:bodyPr/>
          <a:lstStyle/>
          <a:p>
            <a:r>
              <a:rPr lang="en-US" dirty="0"/>
              <a:t>Demo: </a:t>
            </a:r>
            <a:r>
              <a:rPr lang="en-US" dirty="0" err="1"/>
              <a:t>Dockerizing</a:t>
            </a:r>
            <a:r>
              <a:rPr lang="en-US" dirty="0"/>
              <a:t> a PHP Server</a:t>
            </a:r>
          </a:p>
        </p:txBody>
      </p:sp>
      <p:sp>
        <p:nvSpPr>
          <p:cNvPr id="3" name="Content Placeholder 2">
            <a:extLst>
              <a:ext uri="{FF2B5EF4-FFF2-40B4-BE49-F238E27FC236}">
                <a16:creationId xmlns:a16="http://schemas.microsoft.com/office/drawing/2014/main" id="{A44D06BB-1171-A936-AA16-6228BE5BEE01}"/>
              </a:ext>
            </a:extLst>
          </p:cNvPr>
          <p:cNvSpPr>
            <a:spLocks noGrp="1"/>
          </p:cNvSpPr>
          <p:nvPr>
            <p:ph idx="1"/>
          </p:nvPr>
        </p:nvSpPr>
        <p:spPr/>
        <p:txBody>
          <a:bodyPr/>
          <a:lstStyle/>
          <a:p>
            <a:r>
              <a:rPr lang="en-US" dirty="0"/>
              <a:t>This demo highlights Docker’s capability to simplify and standardize the deployment process, demonstrating both its simplicity and efficiency. </a:t>
            </a:r>
          </a:p>
          <a:p>
            <a:r>
              <a:rPr lang="en-US" dirty="0"/>
              <a:t>By using Docker, we ensure that our development and production environments are identical, mitigating common deployment issues related to environment discrepancies.</a:t>
            </a:r>
          </a:p>
          <a:p>
            <a:r>
              <a:rPr lang="en-US" dirty="0"/>
              <a:t>PLUS – Includes containers ready to go with PHP dependencies such as Apache or Nginx</a:t>
            </a:r>
          </a:p>
        </p:txBody>
      </p:sp>
    </p:spTree>
    <p:extLst>
      <p:ext uri="{BB962C8B-B14F-4D97-AF65-F5344CB8AC3E}">
        <p14:creationId xmlns:p14="http://schemas.microsoft.com/office/powerpoint/2010/main" val="347257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0ABE-87B3-A1E4-A6F0-3317C29BF429}"/>
              </a:ext>
            </a:extLst>
          </p:cNvPr>
          <p:cNvSpPr>
            <a:spLocks noGrp="1"/>
          </p:cNvSpPr>
          <p:nvPr>
            <p:ph type="title"/>
          </p:nvPr>
        </p:nvSpPr>
        <p:spPr/>
        <p:txBody>
          <a:bodyPr/>
          <a:lstStyle/>
          <a:p>
            <a:r>
              <a:rPr lang="en-US" dirty="0"/>
              <a:t>Docker Caveats</a:t>
            </a:r>
          </a:p>
        </p:txBody>
      </p:sp>
      <p:sp>
        <p:nvSpPr>
          <p:cNvPr id="3" name="Content Placeholder 2">
            <a:extLst>
              <a:ext uri="{FF2B5EF4-FFF2-40B4-BE49-F238E27FC236}">
                <a16:creationId xmlns:a16="http://schemas.microsoft.com/office/drawing/2014/main" id="{90591CC6-86BD-ADA3-E61E-EDE835387A58}"/>
              </a:ext>
            </a:extLst>
          </p:cNvPr>
          <p:cNvSpPr>
            <a:spLocks noGrp="1"/>
          </p:cNvSpPr>
          <p:nvPr>
            <p:ph idx="1"/>
          </p:nvPr>
        </p:nvSpPr>
        <p:spPr/>
        <p:txBody>
          <a:bodyPr>
            <a:normAutofit fontScale="92500" lnSpcReduction="10000"/>
          </a:bodyPr>
          <a:lstStyle/>
          <a:p>
            <a:r>
              <a:rPr lang="en-US" dirty="0"/>
              <a:t>Complex Concepts for Beginners</a:t>
            </a:r>
          </a:p>
          <a:p>
            <a:pPr lvl="1"/>
            <a:r>
              <a:rPr lang="en-US" dirty="0"/>
              <a:t>Docker involves concepts like containers, images, and </a:t>
            </a:r>
            <a:r>
              <a:rPr lang="en-US" dirty="0" err="1"/>
              <a:t>Dockerfiles</a:t>
            </a:r>
            <a:r>
              <a:rPr lang="en-US" dirty="0"/>
              <a:t>, which can be complex for beginners to grasp initially. The abstraction of app deployment and system-level details may require a mindset shift for those accustomed to traditional development environments.</a:t>
            </a:r>
          </a:p>
          <a:p>
            <a:r>
              <a:rPr lang="en-US" dirty="0"/>
              <a:t>Docker Installation Process</a:t>
            </a:r>
          </a:p>
          <a:p>
            <a:pPr lvl="1"/>
            <a:r>
              <a:rPr lang="en-US" u="sng" dirty="0"/>
              <a:t>Challenge</a:t>
            </a:r>
            <a:r>
              <a:rPr lang="en-US" dirty="0"/>
              <a:t>: Installing Docker requires understanding the differences between Docker Engine and Docker Desktop, which can be confusing.</a:t>
            </a:r>
          </a:p>
          <a:p>
            <a:pPr lvl="1"/>
            <a:r>
              <a:rPr lang="en-US" u="sng" dirty="0"/>
              <a:t>Specifics</a:t>
            </a:r>
            <a:r>
              <a:rPr lang="en-US" dirty="0"/>
              <a:t>: Docker Desktop provides a GUI and is suited for local development on Windows and Mac, integrating Docker Engine, Docker CLI client, Docker Compose, and more.</a:t>
            </a:r>
          </a:p>
          <a:p>
            <a:pPr lvl="1"/>
            <a:r>
              <a:rPr lang="en-US" dirty="0"/>
              <a:t>In order to master Docker, you need to know CLI and not rely on the GUI ( although you can get very far )</a:t>
            </a:r>
          </a:p>
        </p:txBody>
      </p:sp>
    </p:spTree>
    <p:extLst>
      <p:ext uri="{BB962C8B-B14F-4D97-AF65-F5344CB8AC3E}">
        <p14:creationId xmlns:p14="http://schemas.microsoft.com/office/powerpoint/2010/main" val="3298049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0ABE-87B3-A1E4-A6F0-3317C29BF429}"/>
              </a:ext>
            </a:extLst>
          </p:cNvPr>
          <p:cNvSpPr>
            <a:spLocks noGrp="1"/>
          </p:cNvSpPr>
          <p:nvPr>
            <p:ph type="title"/>
          </p:nvPr>
        </p:nvSpPr>
        <p:spPr/>
        <p:txBody>
          <a:bodyPr/>
          <a:lstStyle/>
          <a:p>
            <a:r>
              <a:rPr lang="en-US" dirty="0"/>
              <a:t>Docker Caveats</a:t>
            </a:r>
          </a:p>
        </p:txBody>
      </p:sp>
      <p:sp>
        <p:nvSpPr>
          <p:cNvPr id="3" name="Content Placeholder 2">
            <a:extLst>
              <a:ext uri="{FF2B5EF4-FFF2-40B4-BE49-F238E27FC236}">
                <a16:creationId xmlns:a16="http://schemas.microsoft.com/office/drawing/2014/main" id="{90591CC6-86BD-ADA3-E61E-EDE835387A58}"/>
              </a:ext>
            </a:extLst>
          </p:cNvPr>
          <p:cNvSpPr>
            <a:spLocks noGrp="1"/>
          </p:cNvSpPr>
          <p:nvPr>
            <p:ph idx="1"/>
          </p:nvPr>
        </p:nvSpPr>
        <p:spPr/>
        <p:txBody>
          <a:bodyPr>
            <a:normAutofit/>
          </a:bodyPr>
          <a:lstStyle/>
          <a:p>
            <a:r>
              <a:rPr lang="en-US" dirty="0"/>
              <a:t>System Resource Requirements</a:t>
            </a:r>
          </a:p>
          <a:p>
            <a:pPr lvl="1"/>
            <a:r>
              <a:rPr lang="en-US" dirty="0"/>
              <a:t>Docker can be resource-intensive, particularly Docker Desktop on Windows or Mac. Running multiple containers simultaneously may require significant system resources, which can impact the performance of other applications and the system overall.</a:t>
            </a:r>
          </a:p>
          <a:p>
            <a:r>
              <a:rPr lang="en-US" dirty="0"/>
              <a:t>Network Configuration</a:t>
            </a:r>
          </a:p>
          <a:p>
            <a:pPr lvl="1"/>
            <a:r>
              <a:rPr lang="en-US" dirty="0"/>
              <a:t>Setting up and managing internal Docker networks to allow containers to communicate with each other and the outside world involves a learning curve. </a:t>
            </a:r>
          </a:p>
          <a:p>
            <a:pPr lvl="1"/>
            <a:r>
              <a:rPr lang="en-US" dirty="0"/>
              <a:t>Users must understand Docker networking modes like bridge, host, and overlay, which can be complex depending on the application architecture.</a:t>
            </a:r>
          </a:p>
        </p:txBody>
      </p:sp>
    </p:spTree>
    <p:extLst>
      <p:ext uri="{BB962C8B-B14F-4D97-AF65-F5344CB8AC3E}">
        <p14:creationId xmlns:p14="http://schemas.microsoft.com/office/powerpoint/2010/main" val="1350124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3DBC-7FAF-1B14-61B0-B12A1832344A}"/>
              </a:ext>
            </a:extLst>
          </p:cNvPr>
          <p:cNvSpPr>
            <a:spLocks noGrp="1"/>
          </p:cNvSpPr>
          <p:nvPr>
            <p:ph type="title"/>
          </p:nvPr>
        </p:nvSpPr>
        <p:spPr/>
        <p:txBody>
          <a:bodyPr/>
          <a:lstStyle/>
          <a:p>
            <a:r>
              <a:rPr lang="en-US" dirty="0"/>
              <a:t>Conclusion and Q&amp;A</a:t>
            </a:r>
          </a:p>
        </p:txBody>
      </p:sp>
      <p:sp>
        <p:nvSpPr>
          <p:cNvPr id="3" name="Content Placeholder 2">
            <a:extLst>
              <a:ext uri="{FF2B5EF4-FFF2-40B4-BE49-F238E27FC236}">
                <a16:creationId xmlns:a16="http://schemas.microsoft.com/office/drawing/2014/main" id="{08A9E636-10C9-F55B-CD57-20646B3F3738}"/>
              </a:ext>
            </a:extLst>
          </p:cNvPr>
          <p:cNvSpPr>
            <a:spLocks noGrp="1"/>
          </p:cNvSpPr>
          <p:nvPr>
            <p:ph idx="1"/>
          </p:nvPr>
        </p:nvSpPr>
        <p:spPr/>
        <p:txBody>
          <a:bodyPr/>
          <a:lstStyle/>
          <a:p>
            <a:r>
              <a:rPr lang="en-US" dirty="0"/>
              <a:t>Docker presents a paradigm shift in how applications are developed, deployed, and managed, which naturally comes with a learning curve. </a:t>
            </a:r>
          </a:p>
          <a:p>
            <a:r>
              <a:rPr lang="en-US" dirty="0"/>
              <a:t>While it offers numerous advantages, the initial setup, understanding of core concepts, and integration into existing systems can pose challenges for teams and individuals new to Docker.</a:t>
            </a:r>
          </a:p>
          <a:p>
            <a:r>
              <a:rPr lang="en-US" dirty="0"/>
              <a:t>Questions?</a:t>
            </a:r>
          </a:p>
        </p:txBody>
      </p:sp>
    </p:spTree>
    <p:extLst>
      <p:ext uri="{BB962C8B-B14F-4D97-AF65-F5344CB8AC3E}">
        <p14:creationId xmlns:p14="http://schemas.microsoft.com/office/powerpoint/2010/main" val="3794584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9AA9-E2C4-3E51-CBD8-50C052AC38B6}"/>
              </a:ext>
            </a:extLst>
          </p:cNvPr>
          <p:cNvSpPr>
            <a:spLocks noGrp="1"/>
          </p:cNvSpPr>
          <p:nvPr>
            <p:ph type="title"/>
          </p:nvPr>
        </p:nvSpPr>
        <p:spPr/>
        <p:txBody>
          <a:bodyPr/>
          <a:lstStyle/>
          <a:p>
            <a:r>
              <a:rPr lang="en-US" dirty="0"/>
              <a:t>Further Resources and Learning</a:t>
            </a:r>
          </a:p>
        </p:txBody>
      </p:sp>
      <p:sp>
        <p:nvSpPr>
          <p:cNvPr id="3" name="Content Placeholder 2">
            <a:extLst>
              <a:ext uri="{FF2B5EF4-FFF2-40B4-BE49-F238E27FC236}">
                <a16:creationId xmlns:a16="http://schemas.microsoft.com/office/drawing/2014/main" id="{B0D01739-CACE-C0E9-6506-0241823218E2}"/>
              </a:ext>
            </a:extLst>
          </p:cNvPr>
          <p:cNvSpPr>
            <a:spLocks noGrp="1"/>
          </p:cNvSpPr>
          <p:nvPr>
            <p:ph idx="1"/>
          </p:nvPr>
        </p:nvSpPr>
        <p:spPr/>
        <p:txBody>
          <a:bodyPr/>
          <a:lstStyle/>
          <a:p>
            <a:r>
              <a:rPr lang="en-US" dirty="0"/>
              <a:t>Docker Documentation</a:t>
            </a:r>
          </a:p>
          <a:p>
            <a:pPr lvl="1"/>
            <a:r>
              <a:rPr lang="en-US" dirty="0">
                <a:hlinkClick r:id="rId2"/>
              </a:rPr>
              <a:t>https://docs.docker.com/</a:t>
            </a:r>
            <a:endParaRPr lang="en-US" dirty="0"/>
          </a:p>
          <a:p>
            <a:r>
              <a:rPr lang="en-US" dirty="0"/>
              <a:t>Docker Hub</a:t>
            </a:r>
          </a:p>
          <a:p>
            <a:pPr lvl="1"/>
            <a:r>
              <a:rPr lang="en-US" dirty="0">
                <a:hlinkClick r:id="rId3"/>
              </a:rPr>
              <a:t>https://hub.docker.com/</a:t>
            </a:r>
            <a:endParaRPr lang="en-US" dirty="0"/>
          </a:p>
          <a:p>
            <a:r>
              <a:rPr lang="en-US" dirty="0"/>
              <a:t>AWS ECS – ECR</a:t>
            </a:r>
          </a:p>
          <a:p>
            <a:pPr lvl="1"/>
            <a:r>
              <a:rPr lang="en-US" dirty="0">
                <a:hlinkClick r:id="rId4"/>
              </a:rPr>
              <a:t>https://docs.aws.amazon.com/AmazonECS/latest/developerguide/ecr-repositories.html</a:t>
            </a:r>
            <a:endParaRPr lang="en-US" dirty="0"/>
          </a:p>
          <a:p>
            <a:r>
              <a:rPr lang="en-US" dirty="0"/>
              <a:t>Docker Blog</a:t>
            </a:r>
          </a:p>
          <a:p>
            <a:pPr lvl="1"/>
            <a:r>
              <a:rPr lang="en-US" dirty="0">
                <a:hlinkClick r:id="rId5"/>
              </a:rPr>
              <a:t>https://www.docker.com/blog/</a:t>
            </a:r>
            <a:endParaRPr lang="en-US" dirty="0"/>
          </a:p>
        </p:txBody>
      </p:sp>
    </p:spTree>
    <p:extLst>
      <p:ext uri="{BB962C8B-B14F-4D97-AF65-F5344CB8AC3E}">
        <p14:creationId xmlns:p14="http://schemas.microsoft.com/office/powerpoint/2010/main" val="2683916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3FDD-4ACA-766D-98AF-BB32975828AE}"/>
              </a:ext>
            </a:extLst>
          </p:cNvPr>
          <p:cNvSpPr>
            <a:spLocks noGrp="1"/>
          </p:cNvSpPr>
          <p:nvPr>
            <p:ph type="title"/>
          </p:nvPr>
        </p:nvSpPr>
        <p:spPr/>
        <p:txBody>
          <a:bodyPr/>
          <a:lstStyle/>
          <a:p>
            <a:r>
              <a:rPr lang="en-US" dirty="0"/>
              <a:t>A bit about Rob</a:t>
            </a:r>
          </a:p>
        </p:txBody>
      </p:sp>
      <p:sp>
        <p:nvSpPr>
          <p:cNvPr id="3" name="Content Placeholder 2">
            <a:extLst>
              <a:ext uri="{FF2B5EF4-FFF2-40B4-BE49-F238E27FC236}">
                <a16:creationId xmlns:a16="http://schemas.microsoft.com/office/drawing/2014/main" id="{61A70797-34B2-9159-6CF8-2D974098C963}"/>
              </a:ext>
            </a:extLst>
          </p:cNvPr>
          <p:cNvSpPr>
            <a:spLocks noGrp="1"/>
          </p:cNvSpPr>
          <p:nvPr>
            <p:ph idx="1"/>
          </p:nvPr>
        </p:nvSpPr>
        <p:spPr/>
        <p:txBody>
          <a:bodyPr/>
          <a:lstStyle/>
          <a:p>
            <a:r>
              <a:rPr lang="en-US" dirty="0"/>
              <a:t>Been developing since 2013</a:t>
            </a:r>
          </a:p>
          <a:p>
            <a:r>
              <a:rPr lang="en-US" dirty="0"/>
              <a:t>Graduated with a Degree in Computer Science</a:t>
            </a:r>
          </a:p>
          <a:p>
            <a:r>
              <a:rPr lang="en-US" dirty="0"/>
              <a:t>Working for an EdTech company as Head of Engineering</a:t>
            </a:r>
          </a:p>
          <a:p>
            <a:r>
              <a:rPr lang="en-US" dirty="0"/>
              <a:t>Currently run a freelance company</a:t>
            </a:r>
          </a:p>
        </p:txBody>
      </p:sp>
    </p:spTree>
    <p:extLst>
      <p:ext uri="{BB962C8B-B14F-4D97-AF65-F5344CB8AC3E}">
        <p14:creationId xmlns:p14="http://schemas.microsoft.com/office/powerpoint/2010/main" val="1045039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3FDD-4ACA-766D-98AF-BB32975828AE}"/>
              </a:ext>
            </a:extLst>
          </p:cNvPr>
          <p:cNvSpPr>
            <a:spLocks noGrp="1"/>
          </p:cNvSpPr>
          <p:nvPr>
            <p:ph type="title"/>
          </p:nvPr>
        </p:nvSpPr>
        <p:spPr/>
        <p:txBody>
          <a:bodyPr/>
          <a:lstStyle/>
          <a:p>
            <a:r>
              <a:rPr lang="en-US" dirty="0"/>
              <a:t>Understanding Containerization</a:t>
            </a:r>
          </a:p>
        </p:txBody>
      </p:sp>
      <p:sp>
        <p:nvSpPr>
          <p:cNvPr id="3" name="Content Placeholder 2">
            <a:extLst>
              <a:ext uri="{FF2B5EF4-FFF2-40B4-BE49-F238E27FC236}">
                <a16:creationId xmlns:a16="http://schemas.microsoft.com/office/drawing/2014/main" id="{61A70797-34B2-9159-6CF8-2D974098C963}"/>
              </a:ext>
            </a:extLst>
          </p:cNvPr>
          <p:cNvSpPr>
            <a:spLocks noGrp="1"/>
          </p:cNvSpPr>
          <p:nvPr>
            <p:ph idx="1"/>
          </p:nvPr>
        </p:nvSpPr>
        <p:spPr/>
        <p:txBody>
          <a:bodyPr/>
          <a:lstStyle/>
          <a:p>
            <a:r>
              <a:rPr lang="en-US" dirty="0"/>
              <a:t>The encapsulation of an application and its dependencies into a container that can run on any Linux or Windows based system.</a:t>
            </a:r>
          </a:p>
          <a:p>
            <a:r>
              <a:rPr lang="en-US" dirty="0"/>
              <a:t>Traditional virtualization involves running multiple operating systems on a single physical server via virtual machines (VMs)</a:t>
            </a:r>
          </a:p>
          <a:p>
            <a:pPr lvl="1"/>
            <a:r>
              <a:rPr lang="en-US" dirty="0"/>
              <a:t>Resource Intensive</a:t>
            </a:r>
          </a:p>
          <a:p>
            <a:r>
              <a:rPr lang="en-US" dirty="0"/>
              <a:t>Containerization, by contrast, allows multiple applications to share the same OS kernel with each container running as an isolated process in user space.</a:t>
            </a:r>
          </a:p>
          <a:p>
            <a:pPr lvl="1"/>
            <a:r>
              <a:rPr lang="en-US" dirty="0"/>
              <a:t>Shared resources, or small machines in the Cloud</a:t>
            </a:r>
          </a:p>
        </p:txBody>
      </p:sp>
    </p:spTree>
    <p:extLst>
      <p:ext uri="{BB962C8B-B14F-4D97-AF65-F5344CB8AC3E}">
        <p14:creationId xmlns:p14="http://schemas.microsoft.com/office/powerpoint/2010/main" val="75650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8F68-EB58-A930-7156-EC86A1679091}"/>
              </a:ext>
            </a:extLst>
          </p:cNvPr>
          <p:cNvSpPr>
            <a:spLocks noGrp="1"/>
          </p:cNvSpPr>
          <p:nvPr>
            <p:ph type="title"/>
          </p:nvPr>
        </p:nvSpPr>
        <p:spPr/>
        <p:txBody>
          <a:bodyPr/>
          <a:lstStyle/>
          <a:p>
            <a:r>
              <a:rPr lang="en-US" dirty="0"/>
              <a:t>Introduction to Docker</a:t>
            </a:r>
          </a:p>
        </p:txBody>
      </p:sp>
      <p:sp>
        <p:nvSpPr>
          <p:cNvPr id="3" name="Content Placeholder 2">
            <a:extLst>
              <a:ext uri="{FF2B5EF4-FFF2-40B4-BE49-F238E27FC236}">
                <a16:creationId xmlns:a16="http://schemas.microsoft.com/office/drawing/2014/main" id="{604EA3EB-B32B-C25A-7C0F-125D91EB2D14}"/>
              </a:ext>
            </a:extLst>
          </p:cNvPr>
          <p:cNvSpPr>
            <a:spLocks noGrp="1"/>
          </p:cNvSpPr>
          <p:nvPr>
            <p:ph idx="1"/>
          </p:nvPr>
        </p:nvSpPr>
        <p:spPr/>
        <p:txBody>
          <a:bodyPr/>
          <a:lstStyle/>
          <a:p>
            <a:r>
              <a:rPr lang="en-US" dirty="0"/>
              <a:t>A leading platform for developing, shipping, and running applications in containers.</a:t>
            </a:r>
          </a:p>
          <a:p>
            <a:r>
              <a:rPr lang="en-US" dirty="0"/>
              <a:t>Over 3.5 million applications have been placed in containers using Docker technology, with millions of developers worldwide.</a:t>
            </a:r>
          </a:p>
          <a:p>
            <a:pPr lvl="1"/>
            <a:r>
              <a:rPr lang="en-US" b="0" i="0" dirty="0">
                <a:solidFill>
                  <a:srgbClr val="1F1F1F"/>
                </a:solidFill>
                <a:effectLst/>
                <a:highlight>
                  <a:srgbClr val="FFFFFF"/>
                </a:highlight>
                <a:latin typeface="Google Sans"/>
              </a:rPr>
              <a:t>Over 37 billion containerized applications have been downloaded. </a:t>
            </a:r>
            <a:endParaRPr lang="en-US" dirty="0"/>
          </a:p>
          <a:p>
            <a:r>
              <a:rPr lang="en-US" dirty="0"/>
              <a:t>Docker’s works very well in a continuous integration/continuous deployment (CI/CD) pipelines and microservices architecture.</a:t>
            </a:r>
          </a:p>
          <a:p>
            <a:pPr lvl="1"/>
            <a:r>
              <a:rPr lang="en-US" dirty="0"/>
              <a:t>Currently running AWS ECS </a:t>
            </a:r>
            <a:r>
              <a:rPr lang="en-US" dirty="0" err="1"/>
              <a:t>Fargate</a:t>
            </a:r>
            <a:r>
              <a:rPr lang="en-US" dirty="0"/>
              <a:t> instances using ECR.</a:t>
            </a:r>
          </a:p>
        </p:txBody>
      </p:sp>
    </p:spTree>
    <p:extLst>
      <p:ext uri="{BB962C8B-B14F-4D97-AF65-F5344CB8AC3E}">
        <p14:creationId xmlns:p14="http://schemas.microsoft.com/office/powerpoint/2010/main" val="77527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AE3C-1271-083C-AFD1-88BC4576E6AA}"/>
              </a:ext>
            </a:extLst>
          </p:cNvPr>
          <p:cNvSpPr>
            <a:spLocks noGrp="1"/>
          </p:cNvSpPr>
          <p:nvPr>
            <p:ph type="title"/>
          </p:nvPr>
        </p:nvSpPr>
        <p:spPr/>
        <p:txBody>
          <a:bodyPr/>
          <a:lstStyle/>
          <a:p>
            <a:r>
              <a:rPr lang="en-US" dirty="0"/>
              <a:t>Docker Architecture</a:t>
            </a:r>
          </a:p>
        </p:txBody>
      </p:sp>
      <p:sp>
        <p:nvSpPr>
          <p:cNvPr id="3" name="Content Placeholder 2">
            <a:extLst>
              <a:ext uri="{FF2B5EF4-FFF2-40B4-BE49-F238E27FC236}">
                <a16:creationId xmlns:a16="http://schemas.microsoft.com/office/drawing/2014/main" id="{2CC799A8-9DA2-8E49-01A0-B1EA3DF0E09B}"/>
              </a:ext>
            </a:extLst>
          </p:cNvPr>
          <p:cNvSpPr>
            <a:spLocks noGrp="1"/>
          </p:cNvSpPr>
          <p:nvPr>
            <p:ph idx="1"/>
          </p:nvPr>
        </p:nvSpPr>
        <p:spPr/>
        <p:txBody>
          <a:bodyPr>
            <a:normAutofit fontScale="92500" lnSpcReduction="20000"/>
          </a:bodyPr>
          <a:lstStyle/>
          <a:p>
            <a:r>
              <a:rPr lang="en-US" dirty="0"/>
              <a:t>Docker Engine</a:t>
            </a:r>
          </a:p>
          <a:p>
            <a:pPr lvl="1"/>
            <a:r>
              <a:rPr lang="en-US" dirty="0"/>
              <a:t>The core of Docker, it's a lightweight runtime and toolkit that manages containers, images, and builds, enabling the creation and running of Docker containers on any compatible operating system.</a:t>
            </a:r>
          </a:p>
          <a:p>
            <a:r>
              <a:rPr lang="en-US" dirty="0"/>
              <a:t>Docker Images</a:t>
            </a:r>
          </a:p>
          <a:p>
            <a:pPr lvl="1"/>
            <a:r>
              <a:rPr lang="en-US" dirty="0"/>
              <a:t>Blueprint of the application along with its dependencies and environment settings needed to run it. Images are immutable, ensuring consistency across different development and production environments.</a:t>
            </a:r>
          </a:p>
          <a:p>
            <a:r>
              <a:rPr lang="en-US" dirty="0"/>
              <a:t>Containers</a:t>
            </a:r>
          </a:p>
          <a:p>
            <a:pPr lvl="1"/>
            <a:r>
              <a:rPr lang="en-US" dirty="0"/>
              <a:t>Running instances of Docker images that encapsulate specific applications and their runtime environment. Containers are isolated from each other and the host system, but share the OS kernel, making them lightweight and fast.</a:t>
            </a:r>
          </a:p>
        </p:txBody>
      </p:sp>
    </p:spTree>
    <p:extLst>
      <p:ext uri="{BB962C8B-B14F-4D97-AF65-F5344CB8AC3E}">
        <p14:creationId xmlns:p14="http://schemas.microsoft.com/office/powerpoint/2010/main" val="301161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AE3C-1271-083C-AFD1-88BC4576E6AA}"/>
              </a:ext>
            </a:extLst>
          </p:cNvPr>
          <p:cNvSpPr>
            <a:spLocks noGrp="1"/>
          </p:cNvSpPr>
          <p:nvPr>
            <p:ph type="title"/>
          </p:nvPr>
        </p:nvSpPr>
        <p:spPr/>
        <p:txBody>
          <a:bodyPr/>
          <a:lstStyle/>
          <a:p>
            <a:r>
              <a:rPr lang="en-US" dirty="0"/>
              <a:t>Docker Architecture</a:t>
            </a:r>
          </a:p>
        </p:txBody>
      </p:sp>
      <p:sp>
        <p:nvSpPr>
          <p:cNvPr id="3" name="Content Placeholder 2">
            <a:extLst>
              <a:ext uri="{FF2B5EF4-FFF2-40B4-BE49-F238E27FC236}">
                <a16:creationId xmlns:a16="http://schemas.microsoft.com/office/drawing/2014/main" id="{2CC799A8-9DA2-8E49-01A0-B1EA3DF0E09B}"/>
              </a:ext>
            </a:extLst>
          </p:cNvPr>
          <p:cNvSpPr>
            <a:spLocks noGrp="1"/>
          </p:cNvSpPr>
          <p:nvPr>
            <p:ph idx="1"/>
          </p:nvPr>
        </p:nvSpPr>
        <p:spPr/>
        <p:txBody>
          <a:bodyPr>
            <a:normAutofit fontScale="92500" lnSpcReduction="10000"/>
          </a:bodyPr>
          <a:lstStyle/>
          <a:p>
            <a:r>
              <a:rPr lang="en-US" dirty="0" err="1"/>
              <a:t>Dockerfile</a:t>
            </a:r>
            <a:endParaRPr lang="en-US" dirty="0"/>
          </a:p>
          <a:p>
            <a:pPr lvl="1"/>
            <a:r>
              <a:rPr lang="en-US" dirty="0"/>
              <a:t>A text document containing all the commands a user could call on the command line to assemble an image. Developers use </a:t>
            </a:r>
            <a:r>
              <a:rPr lang="en-US" dirty="0" err="1"/>
              <a:t>Dockerfiles</a:t>
            </a:r>
            <a:r>
              <a:rPr lang="en-US" dirty="0"/>
              <a:t> to automate the creation of Docker images.</a:t>
            </a:r>
          </a:p>
          <a:p>
            <a:r>
              <a:rPr lang="en-US" dirty="0"/>
              <a:t>Image Building Process</a:t>
            </a:r>
          </a:p>
          <a:p>
            <a:pPr lvl="1"/>
            <a:r>
              <a:rPr lang="en-US" dirty="0"/>
              <a:t>Developers write </a:t>
            </a:r>
            <a:r>
              <a:rPr lang="en-US" dirty="0" err="1"/>
              <a:t>Dockerfiles</a:t>
            </a:r>
            <a:r>
              <a:rPr lang="en-US" dirty="0"/>
              <a:t> to define the application’s environment. Docker uses these </a:t>
            </a:r>
            <a:r>
              <a:rPr lang="en-US" dirty="0" err="1"/>
              <a:t>Dockerfiles</a:t>
            </a:r>
            <a:r>
              <a:rPr lang="en-US" dirty="0"/>
              <a:t> to automatically build images. These images can be used repeatedly to create new containers.</a:t>
            </a:r>
          </a:p>
          <a:p>
            <a:r>
              <a:rPr lang="en-US" dirty="0"/>
              <a:t>Online Repositories</a:t>
            </a:r>
          </a:p>
          <a:p>
            <a:pPr lvl="1"/>
            <a:r>
              <a:rPr lang="en-US" dirty="0"/>
              <a:t>Docker Hub: A public registry where users can push their own images and pull images created by others. </a:t>
            </a:r>
          </a:p>
          <a:p>
            <a:pPr lvl="1"/>
            <a:r>
              <a:rPr lang="en-US" dirty="0"/>
              <a:t>AWS ECR: A private cloud repository hooked up to the AWS infrastructure.</a:t>
            </a:r>
          </a:p>
        </p:txBody>
      </p:sp>
    </p:spTree>
    <p:extLst>
      <p:ext uri="{BB962C8B-B14F-4D97-AF65-F5344CB8AC3E}">
        <p14:creationId xmlns:p14="http://schemas.microsoft.com/office/powerpoint/2010/main" val="314718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9794-2ABE-748B-7CE1-6E00A6E6976F}"/>
              </a:ext>
            </a:extLst>
          </p:cNvPr>
          <p:cNvSpPr>
            <a:spLocks noGrp="1"/>
          </p:cNvSpPr>
          <p:nvPr>
            <p:ph type="title"/>
          </p:nvPr>
        </p:nvSpPr>
        <p:spPr/>
        <p:txBody>
          <a:bodyPr/>
          <a:lstStyle/>
          <a:p>
            <a:r>
              <a:rPr lang="en-US" dirty="0"/>
              <a:t>Benefits of Docker for Dev Teams</a:t>
            </a:r>
          </a:p>
        </p:txBody>
      </p:sp>
      <p:sp>
        <p:nvSpPr>
          <p:cNvPr id="3" name="Content Placeholder 2">
            <a:extLst>
              <a:ext uri="{FF2B5EF4-FFF2-40B4-BE49-F238E27FC236}">
                <a16:creationId xmlns:a16="http://schemas.microsoft.com/office/drawing/2014/main" id="{0BD991E7-A431-E4F8-860F-606A46733A2C}"/>
              </a:ext>
            </a:extLst>
          </p:cNvPr>
          <p:cNvSpPr>
            <a:spLocks noGrp="1"/>
          </p:cNvSpPr>
          <p:nvPr>
            <p:ph idx="1"/>
          </p:nvPr>
        </p:nvSpPr>
        <p:spPr/>
        <p:txBody>
          <a:bodyPr>
            <a:normAutofit fontScale="85000" lnSpcReduction="20000"/>
          </a:bodyPr>
          <a:lstStyle/>
          <a:p>
            <a:r>
              <a:rPr lang="en-US" dirty="0"/>
              <a:t>Ensuring Consistency</a:t>
            </a:r>
          </a:p>
          <a:p>
            <a:pPr lvl="1"/>
            <a:r>
              <a:rPr lang="en-US" dirty="0"/>
              <a:t>Docker standardizes the development environment by allowing developers to work in containers that replicate the production environment exactly. </a:t>
            </a:r>
          </a:p>
          <a:p>
            <a:pPr lvl="1"/>
            <a:r>
              <a:rPr lang="en-US" dirty="0"/>
              <a:t>This uniformity eliminates discrepancies between working environments and reduces deployment conflicts.</a:t>
            </a:r>
          </a:p>
          <a:p>
            <a:r>
              <a:rPr lang="en-US" dirty="0"/>
              <a:t>Accelerating Development Cycles</a:t>
            </a:r>
          </a:p>
          <a:p>
            <a:pPr lvl="1"/>
            <a:r>
              <a:rPr lang="en-US" dirty="0"/>
              <a:t>Docker enhances development speed by allowing developers to create and replicate environments quickly and efficiently. </a:t>
            </a:r>
          </a:p>
          <a:p>
            <a:pPr lvl="1"/>
            <a:r>
              <a:rPr lang="en-US" dirty="0"/>
              <a:t>This capability reduces setup times for new projects and speeds up the transition from development to production.</a:t>
            </a:r>
          </a:p>
          <a:p>
            <a:r>
              <a:rPr lang="en-US" dirty="0"/>
              <a:t>Enhancing Team Collaboration</a:t>
            </a:r>
          </a:p>
          <a:p>
            <a:pPr lvl="1"/>
            <a:r>
              <a:rPr lang="en-US" dirty="0"/>
              <a:t>Every team member works with identical setups, fostering quicker feedback loops and significantly reducing the common "it works on my machine" problem. </a:t>
            </a:r>
          </a:p>
          <a:p>
            <a:pPr lvl="1"/>
            <a:r>
              <a:rPr lang="en-US" dirty="0"/>
              <a:t>Docker's approach promotes a more integrated and collaborative development process.</a:t>
            </a:r>
          </a:p>
        </p:txBody>
      </p:sp>
    </p:spTree>
    <p:extLst>
      <p:ext uri="{BB962C8B-B14F-4D97-AF65-F5344CB8AC3E}">
        <p14:creationId xmlns:p14="http://schemas.microsoft.com/office/powerpoint/2010/main" val="284333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A77EB-2496-17C2-8D24-72513C0C177F}"/>
              </a:ext>
            </a:extLst>
          </p:cNvPr>
          <p:cNvSpPr>
            <a:spLocks noGrp="1"/>
          </p:cNvSpPr>
          <p:nvPr>
            <p:ph type="title"/>
          </p:nvPr>
        </p:nvSpPr>
        <p:spPr/>
        <p:txBody>
          <a:bodyPr/>
          <a:lstStyle/>
          <a:p>
            <a:r>
              <a:rPr lang="en-US" dirty="0"/>
              <a:t>Package Management with Docker</a:t>
            </a:r>
          </a:p>
        </p:txBody>
      </p:sp>
      <p:sp>
        <p:nvSpPr>
          <p:cNvPr id="3" name="Content Placeholder 2">
            <a:extLst>
              <a:ext uri="{FF2B5EF4-FFF2-40B4-BE49-F238E27FC236}">
                <a16:creationId xmlns:a16="http://schemas.microsoft.com/office/drawing/2014/main" id="{BBE26ADD-2EA9-6638-D6AB-65E9DC5546E0}"/>
              </a:ext>
            </a:extLst>
          </p:cNvPr>
          <p:cNvSpPr>
            <a:spLocks noGrp="1"/>
          </p:cNvSpPr>
          <p:nvPr>
            <p:ph idx="1"/>
          </p:nvPr>
        </p:nvSpPr>
        <p:spPr/>
        <p:txBody>
          <a:bodyPr>
            <a:normAutofit fontScale="85000" lnSpcReduction="10000"/>
          </a:bodyPr>
          <a:lstStyle/>
          <a:p>
            <a:r>
              <a:rPr lang="en-US" dirty="0"/>
              <a:t>Managing Application Dependencies</a:t>
            </a:r>
          </a:p>
          <a:p>
            <a:pPr lvl="1"/>
            <a:r>
              <a:rPr lang="en-US" dirty="0"/>
              <a:t>Docker encapsulates an application and all its dependencies within a container. </a:t>
            </a:r>
          </a:p>
          <a:p>
            <a:pPr lvl="1"/>
            <a:r>
              <a:rPr lang="en-US" dirty="0"/>
              <a:t>This encapsulation ensures that the application will run identically, regardless of the deployment environment, whether it's on a developer's local machine, a test environment, or production servers.</a:t>
            </a:r>
          </a:p>
          <a:p>
            <a:r>
              <a:rPr lang="en-US" dirty="0"/>
              <a:t>Version Control with Docker Images</a:t>
            </a:r>
          </a:p>
          <a:p>
            <a:pPr lvl="1"/>
            <a:r>
              <a:rPr lang="en-US" dirty="0"/>
              <a:t>Docker supports version control by allowing developers to tag images with version numbers.</a:t>
            </a:r>
          </a:p>
          <a:p>
            <a:pPr lvl="1"/>
            <a:r>
              <a:rPr lang="en-US" dirty="0"/>
              <a:t>This helps facilitate easy and reliable rollback procedures.</a:t>
            </a:r>
          </a:p>
          <a:p>
            <a:r>
              <a:rPr lang="en-US" dirty="0"/>
              <a:t>Legacy or old-outdate applications</a:t>
            </a:r>
          </a:p>
          <a:p>
            <a:pPr lvl="1"/>
            <a:r>
              <a:rPr lang="en-US" dirty="0"/>
              <a:t>Docker has been a saving grace for multiple projects I’ve managed over the years.</a:t>
            </a:r>
          </a:p>
          <a:p>
            <a:pPr lvl="1"/>
            <a:r>
              <a:rPr lang="en-US" dirty="0"/>
              <a:t>Containerized an old PHP 5.3 application running ancient packages.</a:t>
            </a:r>
          </a:p>
          <a:p>
            <a:pPr lvl="1"/>
            <a:r>
              <a:rPr lang="en-US" dirty="0"/>
              <a:t>This allowed me to roll a modern, CI/CD pipeline with a decade old app</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47330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A24A-D0A8-1F20-07AC-94E77A573C0D}"/>
              </a:ext>
            </a:extLst>
          </p:cNvPr>
          <p:cNvSpPr>
            <a:spLocks noGrp="1"/>
          </p:cNvSpPr>
          <p:nvPr>
            <p:ph type="title"/>
          </p:nvPr>
        </p:nvSpPr>
        <p:spPr/>
        <p:txBody>
          <a:bodyPr/>
          <a:lstStyle/>
          <a:p>
            <a:r>
              <a:rPr lang="en-US" dirty="0"/>
              <a:t>Demo: </a:t>
            </a:r>
            <a:r>
              <a:rPr lang="en-US" dirty="0" err="1"/>
              <a:t>Dockerizing</a:t>
            </a:r>
            <a:r>
              <a:rPr lang="en-US" dirty="0"/>
              <a:t> a PHP Server</a:t>
            </a:r>
          </a:p>
        </p:txBody>
      </p:sp>
      <p:sp>
        <p:nvSpPr>
          <p:cNvPr id="3" name="Content Placeholder 2">
            <a:extLst>
              <a:ext uri="{FF2B5EF4-FFF2-40B4-BE49-F238E27FC236}">
                <a16:creationId xmlns:a16="http://schemas.microsoft.com/office/drawing/2014/main" id="{A44D06BB-1171-A936-AA16-6228BE5BEE01}"/>
              </a:ext>
            </a:extLst>
          </p:cNvPr>
          <p:cNvSpPr>
            <a:spLocks noGrp="1"/>
          </p:cNvSpPr>
          <p:nvPr>
            <p:ph idx="1"/>
          </p:nvPr>
        </p:nvSpPr>
        <p:spPr/>
        <p:txBody>
          <a:bodyPr/>
          <a:lstStyle/>
          <a:p>
            <a:r>
              <a:rPr lang="en-US" dirty="0"/>
              <a:t>What are we building</a:t>
            </a:r>
          </a:p>
          <a:p>
            <a:pPr lvl="1"/>
            <a:r>
              <a:rPr lang="en-US" dirty="0"/>
              <a:t>A simple PHP application—a basic web server displaying 'Hello, World!'. This application serves as an ideal candidate for containerization because it's lightweight and represents a typical use case for web development environments.</a:t>
            </a:r>
          </a:p>
          <a:p>
            <a:pPr lvl="1"/>
            <a:r>
              <a:rPr lang="en-US" dirty="0"/>
              <a:t>Typically, if all dev machines have the same PHP version and libraries, using a framework or even `</a:t>
            </a:r>
            <a:r>
              <a:rPr lang="en-US" dirty="0" err="1"/>
              <a:t>php</a:t>
            </a:r>
            <a:r>
              <a:rPr lang="en-US" dirty="0"/>
              <a:t> –S` to start a local server can suffice.</a:t>
            </a:r>
          </a:p>
        </p:txBody>
      </p:sp>
    </p:spTree>
    <p:extLst>
      <p:ext uri="{BB962C8B-B14F-4D97-AF65-F5344CB8AC3E}">
        <p14:creationId xmlns:p14="http://schemas.microsoft.com/office/powerpoint/2010/main" val="3743304948"/>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29871</TotalTime>
  <Words>1133</Words>
  <Application>Microsoft Macintosh PowerPoint</Application>
  <PresentationFormat>Widescreen</PresentationFormat>
  <Paragraphs>99</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Chalkboard SE</vt:lpstr>
      <vt:lpstr>Google Sans</vt:lpstr>
      <vt:lpstr>Grandview</vt:lpstr>
      <vt:lpstr>Wingdings</vt:lpstr>
      <vt:lpstr>CosineVTI</vt:lpstr>
      <vt:lpstr>Docker 101</vt:lpstr>
      <vt:lpstr>A bit about Rob</vt:lpstr>
      <vt:lpstr>Understanding Containerization</vt:lpstr>
      <vt:lpstr>Introduction to Docker</vt:lpstr>
      <vt:lpstr>Docker Architecture</vt:lpstr>
      <vt:lpstr>Docker Architecture</vt:lpstr>
      <vt:lpstr>Benefits of Docker for Dev Teams</vt:lpstr>
      <vt:lpstr>Package Management with Docker</vt:lpstr>
      <vt:lpstr>Demo: Dockerizing a PHP Server</vt:lpstr>
      <vt:lpstr>Demo: Dockerizing a PHP Server</vt:lpstr>
      <vt:lpstr>Demo: Dockerizing a PHP Server</vt:lpstr>
      <vt:lpstr>Docker Caveats</vt:lpstr>
      <vt:lpstr>Docker Caveats</vt:lpstr>
      <vt:lpstr>Conclusion and Q&amp;A</vt:lpstr>
      <vt:lpstr>Further Resources and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101</dc:title>
  <dc:creator>Robert Rico</dc:creator>
  <cp:lastModifiedBy>Robert Rico</cp:lastModifiedBy>
  <cp:revision>7</cp:revision>
  <dcterms:created xsi:type="dcterms:W3CDTF">2024-03-29T00:06:22Z</dcterms:created>
  <dcterms:modified xsi:type="dcterms:W3CDTF">2024-04-18T17:57:57Z</dcterms:modified>
</cp:coreProperties>
</file>