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59683"/>
  </p:normalViewPr>
  <p:slideViewPr>
    <p:cSldViewPr snapToGrid="0">
      <p:cViewPr varScale="1">
        <p:scale>
          <a:sx n="93" d="100"/>
          <a:sy n="93" d="100"/>
        </p:scale>
        <p:origin x="11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54F0C-C9EE-E749-9E81-1375DDFF8975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248D5-45FC-EC4E-B4ED-ADFBFA709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Welcome, everyone! Today we're going to explore how to leverage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OpenAI’s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API to build powerful chatbots using PHP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248D5-45FC-EC4E-B4ED-ADFBFA7093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6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OpenAI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is a leader in AI research, aiming to develop AI that benefits all of humanity. We'll specifically look at their versatile API today.</a:t>
            </a: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 want to highlight creativity. Everyone is so focused on AI being logical, factual and giving you what you need. I have spent hours and hours playing Dungeons and Dragons with JUST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ChatGPT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I was a Paladin searching for some artifact to help the holy wars. It’s more creative than factual. This is coming from an 11+ year development professional.</a:t>
            </a:r>
          </a:p>
          <a:p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sz="3200" dirty="0"/>
              <a:t>GPT (Generative Pre-trained Transformer)</a:t>
            </a:r>
          </a:p>
          <a:p>
            <a:pPr lvl="2"/>
            <a:r>
              <a:rPr lang="en-US" sz="3200" dirty="0"/>
              <a:t>Advanced natural language processing AI models capable of understanding and generating human-like text.</a:t>
            </a:r>
          </a:p>
          <a:p>
            <a:pPr lvl="1"/>
            <a:r>
              <a:rPr lang="en-US" sz="3200" dirty="0"/>
              <a:t>Codex</a:t>
            </a:r>
          </a:p>
          <a:p>
            <a:pPr lvl="2"/>
            <a:r>
              <a:rPr lang="en-US" sz="3200" dirty="0"/>
              <a:t>Powers the next generation of coding with AI, enabling developers to translate natural language to code.</a:t>
            </a:r>
          </a:p>
          <a:p>
            <a:pPr lvl="1"/>
            <a:r>
              <a:rPr lang="en-US" sz="3200" dirty="0"/>
              <a:t>DALL-E </a:t>
            </a:r>
          </a:p>
          <a:p>
            <a:pPr lvl="2"/>
            <a:r>
              <a:rPr lang="en-US" sz="3200" dirty="0"/>
              <a:t>A cutting-edge AI program capable of generating images from textual descriptions, showcasing the creativity of AI.</a:t>
            </a:r>
          </a:p>
          <a:p>
            <a:pPr lvl="1"/>
            <a:r>
              <a:rPr lang="en-US" sz="3200" dirty="0" err="1"/>
              <a:t>OpenAI</a:t>
            </a:r>
            <a:r>
              <a:rPr lang="en-US" sz="3200" dirty="0"/>
              <a:t> API</a:t>
            </a:r>
          </a:p>
          <a:p>
            <a:pPr lvl="2"/>
            <a:r>
              <a:rPr lang="en-US" sz="3200" dirty="0"/>
              <a:t>Provides APIs that allow developers to integrate these powerful AI models into their own applications, enhancing capabilities in text generation, coding, and more.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248D5-45FC-EC4E-B4ED-ADFBFA7093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9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248D5-45FC-EC4E-B4ED-ADFBFA7093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7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28600" lvl="0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It's crucial to understand the built-in safety protocols like content filters, usage caps, and restricted topics to ensure that our chatbots operate responsibly."</a:t>
            </a:r>
          </a:p>
          <a:p>
            <a:pPr marL="228600" lvl="0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Example: "For instance, if the chatbot’s response could lead to ethical concerns, such as discussing medical advice, it’s programmed to avoid providing specifics and instead suggest consulting a professional."</a:t>
            </a:r>
          </a:p>
          <a:p>
            <a:br>
              <a:rPr lang="en-US" b="0" dirty="0"/>
            </a:br>
            <a:r>
              <a:rPr lang="en-US" b="0" dirty="0"/>
              <a:t>* This, they at least say is in place.</a:t>
            </a:r>
          </a:p>
          <a:p>
            <a:endParaRPr lang="en-US" b="0" dirty="0"/>
          </a:p>
          <a:p>
            <a:r>
              <a:rPr lang="en-US" b="0" dirty="0"/>
              <a:t>Content Filters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Most AI models are equipped with content filters to prevent the generation of inappropriate or harmful content, ensuring that interactions remain safe and respectful.</a:t>
            </a:r>
            <a:endParaRPr lang="en-US" b="0" dirty="0"/>
          </a:p>
          <a:p>
            <a:r>
              <a:rPr lang="en-US" b="0" dirty="0"/>
              <a:t>Example: An AI chatbot designed for customer support automatically filters out and does not respond to abusive language or offensive content, ensuring interactions remain professional and respectful.</a:t>
            </a:r>
          </a:p>
          <a:p>
            <a:endParaRPr lang="en-US" b="0" dirty="0"/>
          </a:p>
          <a:p>
            <a:r>
              <a:rPr lang="en-US" b="0" dirty="0"/>
              <a:t>Usage Caps</a:t>
            </a:r>
          </a:p>
          <a:p>
            <a:r>
              <a:rPr lang="en-US" sz="1200" dirty="0"/>
              <a:t>To manage system load and prevent abuse, </a:t>
            </a:r>
            <a:r>
              <a:rPr lang="en-US" sz="1200" dirty="0" err="1"/>
              <a:t>OpenAI</a:t>
            </a:r>
            <a:r>
              <a:rPr lang="en-US" sz="1200" dirty="0"/>
              <a:t> imposes usage limitations on how frequently APIs can be called, helping maintain service quality and availability for all users.</a:t>
            </a:r>
            <a:endParaRPr lang="en-US" b="0" dirty="0"/>
          </a:p>
          <a:p>
            <a:r>
              <a:rPr lang="en-US" b="0" dirty="0"/>
              <a:t>Example: A developer’s API key is temporarily suspended after exceeding the maximum number of API calls allowed within a 24-hour period, ensuring fair usage among all users.</a:t>
            </a:r>
          </a:p>
          <a:p>
            <a:endParaRPr lang="en-US" b="0" dirty="0"/>
          </a:p>
          <a:p>
            <a:r>
              <a:rPr lang="en-US" b="0" dirty="0"/>
              <a:t>Restricted Topics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Certain topics are programmatically off-limits to ensure that AI does not generate responses that could be harmful or misleading, such as unauthorized medical, legal, or financial advice.</a:t>
            </a:r>
            <a:endParaRPr lang="en-US" b="0" dirty="0"/>
          </a:p>
          <a:p>
            <a:r>
              <a:rPr lang="en-US" b="0" dirty="0"/>
              <a:t>Example: A chatbot automatically redirects users to professional services when asked for specific health advice, stating that it is not qualified to provide medical recommendations.</a:t>
            </a:r>
          </a:p>
          <a:p>
            <a:endParaRPr lang="en-US" b="0" dirty="0"/>
          </a:p>
          <a:p>
            <a:r>
              <a:rPr lang="en-US" b="0" dirty="0"/>
              <a:t>Ethical Guidelines</a:t>
            </a:r>
          </a:p>
          <a:p>
            <a:r>
              <a:rPr lang="en-US" sz="5100" dirty="0"/>
              <a:t>Adherence to ethical guidelines is enforced to prevent misuse of AI technology. This includes restrictions on creating deepfakes or generating misleading information.</a:t>
            </a:r>
            <a:endParaRPr lang="en-US" b="0" dirty="0"/>
          </a:p>
          <a:p>
            <a:r>
              <a:rPr lang="en-US" b="0" dirty="0"/>
              <a:t>Example: </a:t>
            </a:r>
            <a:r>
              <a:rPr lang="en-US" b="0" dirty="0" err="1"/>
              <a:t>OpenAI’s</a:t>
            </a:r>
            <a:r>
              <a:rPr lang="en-US" b="0" dirty="0"/>
              <a:t> API refuses to create manipulated images or videos of public figures, adhering to ethical guidelines against creating deepfake content.</a:t>
            </a:r>
          </a:p>
          <a:p>
            <a:endParaRPr lang="en-US" b="0" dirty="0"/>
          </a:p>
          <a:p>
            <a:r>
              <a:rPr lang="en-US" b="0" dirty="0"/>
              <a:t>Transparency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OpenAI</a:t>
            </a:r>
            <a:r>
              <a:rPr lang="en-US" sz="1200" dirty="0"/>
              <a:t> strives for transparency in how its models function and the limitations they have, helping developers and users understand what the AI can and cannot do.</a:t>
            </a:r>
            <a:endParaRPr lang="en-US" b="0" dirty="0"/>
          </a:p>
          <a:p>
            <a:r>
              <a:rPr lang="en-US" b="0" dirty="0"/>
              <a:t>Example: </a:t>
            </a:r>
            <a:r>
              <a:rPr lang="en-US" b="0" dirty="0" err="1"/>
              <a:t>OpenAI</a:t>
            </a:r>
            <a:r>
              <a:rPr lang="en-US" b="0" dirty="0"/>
              <a:t> publishes detailed documentation on the operational boundaries and capabilities of its models, helping developers understand how to best integrate and use the AI responsibly.</a:t>
            </a:r>
          </a:p>
          <a:p>
            <a:endParaRPr lang="en-US" b="0" dirty="0"/>
          </a:p>
          <a:p>
            <a:r>
              <a:rPr lang="en-US" b="0" dirty="0"/>
              <a:t>Fallback Mechanisms</a:t>
            </a:r>
          </a:p>
          <a:p>
            <a:r>
              <a:rPr lang="en-US" sz="1200" dirty="0"/>
              <a:t>When AI encounters a request it cannot handle safely or ethically, fallback mechanisms guide it to defer to human oversight or provide generalized advice, as illustrated in the example of avoiding specific medical advice</a:t>
            </a:r>
            <a:endParaRPr lang="en-US" b="0" dirty="0"/>
          </a:p>
          <a:p>
            <a:r>
              <a:rPr lang="en-US" b="0" dirty="0"/>
              <a:t>Example: When a chatbot encounters a request for legal advice, it automatically responds with a general disclaimer about its inability to provide legal counsel and suggests consulting a qualified attorney.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248D5-45FC-EC4E-B4ED-ADFBFA7093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74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Multiple Tools</a:t>
            </a:r>
          </a:p>
          <a:p>
            <a:r>
              <a:rPr lang="en-US" dirty="0"/>
              <a:t>Talking Point: "By integrating different AI tools and services, we can complement the capabilities of one tool with another, covering a broader range of functionalities and bypassing specific limitations of each."</a:t>
            </a:r>
          </a:p>
          <a:p>
            <a:r>
              <a:rPr lang="en-US" dirty="0"/>
              <a:t>Example: "For example, if an </a:t>
            </a:r>
            <a:r>
              <a:rPr lang="en-US" dirty="0" err="1"/>
              <a:t>OpenAI</a:t>
            </a:r>
            <a:r>
              <a:rPr lang="en-US" dirty="0"/>
              <a:t> chatbot cannot provide detailed legal interpretations, it can be paired with a specialized legal AI service that is designed for such queries, ensuring comprehensive coverage without violating </a:t>
            </a:r>
            <a:r>
              <a:rPr lang="en-US" dirty="0" err="1"/>
              <a:t>OpenAI's</a:t>
            </a:r>
            <a:r>
              <a:rPr lang="en-US" dirty="0"/>
              <a:t> usage policies."</a:t>
            </a:r>
          </a:p>
          <a:p>
            <a:endParaRPr lang="en-US" dirty="0"/>
          </a:p>
          <a:p>
            <a:r>
              <a:rPr lang="en-US" dirty="0"/>
              <a:t>Rephrasing Prompts</a:t>
            </a:r>
          </a:p>
          <a:p>
            <a:r>
              <a:rPr lang="en-US" dirty="0"/>
              <a:t>Talking Point: "Carefully crafting and rephrasing prompts can help us steer the AI away from restricted zones while still extracting valuable insights or generating useful content."</a:t>
            </a:r>
          </a:p>
          <a:p>
            <a:r>
              <a:rPr lang="en-US" dirty="0"/>
              <a:t>Example: "If a chatbot is restricted from discussing drug-related content, rephrasing a query from 'How to make drugs' to 'What are the legal consequences of drug production?' can provide educational content without encouraging harmful activities."</a:t>
            </a:r>
          </a:p>
          <a:p>
            <a:endParaRPr lang="en-US" dirty="0"/>
          </a:p>
          <a:p>
            <a:r>
              <a:rPr lang="en-US" dirty="0"/>
              <a:t>Adjusting Output Strategies</a:t>
            </a:r>
          </a:p>
          <a:p>
            <a:r>
              <a:rPr lang="en-US" dirty="0"/>
              <a:t>Talking Point: "Modifying the way we handle and present AI-generated outputs can help navigate limitations, such as by summarizing content that might otherwise be too sensitive or detailed."</a:t>
            </a:r>
          </a:p>
          <a:p>
            <a:r>
              <a:rPr lang="en-US" dirty="0"/>
              <a:t>Example: "A chatbot programmed to avoid discussing specific political opinions can instead summarize the general sentiment of political news articles, providing a balanced overview without violating content restrictions."</a:t>
            </a:r>
          </a:p>
          <a:p>
            <a:endParaRPr lang="en-US" dirty="0"/>
          </a:p>
          <a:p>
            <a:r>
              <a:rPr lang="en-US" dirty="0"/>
              <a:t>Layering Responses</a:t>
            </a:r>
          </a:p>
          <a:p>
            <a:r>
              <a:rPr lang="en-US" dirty="0"/>
              <a:t>Talking Point: "Utilizing a layered response strategy where initial AI responses are vetted and supplemented by human input can enhance the accuracy and appropriateness of the information provided. ( See </a:t>
            </a:r>
            <a:r>
              <a:rPr lang="en-US" dirty="0" err="1"/>
              <a:t>LangChain</a:t>
            </a:r>
            <a:r>
              <a:rPr lang="en-US" dirty="0"/>
              <a:t> )"</a:t>
            </a:r>
          </a:p>
          <a:p>
            <a:r>
              <a:rPr lang="en-US" dirty="0"/>
              <a:t>Example: "In educational settings, a chatbot can first offer a general explanation on a sensitive historical event, which is then reviewed and elaborated upon by a human educator for depth and sensitivity."</a:t>
            </a:r>
          </a:p>
          <a:p>
            <a:endParaRPr lang="en-US" dirty="0"/>
          </a:p>
          <a:p>
            <a:r>
              <a:rPr lang="en-US" dirty="0"/>
              <a:t>Implementing Fallback Mechanisms</a:t>
            </a:r>
          </a:p>
          <a:p>
            <a:r>
              <a:rPr lang="en-US" dirty="0"/>
              <a:t>Talking Point: "Setting up fallback mechanisms that redirect users to human operators or external resources when AI encounters a request it cannot ethically fulfill."</a:t>
            </a:r>
          </a:p>
          <a:p>
            <a:r>
              <a:rPr lang="en-US" dirty="0"/>
              <a:t>Example: "When asked for personal advice, a chatbot can acknowledge its limitations and suggest contacting human counselors or support services, thus maintaining ethical boundaries while ensuring user needs are addressed."</a:t>
            </a:r>
          </a:p>
          <a:p>
            <a:endParaRPr lang="en-US" dirty="0"/>
          </a:p>
          <a:p>
            <a:r>
              <a:rPr lang="en-US" dirty="0"/>
              <a:t>Building Modular Responses</a:t>
            </a:r>
          </a:p>
          <a:p>
            <a:r>
              <a:rPr lang="en-US" dirty="0"/>
              <a:t>Talking Point: "Creating modular responses that can be dynamically assembled based on the context and restrictions of the conversation can avoid triggering limitations."</a:t>
            </a:r>
          </a:p>
          <a:p>
            <a:r>
              <a:rPr lang="en-US" dirty="0"/>
              <a:t>Example: "In customer service, a chatbot might have modules for product information, company policies, and troubleshooting that it combines based on the query, avoiding direct sales pitches restricted by advertising regulations."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248D5-45FC-EC4E-B4ED-ADFBFA7093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much more to discover</a:t>
            </a:r>
          </a:p>
          <a:p>
            <a:pPr lvl="1"/>
            <a:r>
              <a:rPr lang="en-US" dirty="0"/>
              <a:t>DALL-E</a:t>
            </a:r>
          </a:p>
          <a:p>
            <a:pPr lvl="2"/>
            <a:r>
              <a:rPr lang="en-US" dirty="0"/>
              <a:t>The picture generator</a:t>
            </a:r>
          </a:p>
          <a:p>
            <a:pPr lvl="1"/>
            <a:r>
              <a:rPr lang="en-US" dirty="0"/>
              <a:t>Text-to-Speech</a:t>
            </a:r>
          </a:p>
          <a:p>
            <a:pPr lvl="2"/>
            <a:r>
              <a:rPr lang="en-US" dirty="0"/>
              <a:t>AI has some crazy implications when it comes to speech and reading texts</a:t>
            </a:r>
          </a:p>
          <a:p>
            <a:pPr lvl="1"/>
            <a:r>
              <a:rPr lang="en-US" dirty="0"/>
              <a:t>OCR + Vector DBs</a:t>
            </a:r>
          </a:p>
          <a:p>
            <a:pPr lvl="2"/>
            <a:r>
              <a:rPr lang="en-US" dirty="0"/>
              <a:t>Need to read PDFs and extract information?</a:t>
            </a:r>
          </a:p>
          <a:p>
            <a:pPr lvl="2"/>
            <a:r>
              <a:rPr lang="en-US" dirty="0"/>
              <a:t>Vector DBs and RAG ( Retrieval Augmented Generation ) is the tool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248D5-45FC-EC4E-B4ED-ADFBFA7093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9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248D5-45FC-EC4E-B4ED-ADFBFA7093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99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9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1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1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03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76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0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0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59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0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8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9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1DBB4-29C9-828E-2BA9-A7FB50B8B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AI Whisperers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06A65-C7B0-41D8-45AA-C4993CF2D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>
                <a:highlight>
                  <a:srgbClr val="FFFFFF"/>
                </a:highlight>
              </a:rPr>
              <a:t>Crafting Clever Bots with OpenAI</a:t>
            </a:r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729AF"/>
          </a:solidFill>
          <a:ln w="38100" cap="rnd">
            <a:solidFill>
              <a:srgbClr val="E729A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90A5E-CF6C-65F6-B350-24E38EDB76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02" r="35165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11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AF"/>
          </a:solidFill>
          <a:ln w="38100" cap="rnd">
            <a:solidFill>
              <a:srgbClr val="E729A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DD43B-F47D-EA0E-966F-60A9364B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B407E-F27C-8F3D-0775-82CFE783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4000" dirty="0"/>
              <a:t>Thanks for coming to another rant by rob</a:t>
            </a:r>
          </a:p>
          <a:p>
            <a:r>
              <a:rPr lang="en-US" sz="4000" dirty="0"/>
              <a:t>Today we’ll be going over </a:t>
            </a:r>
            <a:r>
              <a:rPr lang="en-US" sz="4000" dirty="0" err="1"/>
              <a:t>OpenAI</a:t>
            </a:r>
            <a:r>
              <a:rPr lang="en-US" sz="4000" dirty="0"/>
              <a:t>, the technology behind </a:t>
            </a:r>
            <a:r>
              <a:rPr lang="en-US" sz="4000" dirty="0" err="1"/>
              <a:t>ChatGPT</a:t>
            </a:r>
            <a:endParaRPr lang="en-US" sz="4000" dirty="0"/>
          </a:p>
          <a:p>
            <a:r>
              <a:rPr lang="en-US" sz="4000" dirty="0"/>
              <a:t>Before we start, is there anything we already know about </a:t>
            </a:r>
            <a:r>
              <a:rPr lang="en-US" sz="4000" dirty="0" err="1"/>
              <a:t>ChatGPT</a:t>
            </a:r>
            <a:r>
              <a:rPr lang="en-US" sz="4000" dirty="0"/>
              <a:t>?</a:t>
            </a:r>
          </a:p>
          <a:p>
            <a:pPr lvl="1"/>
            <a:r>
              <a:rPr lang="en-US" sz="4000" dirty="0"/>
              <a:t>Anyone want to chime in on what they know and want to share?</a:t>
            </a:r>
          </a:p>
        </p:txBody>
      </p:sp>
    </p:spTree>
    <p:extLst>
      <p:ext uri="{BB962C8B-B14F-4D97-AF65-F5344CB8AC3E}">
        <p14:creationId xmlns:p14="http://schemas.microsoft.com/office/powerpoint/2010/main" val="184007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AF"/>
          </a:solidFill>
          <a:ln w="38100" cap="rnd">
            <a:solidFill>
              <a:srgbClr val="E729A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E5472-AFCD-522A-1FC2-4DDB91FD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Exploring </a:t>
            </a:r>
            <a:r>
              <a:rPr lang="en-US" sz="6600" dirty="0" err="1"/>
              <a:t>OpenAI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C441-3B69-C8C7-D922-438B3A54C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4000" dirty="0"/>
              <a:t>Products of </a:t>
            </a:r>
            <a:r>
              <a:rPr lang="en-US" sz="4000" dirty="0" err="1"/>
              <a:t>OpenAI</a:t>
            </a:r>
            <a:endParaRPr lang="en-US" sz="4000" dirty="0"/>
          </a:p>
          <a:p>
            <a:pPr lvl="1"/>
            <a:r>
              <a:rPr lang="en-US" sz="4000" dirty="0"/>
              <a:t>GPT (Generative Pre-trained Transformer) </a:t>
            </a:r>
          </a:p>
          <a:p>
            <a:pPr lvl="1"/>
            <a:r>
              <a:rPr lang="en-US" sz="4000" dirty="0"/>
              <a:t>Codex</a:t>
            </a:r>
          </a:p>
          <a:p>
            <a:pPr lvl="1"/>
            <a:r>
              <a:rPr lang="en-US" sz="4000" dirty="0"/>
              <a:t>DALL-E </a:t>
            </a:r>
          </a:p>
          <a:p>
            <a:pPr lvl="1"/>
            <a:r>
              <a:rPr lang="en-US" sz="4000" dirty="0" err="1"/>
              <a:t>OpenAI</a:t>
            </a:r>
            <a:r>
              <a:rPr lang="en-US" sz="40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88316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AF"/>
          </a:solidFill>
          <a:ln w="38100" cap="rnd">
            <a:solidFill>
              <a:srgbClr val="E729A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2850A-75A5-C304-B9D5-B1F89938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Building a Chatbot with PHP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2472-79DD-E7EB-9C3F-3AAE9CA61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4400" dirty="0"/>
              <a:t>Let’s get right into it this time</a:t>
            </a:r>
          </a:p>
          <a:p>
            <a:pPr lvl="1"/>
            <a:r>
              <a:rPr lang="en-US" sz="4400" dirty="0"/>
              <a:t>Explain Project Scaffold</a:t>
            </a:r>
          </a:p>
          <a:p>
            <a:pPr lvl="1"/>
            <a:r>
              <a:rPr lang="en-US" sz="4400" dirty="0"/>
              <a:t>Explain Libraries Used</a:t>
            </a:r>
          </a:p>
        </p:txBody>
      </p:sp>
    </p:spTree>
    <p:extLst>
      <p:ext uri="{BB962C8B-B14F-4D97-AF65-F5344CB8AC3E}">
        <p14:creationId xmlns:p14="http://schemas.microsoft.com/office/powerpoint/2010/main" val="298772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AF"/>
          </a:solidFill>
          <a:ln w="38100" cap="rnd">
            <a:solidFill>
              <a:srgbClr val="E729A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BDDF4C-A120-DC78-1204-1DDCC078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What is prompt engineering,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1EAFF-3C49-9040-E69B-79192768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3964"/>
            <a:ext cx="10515600" cy="4251960"/>
          </a:xfrm>
        </p:spPr>
        <p:txBody>
          <a:bodyPr>
            <a:noAutofit/>
          </a:bodyPr>
          <a:lstStyle/>
          <a:p>
            <a:r>
              <a:rPr lang="en-US" sz="4000" dirty="0"/>
              <a:t>Simply put, prompt engineering is suggesting, nay coercing, the </a:t>
            </a:r>
            <a:r>
              <a:rPr lang="en-US" sz="4000" dirty="0" err="1"/>
              <a:t>ChatBot</a:t>
            </a:r>
            <a:r>
              <a:rPr lang="en-US" sz="4000" dirty="0"/>
              <a:t> to respond in ways you define.</a:t>
            </a:r>
          </a:p>
          <a:p>
            <a:pPr lvl="1"/>
            <a:r>
              <a:rPr lang="en-US" sz="4000" dirty="0"/>
              <a:t>Examples:</a:t>
            </a:r>
          </a:p>
          <a:p>
            <a:pPr lvl="2"/>
            <a:r>
              <a:rPr lang="en-US" sz="3600" dirty="0"/>
              <a:t>A herpetologist with Reptile Puns</a:t>
            </a:r>
          </a:p>
          <a:p>
            <a:pPr lvl="2"/>
            <a:r>
              <a:rPr lang="en-US" sz="3600" dirty="0"/>
              <a:t>A serious Chemist with no time for jokes</a:t>
            </a:r>
          </a:p>
          <a:p>
            <a:pPr lvl="2"/>
            <a:r>
              <a:rPr lang="en-US" sz="3600" dirty="0"/>
              <a:t>A chatbot that is absolutely useless.</a:t>
            </a:r>
          </a:p>
          <a:p>
            <a:pPr lvl="1"/>
            <a:r>
              <a:rPr lang="en-US" sz="4000" dirty="0"/>
              <a:t>Any other persona you can think of? Let’s craft a prompt together!</a:t>
            </a:r>
          </a:p>
        </p:txBody>
      </p:sp>
    </p:spTree>
    <p:extLst>
      <p:ext uri="{BB962C8B-B14F-4D97-AF65-F5344CB8AC3E}">
        <p14:creationId xmlns:p14="http://schemas.microsoft.com/office/powerpoint/2010/main" val="422354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AF"/>
          </a:solidFill>
          <a:ln w="38100" cap="rnd">
            <a:solidFill>
              <a:srgbClr val="E729A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C7620-C243-118D-A65F-C3658751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Safety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14D3-77BE-ECC4-E499-2A238A56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77500" lnSpcReduction="20000"/>
          </a:bodyPr>
          <a:lstStyle/>
          <a:p>
            <a:r>
              <a:rPr lang="en-US" sz="5100" dirty="0"/>
              <a:t>Content Filters</a:t>
            </a:r>
          </a:p>
          <a:p>
            <a:r>
              <a:rPr lang="en-US" sz="5100" dirty="0"/>
              <a:t>Usage Caps</a:t>
            </a:r>
          </a:p>
          <a:p>
            <a:r>
              <a:rPr lang="en-US" sz="5100" dirty="0"/>
              <a:t>Restricted Topics</a:t>
            </a:r>
          </a:p>
          <a:p>
            <a:r>
              <a:rPr lang="en-US" sz="5100" dirty="0"/>
              <a:t>Ethical Guidelines</a:t>
            </a:r>
          </a:p>
          <a:p>
            <a:r>
              <a:rPr lang="en-US" sz="5100" dirty="0"/>
              <a:t>Transparency*</a:t>
            </a:r>
          </a:p>
          <a:p>
            <a:r>
              <a:rPr lang="en-US" sz="5100" dirty="0"/>
              <a:t>Fallback Mechanisms</a:t>
            </a:r>
          </a:p>
        </p:txBody>
      </p:sp>
    </p:spTree>
    <p:extLst>
      <p:ext uri="{BB962C8B-B14F-4D97-AF65-F5344CB8AC3E}">
        <p14:creationId xmlns:p14="http://schemas.microsoft.com/office/powerpoint/2010/main" val="373357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AF"/>
          </a:solidFill>
          <a:ln w="38100" cap="rnd">
            <a:solidFill>
              <a:srgbClr val="E729A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3ED16-F87B-17E1-D4EB-B220DF6C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Beyond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85FF-3896-DD1F-62CF-28DEB9000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Autofit/>
          </a:bodyPr>
          <a:lstStyle/>
          <a:p>
            <a:r>
              <a:rPr lang="en-US" sz="4000" dirty="0"/>
              <a:t>Ethical strategies for circumventing limitations</a:t>
            </a:r>
          </a:p>
          <a:p>
            <a:pPr lvl="1"/>
            <a:r>
              <a:rPr lang="en-US" sz="4000" dirty="0"/>
              <a:t>Using Multiple Tools</a:t>
            </a:r>
          </a:p>
          <a:p>
            <a:pPr lvl="1"/>
            <a:r>
              <a:rPr lang="en-US" sz="4000" dirty="0"/>
              <a:t>Rephrasing Prompts</a:t>
            </a:r>
          </a:p>
          <a:p>
            <a:pPr lvl="1"/>
            <a:r>
              <a:rPr lang="en-US" sz="4000" dirty="0"/>
              <a:t>Adjusting Output Strategies</a:t>
            </a:r>
          </a:p>
          <a:p>
            <a:pPr lvl="1"/>
            <a:r>
              <a:rPr lang="en-US" sz="4000" dirty="0"/>
              <a:t>Layering Responses</a:t>
            </a:r>
          </a:p>
          <a:p>
            <a:pPr lvl="1"/>
            <a:r>
              <a:rPr lang="en-US" sz="4000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148900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AF"/>
          </a:solidFill>
          <a:ln w="38100" cap="rnd">
            <a:solidFill>
              <a:srgbClr val="E729A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AE0CC-A505-6AE0-5D61-5A576C59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Beyond the </a:t>
            </a:r>
            <a:r>
              <a:rPr lang="en-US" sz="6600" dirty="0" err="1"/>
              <a:t>pt</a:t>
            </a:r>
            <a:r>
              <a:rPr lang="en-US" sz="6600" dirty="0"/>
              <a:t> web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0955-6500-F2D7-D424-69C0F058B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4000" dirty="0"/>
              <a:t>So much more to discover</a:t>
            </a:r>
          </a:p>
          <a:p>
            <a:pPr lvl="1"/>
            <a:r>
              <a:rPr lang="en-US" sz="4000" dirty="0"/>
              <a:t>DALL-E</a:t>
            </a:r>
          </a:p>
          <a:p>
            <a:pPr lvl="1"/>
            <a:r>
              <a:rPr lang="en-US" sz="4000" dirty="0"/>
              <a:t>Text-to-Speech</a:t>
            </a:r>
          </a:p>
          <a:p>
            <a:pPr lvl="1"/>
            <a:r>
              <a:rPr lang="en-US" sz="4000" dirty="0"/>
              <a:t>OCR + Vector DBs</a:t>
            </a:r>
          </a:p>
        </p:txBody>
      </p:sp>
    </p:spTree>
    <p:extLst>
      <p:ext uri="{BB962C8B-B14F-4D97-AF65-F5344CB8AC3E}">
        <p14:creationId xmlns:p14="http://schemas.microsoft.com/office/powerpoint/2010/main" val="3380066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E729AF"/>
          </a:solidFill>
          <a:ln w="38100" cap="rnd">
            <a:solidFill>
              <a:srgbClr val="E729A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8BED7-9B52-CC99-F12B-DD3613CF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3156-2D20-7E18-AE2F-D3DE633A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5837903" cy="4251960"/>
          </a:xfrm>
        </p:spPr>
        <p:txBody>
          <a:bodyPr>
            <a:normAutofit/>
          </a:bodyPr>
          <a:lstStyle/>
          <a:p>
            <a:r>
              <a:rPr lang="en-US" dirty="0"/>
              <a:t>I know some, but not everything!</a:t>
            </a:r>
          </a:p>
          <a:p>
            <a:r>
              <a:rPr lang="en-US" dirty="0"/>
              <a:t>P.s. Here’s DALL-E’s rendering of the prompt:</a:t>
            </a:r>
          </a:p>
          <a:p>
            <a:pPr lvl="1"/>
            <a:r>
              <a:rPr lang="en-US" dirty="0"/>
              <a:t>“Taking into account of what you and the internet know about Port Townsend, render me an image of what a web development hobby group would look like. Be sure to include 6-10 attendees“</a:t>
            </a:r>
          </a:p>
        </p:txBody>
      </p:sp>
      <p:pic>
        <p:nvPicPr>
          <p:cNvPr id="7" name="Picture 6" descr="A group of people around a table with laptops&#10;&#10;Description automatically generated">
            <a:extLst>
              <a:ext uri="{FF2B5EF4-FFF2-40B4-BE49-F238E27FC236}">
                <a16:creationId xmlns:a16="http://schemas.microsoft.com/office/drawing/2014/main" id="{158A8164-5CC7-1C6E-4AE9-D9B1ED79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861" y="1796812"/>
            <a:ext cx="4517103" cy="451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5937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1B2F"/>
      </a:dk2>
      <a:lt2>
        <a:srgbClr val="F0F3F1"/>
      </a:lt2>
      <a:accent1>
        <a:srgbClr val="E729AF"/>
      </a:accent1>
      <a:accent2>
        <a:srgbClr val="BD17D5"/>
      </a:accent2>
      <a:accent3>
        <a:srgbClr val="8029E7"/>
      </a:accent3>
      <a:accent4>
        <a:srgbClr val="362FD9"/>
      </a:accent4>
      <a:accent5>
        <a:srgbClr val="2970E7"/>
      </a:accent5>
      <a:accent6>
        <a:srgbClr val="17ADD5"/>
      </a:accent6>
      <a:hlink>
        <a:srgbClr val="3F5ABF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1374</Words>
  <Application>Microsoft Macintosh PowerPoint</Application>
  <PresentationFormat>Widescreen</PresentationFormat>
  <Paragraphs>126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Söhne</vt:lpstr>
      <vt:lpstr>The Hand Bold</vt:lpstr>
      <vt:lpstr>The Serif Hand Black</vt:lpstr>
      <vt:lpstr>SketchyVTI</vt:lpstr>
      <vt:lpstr>AI Whisperers</vt:lpstr>
      <vt:lpstr>Welcome</vt:lpstr>
      <vt:lpstr>Exploring OpenAI</vt:lpstr>
      <vt:lpstr>Building a Chatbot with PHP</vt:lpstr>
      <vt:lpstr>What is prompt engineering, anyway?</vt:lpstr>
      <vt:lpstr>Safety First</vt:lpstr>
      <vt:lpstr>Beyond Boundaries</vt:lpstr>
      <vt:lpstr>Beyond the pt web group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Whisperers</dc:title>
  <dc:creator>Robert Rico</dc:creator>
  <cp:lastModifiedBy>Robert Rico</cp:lastModifiedBy>
  <cp:revision>4</cp:revision>
  <dcterms:created xsi:type="dcterms:W3CDTF">2024-05-08T01:38:23Z</dcterms:created>
  <dcterms:modified xsi:type="dcterms:W3CDTF">2024-05-09T03:09:12Z</dcterms:modified>
</cp:coreProperties>
</file>