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78" r:id="rId4"/>
    <p:sldId id="333" r:id="rId5"/>
    <p:sldId id="336" r:id="rId6"/>
    <p:sldId id="337" r:id="rId7"/>
    <p:sldId id="338" r:id="rId8"/>
    <p:sldId id="339" r:id="rId9"/>
    <p:sldId id="335" r:id="rId10"/>
    <p:sldId id="334" r:id="rId11"/>
    <p:sldId id="332"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327518"/>
              <a:satOff val="59217"/>
              <a:lumOff val="2667"/>
            </a:schemeClr>
          </a:solidFill>
        </a:fill>
      </a:tcStyle>
    </a:lastRow>
    <a:firstRow>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327518"/>
              <a:satOff val="59217"/>
              <a:lumOff val="2667"/>
            </a:schemeClr>
          </a:solidFill>
        </a:fill>
      </a:tcStyle>
    </a:firstRow>
  </a:tblStyle>
  <a:tblStyle styleId="{C7B018BB-80A7-4F77-B60F-C8B233D01FF8}" styleName="">
    <a:tblBg/>
    <a:wholeTb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hueOff val="-4536587"/>
              <a:satOff val="43503"/>
              <a:lumOff val="-37947"/>
              <a:alpha val="35000"/>
            </a:schemeClr>
          </a:solidFill>
        </a:fill>
      </a:tcStyle>
    </a:band2H>
    <a:firstCol>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hueOff val="-4536587"/>
              <a:satOff val="43503"/>
              <a:lumOff val="-37947"/>
            </a:schemeClr>
          </a:solidFill>
        </a:fill>
      </a:tcStyle>
    </a:lastRow>
    <a:fir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hueOff val="-4536587"/>
              <a:satOff val="43503"/>
              <a:lumOff val="-37947"/>
            </a:schemeClr>
          </a:solidFill>
        </a:fill>
      </a:tcStyle>
    </a:firstRow>
  </a:tblStyle>
  <a:tblStyle styleId="{CF821DB8-F4EB-4A41-A1BA-3FCAFE7338EE}" styleName="">
    <a:tblBg/>
    <a:wholeTb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chemeClr val="accent6">
            <a:hueOff val="5983272"/>
            <a:satOff val="33708"/>
            <a:lumOff val="19353"/>
          </a:schemeClr>
        </a:fontRef>
        <a:schemeClr val="accent6">
          <a:hueOff val="5983272"/>
          <a:satOff val="33708"/>
          <a:lumOff val="1935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chemeClr val="accent6">
            <a:hueOff val="5983272"/>
            <a:satOff val="33708"/>
            <a:lumOff val="19353"/>
          </a:schemeClr>
        </a:fontRef>
        <a:schemeClr val="accent6">
          <a:hueOff val="5983272"/>
          <a:satOff val="33708"/>
          <a:lumOff val="19353"/>
        </a:schemeClr>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
          <a:latin typeface="Helvetica"/>
          <a:ea typeface="Helvetica"/>
          <a:cs typeface="Helvetica"/>
        </a:font>
        <a:schemeClr val="accent6">
          <a:hueOff val="5983272"/>
          <a:satOff val="33708"/>
          <a:lumOff val="19353"/>
        </a:schemeClr>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chemeClr val="accent6">
          <a:hueOff val="5983272"/>
          <a:satOff val="33708"/>
          <a:lumOff val="19353"/>
        </a:schemeClr>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chemeClr val="accent6">
          <a:hueOff val="5983272"/>
          <a:satOff val="33708"/>
          <a:lumOff val="19353"/>
        </a:schemeClr>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7"/>
    <p:restoredTop sz="94513"/>
  </p:normalViewPr>
  <p:slideViewPr>
    <p:cSldViewPr snapToGrid="0" snapToObjects="1">
      <p:cViewPr>
        <p:scale>
          <a:sx n="32" d="100"/>
          <a:sy n="32" d="100"/>
        </p:scale>
        <p:origin x="2848"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xfrm>
            <a:off x="1143000" y="685800"/>
            <a:ext cx="4572000" cy="3429000"/>
          </a:xfrm>
          <a:prstGeom prst="rect">
            <a:avLst/>
          </a:prstGeom>
        </p:spPr>
        <p:txBody>
          <a:bodyPr/>
          <a:lstStyle/>
          <a:p>
            <a:endParaRPr/>
          </a:p>
        </p:txBody>
      </p:sp>
      <p:sp>
        <p:nvSpPr>
          <p:cNvPr id="261" name="Shape 26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31971109"/>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347589"/>
            <a:satOff val="-58065"/>
            <a:lumOff val="-61329"/>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1">
            <a:hueOff val="2939177"/>
            <a:satOff val="-29671"/>
            <a:lumOff val="-17450"/>
          </a:schemeClr>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4533899"/>
            <a:ext cx="20828000" cy="4648201"/>
          </a:xfrm>
          <a:prstGeom prst="rect">
            <a:avLst/>
          </a:prstGeom>
        </p:spPr>
        <p:txBody>
          <a:bodyPr/>
          <a:lstStyle>
            <a:lvl1pPr>
              <a:defRPr sz="8900" b="0" i="0" baseline="0">
                <a:latin typeface="Avenir Next Bold" charset="0"/>
                <a:ea typeface="Avenir Next"/>
                <a:cs typeface="Avenir Next"/>
                <a:sym typeface="Avenir Next"/>
              </a:defRPr>
            </a:lvl1pPr>
          </a:lstStyle>
          <a:p>
            <a:r>
              <a:rPr dirty="0"/>
              <a:t>Title Text</a:t>
            </a:r>
          </a:p>
        </p:txBody>
      </p:sp>
      <p:sp>
        <p:nvSpPr>
          <p:cNvPr id="12" name="Body Level One…"/>
          <p:cNvSpPr txBox="1">
            <a:spLocks noGrp="1"/>
          </p:cNvSpPr>
          <p:nvPr>
            <p:ph type="body" sz="quarter" idx="1"/>
          </p:nvPr>
        </p:nvSpPr>
        <p:spPr>
          <a:xfrm>
            <a:off x="6710968" y="8115319"/>
            <a:ext cx="10962063" cy="4648201"/>
          </a:xfrm>
          <a:prstGeom prst="rect">
            <a:avLst/>
          </a:prstGeom>
        </p:spPr>
        <p:txBody>
          <a:bodyPr anchor="t"/>
          <a:lstStyle>
            <a:lvl1pPr marL="0" indent="0" algn="ctr">
              <a:spcBef>
                <a:spcPts val="0"/>
              </a:spcBef>
              <a:buSzTx/>
              <a:buNone/>
              <a:defRPr sz="3900">
                <a:latin typeface="Avenir Next"/>
                <a:ea typeface="Avenir Next"/>
                <a:cs typeface="Avenir Next"/>
                <a:sym typeface="Avenir Next"/>
              </a:defRPr>
            </a:lvl1pPr>
            <a:lvl2pPr marL="0" indent="0" algn="ctr">
              <a:spcBef>
                <a:spcPts val="0"/>
              </a:spcBef>
              <a:buSzTx/>
              <a:buNone/>
              <a:defRPr sz="3900">
                <a:latin typeface="Avenir Next"/>
                <a:ea typeface="Avenir Next"/>
                <a:cs typeface="Avenir Next"/>
                <a:sym typeface="Avenir Next"/>
              </a:defRPr>
            </a:lvl2pPr>
            <a:lvl3pPr marL="0" indent="0" algn="ctr">
              <a:spcBef>
                <a:spcPts val="0"/>
              </a:spcBef>
              <a:buSzTx/>
              <a:buNone/>
              <a:defRPr sz="3900">
                <a:latin typeface="Avenir Next"/>
                <a:ea typeface="Avenir Next"/>
                <a:cs typeface="Avenir Next"/>
                <a:sym typeface="Avenir Next"/>
              </a:defRPr>
            </a:lvl3pPr>
            <a:lvl4pPr marL="0" indent="0" algn="ctr">
              <a:spcBef>
                <a:spcPts val="0"/>
              </a:spcBef>
              <a:buSzTx/>
              <a:buNone/>
              <a:defRPr sz="3900">
                <a:latin typeface="Avenir Next"/>
                <a:ea typeface="Avenir Next"/>
                <a:cs typeface="Avenir Next"/>
                <a:sym typeface="Avenir Next"/>
              </a:defRPr>
            </a:lvl4pPr>
            <a:lvl5pPr marL="0" indent="0" algn="ctr">
              <a:spcBef>
                <a:spcPts val="0"/>
              </a:spcBef>
              <a:buSzTx/>
              <a:buNone/>
              <a:defRPr sz="3900">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4" name="Slide Number"/>
          <p:cNvSpPr txBox="1">
            <a:spLocks noGrp="1"/>
          </p:cNvSpPr>
          <p:nvPr>
            <p:ph type="sldNum" sz="quarter" idx="2"/>
          </p:nvPr>
        </p:nvSpPr>
        <p:spPr>
          <a:xfrm>
            <a:off x="11959031" y="13081000"/>
            <a:ext cx="453238" cy="461059"/>
          </a:xfrm>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IVIDER SLIDE - GREY 2">
    <p:bg>
      <p:bgPr>
        <a:solidFill>
          <a:schemeClr val="accent2">
            <a:hueOff val="1853374"/>
            <a:satOff val="-18847"/>
            <a:lumOff val="-10703"/>
          </a:schemeClr>
        </a:solidFill>
        <a:effectLst/>
      </p:bgPr>
    </p:bg>
    <p:spTree>
      <p:nvGrpSpPr>
        <p:cNvPr id="1" name=""/>
        <p:cNvGrpSpPr/>
        <p:nvPr/>
      </p:nvGrpSpPr>
      <p:grpSpPr>
        <a:xfrm>
          <a:off x="0" y="0"/>
          <a:ext cx="0" cy="0"/>
          <a:chOff x="0" y="0"/>
          <a:chExt cx="0" cy="0"/>
        </a:xfrm>
      </p:grpSpPr>
      <p:sp>
        <p:nvSpPr>
          <p:cNvPr id="41" name="Title Text"/>
          <p:cNvSpPr txBox="1">
            <a:spLocks noGrp="1"/>
          </p:cNvSpPr>
          <p:nvPr>
            <p:ph type="title"/>
          </p:nvPr>
        </p:nvSpPr>
        <p:spPr>
          <a:xfrm>
            <a:off x="1778000" y="4533899"/>
            <a:ext cx="20828000" cy="4648201"/>
          </a:xfrm>
          <a:prstGeom prst="rect">
            <a:avLst/>
          </a:prstGeom>
        </p:spPr>
        <p:txBody>
          <a:bodyPr/>
          <a:lstStyle>
            <a:lvl1pPr>
              <a:defRPr sz="7000" b="0" i="0" baseline="0">
                <a:latin typeface="Avenir Next Bold" charset="0"/>
                <a:ea typeface="Avenir Next"/>
                <a:cs typeface="Avenir Next"/>
                <a:sym typeface="Avenir Next"/>
              </a:defRPr>
            </a:lvl1pPr>
          </a:lstStyle>
          <a:p>
            <a:r>
              <a:rPr dirty="0"/>
              <a:t>Title Text</a:t>
            </a:r>
          </a:p>
        </p:txBody>
      </p:sp>
      <p:sp>
        <p:nvSpPr>
          <p:cNvPr id="42" name="Body Level One…"/>
          <p:cNvSpPr txBox="1">
            <a:spLocks noGrp="1"/>
          </p:cNvSpPr>
          <p:nvPr>
            <p:ph type="body" sz="quarter" idx="1"/>
          </p:nvPr>
        </p:nvSpPr>
        <p:spPr>
          <a:xfrm>
            <a:off x="6710968" y="8115319"/>
            <a:ext cx="10962063" cy="4648201"/>
          </a:xfrm>
          <a:prstGeom prst="rect">
            <a:avLst/>
          </a:prstGeom>
        </p:spPr>
        <p:txBody>
          <a:bodyPr anchor="t"/>
          <a:lstStyle>
            <a:lvl1pPr marL="0" indent="0" algn="ctr">
              <a:spcBef>
                <a:spcPts val="0"/>
              </a:spcBef>
              <a:buSzTx/>
              <a:buNone/>
              <a:defRPr sz="3900" b="0" i="0" baseline="0">
                <a:latin typeface="Avenir Next Bold" charset="0"/>
                <a:ea typeface="Avenir Next"/>
                <a:cs typeface="Avenir Next"/>
                <a:sym typeface="Avenir Next"/>
              </a:defRPr>
            </a:lvl1pPr>
            <a:lvl2pPr marL="0" indent="0" algn="ctr">
              <a:spcBef>
                <a:spcPts val="0"/>
              </a:spcBef>
              <a:buSzTx/>
              <a:buNone/>
              <a:defRPr sz="3900">
                <a:latin typeface="Avenir Next"/>
                <a:ea typeface="Avenir Next"/>
                <a:cs typeface="Avenir Next"/>
                <a:sym typeface="Avenir Next"/>
              </a:defRPr>
            </a:lvl2pPr>
            <a:lvl3pPr marL="0" indent="0" algn="ctr">
              <a:spcBef>
                <a:spcPts val="0"/>
              </a:spcBef>
              <a:buSzTx/>
              <a:buNone/>
              <a:defRPr sz="3900">
                <a:latin typeface="Avenir Next"/>
                <a:ea typeface="Avenir Next"/>
                <a:cs typeface="Avenir Next"/>
                <a:sym typeface="Avenir Next"/>
              </a:defRPr>
            </a:lvl3pPr>
            <a:lvl4pPr marL="0" indent="0" algn="ctr">
              <a:spcBef>
                <a:spcPts val="0"/>
              </a:spcBef>
              <a:buSzTx/>
              <a:buNone/>
              <a:defRPr sz="3900">
                <a:latin typeface="Avenir Next"/>
                <a:ea typeface="Avenir Next"/>
                <a:cs typeface="Avenir Next"/>
                <a:sym typeface="Avenir Next"/>
              </a:defRPr>
            </a:lvl4pPr>
            <a:lvl5pPr marL="0" indent="0" algn="ctr">
              <a:spcBef>
                <a:spcPts val="0"/>
              </a:spcBef>
              <a:buSzTx/>
              <a:buNone/>
              <a:defRPr sz="3900">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xfrm>
            <a:off x="11959031" y="13081000"/>
            <a:ext cx="453238" cy="461059"/>
          </a:xfrm>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tatement Slide - DARK">
    <p:bg>
      <p:bgPr>
        <a:solidFill>
          <a:schemeClr val="accent1">
            <a:hueOff val="2939177"/>
            <a:satOff val="-29671"/>
            <a:lumOff val="-17450"/>
          </a:schemeClr>
        </a:solidFill>
        <a:effectLst/>
      </p:bgPr>
    </p:bg>
    <p:spTree>
      <p:nvGrpSpPr>
        <p:cNvPr id="1" name=""/>
        <p:cNvGrpSpPr/>
        <p:nvPr/>
      </p:nvGrpSpPr>
      <p:grpSpPr>
        <a:xfrm>
          <a:off x="0" y="0"/>
          <a:ext cx="0" cy="0"/>
          <a:chOff x="0" y="0"/>
          <a:chExt cx="0" cy="0"/>
        </a:xfrm>
      </p:grpSpPr>
      <p:sp>
        <p:nvSpPr>
          <p:cNvPr id="71" name="Title Text"/>
          <p:cNvSpPr txBox="1">
            <a:spLocks noGrp="1"/>
          </p:cNvSpPr>
          <p:nvPr>
            <p:ph type="title"/>
          </p:nvPr>
        </p:nvSpPr>
        <p:spPr>
          <a:xfrm>
            <a:off x="1778000" y="4533899"/>
            <a:ext cx="20828000" cy="4648201"/>
          </a:xfrm>
          <a:prstGeom prst="rect">
            <a:avLst/>
          </a:prstGeom>
        </p:spPr>
        <p:txBody>
          <a:bodyPr/>
          <a:lstStyle>
            <a:lvl1pPr>
              <a:lnSpc>
                <a:spcPct val="90000"/>
              </a:lnSpc>
              <a:defRPr sz="7000" b="0">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72" name="Body Level One…"/>
          <p:cNvSpPr txBox="1">
            <a:spLocks noGrp="1"/>
          </p:cNvSpPr>
          <p:nvPr>
            <p:ph type="body" sz="quarter" idx="1"/>
          </p:nvPr>
        </p:nvSpPr>
        <p:spPr>
          <a:xfrm>
            <a:off x="6710968" y="8115319"/>
            <a:ext cx="10962063" cy="4648201"/>
          </a:xfrm>
          <a:prstGeom prst="rect">
            <a:avLst/>
          </a:prstGeom>
        </p:spPr>
        <p:txBody>
          <a:bodyPr anchor="t"/>
          <a:lstStyle>
            <a:lvl1pPr marL="0" indent="0" algn="ctr">
              <a:spcBef>
                <a:spcPts val="0"/>
              </a:spcBef>
              <a:buSzTx/>
              <a:buNone/>
              <a:defRPr sz="3900">
                <a:latin typeface="Avenir Next"/>
                <a:ea typeface="Avenir Next"/>
                <a:cs typeface="Avenir Next"/>
                <a:sym typeface="Avenir Next"/>
              </a:defRPr>
            </a:lvl1pPr>
            <a:lvl2pPr marL="0" indent="0" algn="ctr">
              <a:spcBef>
                <a:spcPts val="0"/>
              </a:spcBef>
              <a:buSzTx/>
              <a:buNone/>
              <a:defRPr sz="3900">
                <a:latin typeface="Avenir Next"/>
                <a:ea typeface="Avenir Next"/>
                <a:cs typeface="Avenir Next"/>
                <a:sym typeface="Avenir Next"/>
              </a:defRPr>
            </a:lvl2pPr>
            <a:lvl3pPr marL="0" indent="0" algn="ctr">
              <a:spcBef>
                <a:spcPts val="0"/>
              </a:spcBef>
              <a:buSzTx/>
              <a:buNone/>
              <a:defRPr sz="3900">
                <a:latin typeface="Avenir Next"/>
                <a:ea typeface="Avenir Next"/>
                <a:cs typeface="Avenir Next"/>
                <a:sym typeface="Avenir Next"/>
              </a:defRPr>
            </a:lvl3pPr>
            <a:lvl4pPr marL="0" indent="0" algn="ctr">
              <a:spcBef>
                <a:spcPts val="0"/>
              </a:spcBef>
              <a:buSzTx/>
              <a:buNone/>
              <a:defRPr sz="3900">
                <a:latin typeface="Avenir Next"/>
                <a:ea typeface="Avenir Next"/>
                <a:cs typeface="Avenir Next"/>
                <a:sym typeface="Avenir Next"/>
              </a:defRPr>
            </a:lvl4pPr>
            <a:lvl5pPr marL="0" indent="0" algn="ctr">
              <a:spcBef>
                <a:spcPts val="0"/>
              </a:spcBef>
              <a:buSzTx/>
              <a:buNone/>
              <a:defRPr sz="3900">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4" name="Slide Number"/>
          <p:cNvSpPr txBox="1">
            <a:spLocks noGrp="1"/>
          </p:cNvSpPr>
          <p:nvPr>
            <p:ph type="sldNum" sz="quarter" idx="2"/>
          </p:nvPr>
        </p:nvSpPr>
        <p:spPr>
          <a:xfrm>
            <a:off x="11959031" y="13081000"/>
            <a:ext cx="453238" cy="461059"/>
          </a:xfrm>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tatement Slide - LIGHT">
    <p:bg>
      <p:bgPr>
        <a:solidFill>
          <a:schemeClr val="accent6">
            <a:hueOff val="5983272"/>
            <a:satOff val="33708"/>
            <a:lumOff val="19353"/>
          </a:schemeClr>
        </a:solidFill>
        <a:effectLst/>
      </p:bgPr>
    </p:bg>
    <p:spTree>
      <p:nvGrpSpPr>
        <p:cNvPr id="1" name=""/>
        <p:cNvGrpSpPr/>
        <p:nvPr/>
      </p:nvGrpSpPr>
      <p:grpSpPr>
        <a:xfrm>
          <a:off x="0" y="0"/>
          <a:ext cx="0" cy="0"/>
          <a:chOff x="0" y="0"/>
          <a:chExt cx="0" cy="0"/>
        </a:xfrm>
      </p:grpSpPr>
      <p:sp>
        <p:nvSpPr>
          <p:cNvPr id="81" name="Title Text"/>
          <p:cNvSpPr txBox="1">
            <a:spLocks noGrp="1"/>
          </p:cNvSpPr>
          <p:nvPr>
            <p:ph type="title"/>
          </p:nvPr>
        </p:nvSpPr>
        <p:spPr>
          <a:xfrm>
            <a:off x="1778000" y="4533900"/>
            <a:ext cx="20828000" cy="4648200"/>
          </a:xfrm>
          <a:prstGeom prst="rect">
            <a:avLst/>
          </a:prstGeom>
        </p:spPr>
        <p:txBody>
          <a:bodyPr/>
          <a:lstStyle>
            <a:lvl1pPr>
              <a:defRPr sz="7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82" name="Body Level One…"/>
          <p:cNvSpPr txBox="1">
            <a:spLocks noGrp="1"/>
          </p:cNvSpPr>
          <p:nvPr>
            <p:ph type="body" sz="quarter" idx="1"/>
          </p:nvPr>
        </p:nvSpPr>
        <p:spPr>
          <a:xfrm>
            <a:off x="6710968" y="8115319"/>
            <a:ext cx="10962063" cy="4648201"/>
          </a:xfrm>
          <a:prstGeom prst="rect">
            <a:avLst/>
          </a:prstGeom>
        </p:spPr>
        <p:txBody>
          <a:bodyPr anchor="t"/>
          <a:lstStyle>
            <a:lvl1pPr marL="0" indent="0" algn="ctr">
              <a:spcBef>
                <a:spcPts val="0"/>
              </a:spcBef>
              <a:buSzTx/>
              <a:buNone/>
              <a:defRPr sz="39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algn="ctr">
              <a:spcBef>
                <a:spcPts val="0"/>
              </a:spcBef>
              <a:buSzTx/>
              <a:buNone/>
              <a:defRPr sz="3900">
                <a:solidFill>
                  <a:schemeClr val="accent5">
                    <a:hueOff val="-347589"/>
                    <a:satOff val="-58065"/>
                    <a:lumOff val="-61329"/>
                  </a:schemeClr>
                </a:solidFill>
                <a:latin typeface="Avenir Next"/>
                <a:ea typeface="Avenir Next"/>
                <a:cs typeface="Avenir Next"/>
                <a:sym typeface="Avenir Next"/>
              </a:defRPr>
            </a:lvl2pPr>
            <a:lvl3pPr marL="0" indent="0" algn="ctr">
              <a:spcBef>
                <a:spcPts val="0"/>
              </a:spcBef>
              <a:buSzTx/>
              <a:buNone/>
              <a:defRPr sz="3900">
                <a:solidFill>
                  <a:schemeClr val="accent5">
                    <a:hueOff val="-347589"/>
                    <a:satOff val="-58065"/>
                    <a:lumOff val="-61329"/>
                  </a:schemeClr>
                </a:solidFill>
                <a:latin typeface="Avenir Next"/>
                <a:ea typeface="Avenir Next"/>
                <a:cs typeface="Avenir Next"/>
                <a:sym typeface="Avenir Next"/>
              </a:defRPr>
            </a:lvl3pPr>
            <a:lvl4pPr marL="0" indent="0" algn="ctr">
              <a:spcBef>
                <a:spcPts val="0"/>
              </a:spcBef>
              <a:buSzTx/>
              <a:buNone/>
              <a:defRPr sz="3900">
                <a:solidFill>
                  <a:schemeClr val="accent5">
                    <a:hueOff val="-347589"/>
                    <a:satOff val="-58065"/>
                    <a:lumOff val="-61329"/>
                  </a:schemeClr>
                </a:solidFill>
                <a:latin typeface="Avenir Next"/>
                <a:ea typeface="Avenir Next"/>
                <a:cs typeface="Avenir Next"/>
                <a:sym typeface="Avenir Next"/>
              </a:defRPr>
            </a:lvl4pPr>
            <a:lvl5pPr marL="0" indent="0" algn="ctr">
              <a:spcBef>
                <a:spcPts val="0"/>
              </a:spcBef>
              <a:buSzTx/>
              <a:buNone/>
              <a:defRPr sz="39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4" name="Slide Number"/>
          <p:cNvSpPr txBox="1">
            <a:spLocks noGrp="1"/>
          </p:cNvSpPr>
          <p:nvPr>
            <p:ph type="sldNum" sz="quarter" idx="2"/>
          </p:nvPr>
        </p:nvSpPr>
        <p:spPr>
          <a:xfrm>
            <a:off x="11959031" y="13081000"/>
            <a:ext cx="453238" cy="461059"/>
          </a:xfrm>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 COL WHITE">
    <p:bg>
      <p:bgPr>
        <a:solidFill>
          <a:schemeClr val="accent6">
            <a:hueOff val="5983272"/>
            <a:satOff val="33708"/>
            <a:lumOff val="19353"/>
          </a:schemeClr>
        </a:solidFill>
        <a:effectLst/>
      </p:bgPr>
    </p:bg>
    <p:spTree>
      <p:nvGrpSpPr>
        <p:cNvPr id="1" name=""/>
        <p:cNvGrpSpPr/>
        <p:nvPr/>
      </p:nvGrpSpPr>
      <p:grpSpPr>
        <a:xfrm>
          <a:off x="0" y="0"/>
          <a:ext cx="0" cy="0"/>
          <a:chOff x="0" y="0"/>
          <a:chExt cx="0" cy="0"/>
        </a:xfrm>
      </p:grpSpPr>
      <p:sp>
        <p:nvSpPr>
          <p:cNvPr id="121" name="Title Text"/>
          <p:cNvSpPr txBox="1">
            <a:spLocks noGrp="1"/>
          </p:cNvSpPr>
          <p:nvPr>
            <p:ph type="title"/>
          </p:nvPr>
        </p:nvSpPr>
        <p:spPr>
          <a:xfrm>
            <a:off x="1124613" y="757305"/>
            <a:ext cx="17160808" cy="1601059"/>
          </a:xfrm>
          <a:prstGeom prst="rect">
            <a:avLst/>
          </a:prstGeom>
        </p:spPr>
        <p:txBody>
          <a:bodyPr lIns="0" tIns="0" rIns="0" bIns="0" anchor="t"/>
          <a:lstStyle>
            <a:lvl1pPr algn="l" defTabSz="821531">
              <a:lnSpc>
                <a:spcPct val="90000"/>
              </a:lnSpc>
              <a:defRPr sz="5400" b="0">
                <a:solidFill>
                  <a:schemeClr val="accent1">
                    <a:hueOff val="2939177"/>
                    <a:satOff val="-29671"/>
                    <a:lumOff val="-17450"/>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122" name="Body Level One…"/>
          <p:cNvSpPr txBox="1">
            <a:spLocks noGrp="1"/>
          </p:cNvSpPr>
          <p:nvPr>
            <p:ph type="body" idx="1"/>
          </p:nvPr>
        </p:nvSpPr>
        <p:spPr>
          <a:xfrm>
            <a:off x="1769864" y="3289299"/>
            <a:ext cx="20003504" cy="9066414"/>
          </a:xfrm>
          <a:prstGeom prst="rect">
            <a:avLst/>
          </a:prstGeom>
        </p:spPr>
        <p:txBody>
          <a:bodyPr lIns="0" tIns="0" rIns="0" bIns="0" numCol="2" spcCol="1000175" anchor="t"/>
          <a:lstStyle>
            <a:lvl1pPr marL="0" indent="0" defTabSz="821531">
              <a:lnSpc>
                <a:spcPct val="90000"/>
              </a:lnSpc>
              <a:spcBef>
                <a:spcPts val="2300"/>
              </a:spcBef>
              <a:buSzTx/>
              <a:buNone/>
              <a:defRPr sz="4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defTabSz="821531">
              <a:lnSpc>
                <a:spcPct val="90000"/>
              </a:lnSpc>
              <a:spcBef>
                <a:spcPts val="2300"/>
              </a:spcBef>
              <a:buSzTx/>
              <a:buNone/>
              <a:defRPr sz="3800">
                <a:solidFill>
                  <a:schemeClr val="accent5">
                    <a:hueOff val="-347589"/>
                    <a:satOff val="-58065"/>
                    <a:lumOff val="-61329"/>
                  </a:schemeClr>
                </a:solidFill>
                <a:latin typeface="Avenir Next"/>
                <a:ea typeface="Avenir Next"/>
                <a:cs typeface="Avenir Next"/>
                <a:sym typeface="Avenir Next"/>
              </a:defRPr>
            </a:lvl2pPr>
            <a:lvl3pPr marL="546099" indent="-495299" defTabSz="821531">
              <a:lnSpc>
                <a:spcPct val="90000"/>
              </a:lnSpc>
              <a:spcBef>
                <a:spcPts val="2300"/>
              </a:spcBef>
              <a:buSzPct val="100000"/>
              <a:defRPr sz="3800">
                <a:solidFill>
                  <a:schemeClr val="accent5">
                    <a:hueOff val="-347589"/>
                    <a:satOff val="-58065"/>
                    <a:lumOff val="-61329"/>
                  </a:schemeClr>
                </a:solidFill>
                <a:latin typeface="Avenir Next"/>
                <a:ea typeface="Avenir Next"/>
                <a:cs typeface="Avenir Next"/>
                <a:sym typeface="Avenir Next"/>
              </a:defRPr>
            </a:lvl3pPr>
            <a:lvl4pPr marL="927100" indent="-406400" defTabSz="821531">
              <a:lnSpc>
                <a:spcPct val="90000"/>
              </a:lnSpc>
              <a:spcBef>
                <a:spcPts val="2300"/>
              </a:spcBef>
              <a:buSzPct val="100000"/>
              <a:buChar char="-"/>
              <a:defRPr sz="3600" i="1">
                <a:solidFill>
                  <a:schemeClr val="accent5">
                    <a:hueOff val="-347589"/>
                    <a:satOff val="-58065"/>
                    <a:lumOff val="-61329"/>
                  </a:schemeClr>
                </a:solidFill>
                <a:latin typeface="Avenir Next"/>
                <a:ea typeface="Avenir Next"/>
                <a:cs typeface="Avenir Next"/>
                <a:sym typeface="Avenir Next"/>
              </a:defRPr>
            </a:lvl4pPr>
            <a:lvl5pPr marL="0" indent="914400" defTabSz="821531">
              <a:lnSpc>
                <a:spcPct val="90000"/>
              </a:lnSpc>
              <a:spcBef>
                <a:spcPts val="2300"/>
              </a:spcBef>
              <a:buSzTx/>
              <a:buNone/>
              <a:defRPr sz="32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23" name="Slide Number"/>
          <p:cNvSpPr txBox="1">
            <a:spLocks noGrp="1"/>
          </p:cNvSpPr>
          <p:nvPr>
            <p:ph type="sldNum" sz="quarter" idx="2"/>
          </p:nvPr>
        </p:nvSpPr>
        <p:spPr>
          <a:xfrm>
            <a:off x="228600" y="12941300"/>
            <a:ext cx="743614" cy="485775"/>
          </a:xfrm>
          <a:prstGeom prst="rect">
            <a:avLst/>
          </a:prstGeom>
        </p:spPr>
        <p:txBody>
          <a:bodyPr wrap="square" lIns="71437" tIns="71437" rIns="71437" bIns="71437"/>
          <a:lstStyle>
            <a:lvl1pPr defTabSz="821531">
              <a:defRPr sz="2000">
                <a:solidFill>
                  <a:schemeClr val="accent2">
                    <a:hueOff val="1853374"/>
                    <a:satOff val="-18847"/>
                    <a:lumOff val="-10703"/>
                  </a:schemeClr>
                </a:solidFill>
                <a:latin typeface="Avenir Next"/>
                <a:ea typeface="Avenir Next"/>
                <a:cs typeface="Avenir Next"/>
                <a:sym typeface="Avenir Next"/>
              </a:defRPr>
            </a:lvl1p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neter Title Top">
    <p:bg>
      <p:bgPr>
        <a:solidFill>
          <a:schemeClr val="accent1">
            <a:hueOff val="2939177"/>
            <a:satOff val="-29671"/>
            <a:lumOff val="-17450"/>
          </a:schemeClr>
        </a:solidFill>
        <a:effectLst/>
      </p:bgPr>
    </p:bg>
    <p:spTree>
      <p:nvGrpSpPr>
        <p:cNvPr id="1" name=""/>
        <p:cNvGrpSpPr/>
        <p:nvPr/>
      </p:nvGrpSpPr>
      <p:grpSpPr>
        <a:xfrm>
          <a:off x="0" y="0"/>
          <a:ext cx="0" cy="0"/>
          <a:chOff x="0" y="0"/>
          <a:chExt cx="0" cy="0"/>
        </a:xfrm>
      </p:grpSpPr>
      <p:sp>
        <p:nvSpPr>
          <p:cNvPr id="162" name="Title Text"/>
          <p:cNvSpPr txBox="1">
            <a:spLocks noGrp="1"/>
          </p:cNvSpPr>
          <p:nvPr>
            <p:ph type="title"/>
          </p:nvPr>
        </p:nvSpPr>
        <p:spPr>
          <a:xfrm>
            <a:off x="4060286" y="836801"/>
            <a:ext cx="16263428" cy="2671875"/>
          </a:xfrm>
          <a:prstGeom prst="rect">
            <a:avLst/>
          </a:prstGeom>
        </p:spPr>
        <p:txBody>
          <a:bodyPr lIns="0" tIns="0" rIns="0" bIns="0"/>
          <a:lstStyle>
            <a:lvl1pPr defTabSz="821531">
              <a:lnSpc>
                <a:spcPct val="90000"/>
              </a:lnSpc>
              <a:defRPr sz="5400" b="0">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163" name="Body Level One…"/>
          <p:cNvSpPr txBox="1">
            <a:spLocks noGrp="1"/>
          </p:cNvSpPr>
          <p:nvPr>
            <p:ph type="body" sz="half" idx="1"/>
          </p:nvPr>
        </p:nvSpPr>
        <p:spPr>
          <a:xfrm>
            <a:off x="6093288" y="3289299"/>
            <a:ext cx="12325775" cy="9174999"/>
          </a:xfrm>
          <a:prstGeom prst="rect">
            <a:avLst/>
          </a:prstGeom>
        </p:spPr>
        <p:txBody>
          <a:bodyPr lIns="0" tIns="0" rIns="0" bIns="0" anchor="t"/>
          <a:lstStyle>
            <a:lvl1pPr marL="0" indent="0" algn="ctr" defTabSz="821531">
              <a:lnSpc>
                <a:spcPct val="90000"/>
              </a:lnSpc>
              <a:spcBef>
                <a:spcPts val="2300"/>
              </a:spcBef>
              <a:buSzTx/>
              <a:buNone/>
              <a:defRPr sz="4000" b="0">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algn="ctr" defTabSz="821531">
              <a:lnSpc>
                <a:spcPct val="90000"/>
              </a:lnSpc>
              <a:spcBef>
                <a:spcPts val="2300"/>
              </a:spcBef>
              <a:buSzTx/>
              <a:buNone/>
              <a:defRPr sz="3800">
                <a:latin typeface="Avenir Next"/>
                <a:ea typeface="Avenir Next"/>
                <a:cs typeface="Avenir Next"/>
                <a:sym typeface="Avenir Next"/>
              </a:defRPr>
            </a:lvl2pPr>
            <a:lvl3pPr marL="0" indent="0" algn="ctr" defTabSz="821531">
              <a:lnSpc>
                <a:spcPct val="90000"/>
              </a:lnSpc>
              <a:spcBef>
                <a:spcPts val="2300"/>
              </a:spcBef>
              <a:buSzTx/>
              <a:buNone/>
              <a:defRPr sz="3800">
                <a:latin typeface="Avenir Next"/>
                <a:ea typeface="Avenir Next"/>
                <a:cs typeface="Avenir Next"/>
                <a:sym typeface="Avenir Next"/>
              </a:defRPr>
            </a:lvl3pPr>
            <a:lvl4pPr marL="0" indent="0" algn="ctr" defTabSz="821531">
              <a:lnSpc>
                <a:spcPct val="90000"/>
              </a:lnSpc>
              <a:spcBef>
                <a:spcPts val="2300"/>
              </a:spcBef>
              <a:buSzTx/>
              <a:buNone/>
              <a:defRPr sz="3600" i="1">
                <a:solidFill>
                  <a:srgbClr val="BFBFBF"/>
                </a:solidFill>
                <a:latin typeface="Avenir Next"/>
                <a:ea typeface="Avenir Next"/>
                <a:cs typeface="Avenir Next"/>
                <a:sym typeface="Avenir Next"/>
              </a:defRPr>
            </a:lvl4pPr>
            <a:lvl5pPr marL="0" indent="914400" algn="ctr" defTabSz="821531">
              <a:lnSpc>
                <a:spcPct val="90000"/>
              </a:lnSpc>
              <a:spcBef>
                <a:spcPts val="2300"/>
              </a:spcBef>
              <a:buSzTx/>
              <a:buNone/>
              <a:defRPr sz="3200">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64" name="Slide Number"/>
          <p:cNvSpPr txBox="1">
            <a:spLocks noGrp="1"/>
          </p:cNvSpPr>
          <p:nvPr>
            <p:ph type="sldNum" sz="quarter" idx="2"/>
          </p:nvPr>
        </p:nvSpPr>
        <p:spPr>
          <a:xfrm>
            <a:off x="228600" y="12941300"/>
            <a:ext cx="743614" cy="485775"/>
          </a:xfrm>
          <a:prstGeom prst="rect">
            <a:avLst/>
          </a:prstGeom>
        </p:spPr>
        <p:txBody>
          <a:bodyPr wrap="square" lIns="71437" tIns="71437" rIns="71437" bIns="71437"/>
          <a:lstStyle>
            <a:lvl1pPr defTabSz="821531">
              <a:defRPr sz="2000">
                <a:solidFill>
                  <a:srgbClr val="DCDEE0"/>
                </a:solidFill>
                <a:latin typeface="Avenir Next"/>
                <a:ea typeface="Avenir Next"/>
                <a:cs typeface="Avenir Next"/>
                <a:sym typeface="Avenir Next"/>
              </a:defRPr>
            </a:lvl1p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bg>
      <p:bgPr>
        <a:solidFill>
          <a:schemeClr val="accent1">
            <a:hueOff val="2939177"/>
            <a:satOff val="-29671"/>
            <a:lumOff val="-17450"/>
          </a:schemeClr>
        </a:solidFill>
        <a:effectLst/>
      </p:bgPr>
    </p:bg>
    <p:spTree>
      <p:nvGrpSpPr>
        <p:cNvPr id="1" name=""/>
        <p:cNvGrpSpPr/>
        <p:nvPr/>
      </p:nvGrpSpPr>
      <p:grpSpPr>
        <a:xfrm>
          <a:off x="0" y="0"/>
          <a:ext cx="0" cy="0"/>
          <a:chOff x="0" y="0"/>
          <a:chExt cx="0" cy="0"/>
        </a:xfrm>
      </p:grpSpPr>
      <p:sp>
        <p:nvSpPr>
          <p:cNvPr id="222" name="Title Text"/>
          <p:cNvSpPr txBox="1">
            <a:spLocks noGrp="1"/>
          </p:cNvSpPr>
          <p:nvPr>
            <p:ph type="title"/>
          </p:nvPr>
        </p:nvSpPr>
        <p:spPr>
          <a:xfrm>
            <a:off x="1778000" y="1634412"/>
            <a:ext cx="20828000" cy="9129463"/>
          </a:xfrm>
          <a:prstGeom prst="rect">
            <a:avLst/>
          </a:prstGeom>
        </p:spPr>
        <p:txBody>
          <a:bodyPr/>
          <a:lstStyle>
            <a:lvl1pPr>
              <a:defRPr sz="10900" i="1">
                <a:latin typeface="Avenir Next Ultra Light"/>
                <a:ea typeface="Avenir Next Ultra Light"/>
                <a:cs typeface="Avenir Next Ultra Light"/>
                <a:sym typeface="Avenir Next Ultra Light"/>
              </a:defRPr>
            </a:lvl1pPr>
          </a:lstStyle>
          <a:p>
            <a:r>
              <a:rPr dirty="0"/>
              <a:t>Title Text</a:t>
            </a:r>
          </a:p>
        </p:txBody>
      </p:sp>
      <p:sp>
        <p:nvSpPr>
          <p:cNvPr id="223" name="Body Level One…"/>
          <p:cNvSpPr txBox="1">
            <a:spLocks noGrp="1"/>
          </p:cNvSpPr>
          <p:nvPr>
            <p:ph type="body" sz="quarter" idx="1"/>
          </p:nvPr>
        </p:nvSpPr>
        <p:spPr>
          <a:xfrm>
            <a:off x="5068150" y="9405088"/>
            <a:ext cx="14247700" cy="4310912"/>
          </a:xfrm>
          <a:prstGeom prst="rect">
            <a:avLst/>
          </a:prstGeom>
        </p:spPr>
        <p:txBody>
          <a:bodyPr anchor="t"/>
          <a:lstStyle>
            <a:lvl1pPr marL="0" indent="0" algn="ctr">
              <a:spcBef>
                <a:spcPts val="0"/>
              </a:spcBef>
              <a:buSzTx/>
              <a:buNone/>
              <a:defRPr sz="3900" b="0">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algn="ctr">
              <a:spcBef>
                <a:spcPts val="0"/>
              </a:spcBef>
              <a:buSzTx/>
              <a:buNone/>
              <a:defRPr sz="3900">
                <a:latin typeface="Avenir Next"/>
                <a:ea typeface="Avenir Next"/>
                <a:cs typeface="Avenir Next"/>
                <a:sym typeface="Avenir Next"/>
              </a:defRPr>
            </a:lvl2pPr>
            <a:lvl3pPr marL="0" indent="0" algn="ctr">
              <a:spcBef>
                <a:spcPts val="0"/>
              </a:spcBef>
              <a:buSzTx/>
              <a:buNone/>
              <a:defRPr sz="3900">
                <a:latin typeface="Avenir Next"/>
                <a:ea typeface="Avenir Next"/>
                <a:cs typeface="Avenir Next"/>
                <a:sym typeface="Avenir Next"/>
              </a:defRPr>
            </a:lvl3pPr>
            <a:lvl4pPr marL="0" indent="0" algn="ctr">
              <a:spcBef>
                <a:spcPts val="0"/>
              </a:spcBef>
              <a:buSzTx/>
              <a:buNone/>
              <a:defRPr sz="3900">
                <a:latin typeface="Avenir Next"/>
                <a:ea typeface="Avenir Next"/>
                <a:cs typeface="Avenir Next"/>
                <a:sym typeface="Avenir Next"/>
              </a:defRPr>
            </a:lvl4pPr>
            <a:lvl5pPr marL="0" indent="0" algn="ctr">
              <a:spcBef>
                <a:spcPts val="0"/>
              </a:spcBef>
              <a:buSzTx/>
              <a:buNone/>
              <a:defRPr sz="3900">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224" name="NEW_X_Logo_Black.ai" descr="NEW_X_Logo_Black.ai"/>
          <p:cNvPicPr>
            <a:picLocks noChangeAspect="1"/>
          </p:cNvPicPr>
          <p:nvPr/>
        </p:nvPicPr>
        <p:blipFill>
          <a:blip r:embed="rId2">
            <a:alphaModFix amt="40000"/>
          </a:blip>
          <a:stretch>
            <a:fillRect/>
          </a:stretch>
        </p:blipFill>
        <p:spPr>
          <a:xfrm>
            <a:off x="23380700" y="12788900"/>
            <a:ext cx="762000" cy="761959"/>
          </a:xfrm>
          <a:prstGeom prst="rect">
            <a:avLst/>
          </a:prstGeom>
          <a:ln w="12700">
            <a:miter lim="400000"/>
          </a:ln>
        </p:spPr>
      </p:pic>
      <p:sp>
        <p:nvSpPr>
          <p:cNvPr id="226" name="Slide Number"/>
          <p:cNvSpPr txBox="1">
            <a:spLocks noGrp="1"/>
          </p:cNvSpPr>
          <p:nvPr>
            <p:ph type="sldNum" sz="quarter" idx="2"/>
          </p:nvPr>
        </p:nvSpPr>
        <p:spPr>
          <a:xfrm>
            <a:off x="11959031" y="13081000"/>
            <a:ext cx="453238" cy="461059"/>
          </a:xfrm>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 COL / LEFT - RIGHT IMAGE DARK  copy 1">
    <p:bg>
      <p:bgPr>
        <a:solidFill>
          <a:schemeClr val="accent4">
            <a:hueOff val="7865843"/>
            <a:satOff val="-45534"/>
            <a:lumOff val="36287"/>
          </a:schemeClr>
        </a:solidFill>
        <a:effectLst/>
      </p:bgPr>
    </p:bg>
    <p:spTree>
      <p:nvGrpSpPr>
        <p:cNvPr id="1" name=""/>
        <p:cNvGrpSpPr/>
        <p:nvPr/>
      </p:nvGrpSpPr>
      <p:grpSpPr>
        <a:xfrm>
          <a:off x="0" y="0"/>
          <a:ext cx="0" cy="0"/>
          <a:chOff x="0" y="0"/>
          <a:chExt cx="0" cy="0"/>
        </a:xfrm>
      </p:grpSpPr>
      <p:pic>
        <p:nvPicPr>
          <p:cNvPr id="244" name="NEW_X_Logo_Knockout.ai" descr="NEW_X_Logo_Knockout.ai"/>
          <p:cNvPicPr>
            <a:picLocks noChangeAspect="1"/>
          </p:cNvPicPr>
          <p:nvPr/>
        </p:nvPicPr>
        <p:blipFill>
          <a:blip r:embed="rId2">
            <a:alphaModFix amt="50000"/>
          </a:blip>
          <a:stretch>
            <a:fillRect/>
          </a:stretch>
        </p:blipFill>
        <p:spPr>
          <a:xfrm>
            <a:off x="23380700" y="12788900"/>
            <a:ext cx="762000" cy="761959"/>
          </a:xfrm>
          <a:prstGeom prst="rect">
            <a:avLst/>
          </a:prstGeom>
          <a:ln w="12700">
            <a:miter lim="400000"/>
          </a:ln>
        </p:spPr>
      </p:pic>
      <p:sp>
        <p:nvSpPr>
          <p:cNvPr id="245" name="Title Text"/>
          <p:cNvSpPr txBox="1">
            <a:spLocks noGrp="1"/>
          </p:cNvSpPr>
          <p:nvPr>
            <p:ph type="title"/>
          </p:nvPr>
        </p:nvSpPr>
        <p:spPr>
          <a:xfrm>
            <a:off x="1124613" y="1459271"/>
            <a:ext cx="10117197" cy="2020696"/>
          </a:xfrm>
          <a:prstGeom prst="rect">
            <a:avLst/>
          </a:prstGeom>
        </p:spPr>
        <p:txBody>
          <a:bodyPr lIns="0" tIns="0" rIns="0" bIns="0" anchor="t"/>
          <a:lstStyle>
            <a:lvl1pPr algn="l" defTabSz="821531">
              <a:lnSpc>
                <a:spcPct val="90000"/>
              </a:lnSpc>
              <a:defRPr sz="4900" b="0">
                <a:solidFill>
                  <a:schemeClr val="accent1">
                    <a:hueOff val="2939177"/>
                    <a:satOff val="-29671"/>
                    <a:lumOff val="-17450"/>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246" name="Body Level One…"/>
          <p:cNvSpPr txBox="1">
            <a:spLocks noGrp="1"/>
          </p:cNvSpPr>
          <p:nvPr>
            <p:ph type="body" sz="half" idx="1"/>
          </p:nvPr>
        </p:nvSpPr>
        <p:spPr>
          <a:xfrm>
            <a:off x="1124613" y="3289300"/>
            <a:ext cx="9937350" cy="9066413"/>
          </a:xfrm>
          <a:prstGeom prst="rect">
            <a:avLst/>
          </a:prstGeom>
        </p:spPr>
        <p:txBody>
          <a:bodyPr lIns="0" tIns="0" rIns="0" bIns="0" numCol="2" spcCol="496867" anchor="t"/>
          <a:lstStyle>
            <a:lvl1pPr marL="0" indent="0" defTabSz="821531">
              <a:lnSpc>
                <a:spcPct val="90000"/>
              </a:lnSpc>
              <a:spcBef>
                <a:spcPts val="2300"/>
              </a:spcBef>
              <a:buSzTx/>
              <a:buNone/>
              <a:defRPr sz="4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defTabSz="821531">
              <a:lnSpc>
                <a:spcPct val="90000"/>
              </a:lnSpc>
              <a:spcBef>
                <a:spcPts val="2300"/>
              </a:spcBef>
              <a:buSzTx/>
              <a:buNone/>
              <a:defRPr sz="3800">
                <a:solidFill>
                  <a:schemeClr val="accent5">
                    <a:hueOff val="-347589"/>
                    <a:satOff val="-58065"/>
                    <a:lumOff val="-61329"/>
                  </a:schemeClr>
                </a:solidFill>
                <a:latin typeface="Avenir Next"/>
                <a:ea typeface="Avenir Next"/>
                <a:cs typeface="Avenir Next"/>
                <a:sym typeface="Avenir Next"/>
              </a:defRPr>
            </a:lvl2pPr>
            <a:lvl3pPr marL="546099" indent="-495299" defTabSz="821531">
              <a:lnSpc>
                <a:spcPct val="90000"/>
              </a:lnSpc>
              <a:spcBef>
                <a:spcPts val="2300"/>
              </a:spcBef>
              <a:buSzPct val="100000"/>
              <a:defRPr sz="3800">
                <a:solidFill>
                  <a:schemeClr val="accent5">
                    <a:hueOff val="-347589"/>
                    <a:satOff val="-58065"/>
                    <a:lumOff val="-61329"/>
                  </a:schemeClr>
                </a:solidFill>
                <a:latin typeface="Avenir Next"/>
                <a:ea typeface="Avenir Next"/>
                <a:cs typeface="Avenir Next"/>
                <a:sym typeface="Avenir Next"/>
              </a:defRPr>
            </a:lvl3pPr>
            <a:lvl4pPr marL="927100" indent="-406400" defTabSz="821531">
              <a:lnSpc>
                <a:spcPct val="90000"/>
              </a:lnSpc>
              <a:spcBef>
                <a:spcPts val="2300"/>
              </a:spcBef>
              <a:buSzPct val="100000"/>
              <a:buChar char="-"/>
              <a:defRPr sz="3600" i="1">
                <a:solidFill>
                  <a:schemeClr val="accent5">
                    <a:hueOff val="-347589"/>
                    <a:satOff val="-58065"/>
                    <a:lumOff val="-61329"/>
                  </a:schemeClr>
                </a:solidFill>
                <a:latin typeface="Avenir Next"/>
                <a:ea typeface="Avenir Next"/>
                <a:cs typeface="Avenir Next"/>
                <a:sym typeface="Avenir Next"/>
              </a:defRPr>
            </a:lvl4pPr>
            <a:lvl5pPr marL="0" indent="914400" defTabSz="821531">
              <a:lnSpc>
                <a:spcPct val="90000"/>
              </a:lnSpc>
              <a:spcBef>
                <a:spcPts val="2300"/>
              </a:spcBef>
              <a:buSzTx/>
              <a:buNone/>
              <a:defRPr sz="32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7" name="Slide Number"/>
          <p:cNvSpPr txBox="1">
            <a:spLocks noGrp="1"/>
          </p:cNvSpPr>
          <p:nvPr>
            <p:ph type="sldNum" sz="quarter" idx="2"/>
          </p:nvPr>
        </p:nvSpPr>
        <p:spPr>
          <a:xfrm>
            <a:off x="228600" y="12941300"/>
            <a:ext cx="743614" cy="485775"/>
          </a:xfrm>
          <a:prstGeom prst="rect">
            <a:avLst/>
          </a:prstGeom>
        </p:spPr>
        <p:txBody>
          <a:bodyPr wrap="square" lIns="71437" tIns="71437" rIns="71437" bIns="71437"/>
          <a:lstStyle>
            <a:lvl1pPr defTabSz="821531">
              <a:defRPr sz="2000">
                <a:solidFill>
                  <a:srgbClr val="DCDEE0"/>
                </a:solidFill>
                <a:latin typeface="Avenir Next"/>
                <a:ea typeface="Avenir Next"/>
                <a:cs typeface="Avenir Next"/>
                <a:sym typeface="Avenir Next"/>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5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347589"/>
            <a:satOff val="-58065"/>
            <a:lumOff val="-61329"/>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5" r:id="rId3"/>
    <p:sldLayoutId id="2147483656" r:id="rId4"/>
    <p:sldLayoutId id="2147483660" r:id="rId5"/>
    <p:sldLayoutId id="2147483664" r:id="rId6"/>
    <p:sldLayoutId id="2147483670" r:id="rId7"/>
    <p:sldLayoutId id="2147483672" r:id="rId8"/>
    <p:sldLayoutId id="2147483673" r:id="rId9"/>
  </p:sldLayoutIdLst>
  <p:transition spd="med"/>
  <p:txStyles>
    <p:titleStyle>
      <a:lvl1pPr marL="0" marR="0" indent="0" algn="l" defTabSz="825500" rtl="0" latinLnBrk="0">
        <a:lnSpc>
          <a:spcPct val="100000"/>
        </a:lnSpc>
        <a:spcBef>
          <a:spcPts val="0"/>
        </a:spcBef>
        <a:spcAft>
          <a:spcPts val="0"/>
        </a:spcAft>
        <a:buClrTx/>
        <a:buSzTx/>
        <a:buFontTx/>
        <a:buNone/>
        <a:tabLst/>
        <a:defRPr sz="8800" b="0" i="0" u="none" strike="noStrike" cap="none" spc="0" baseline="0">
          <a:ln>
            <a:noFill/>
          </a:ln>
          <a:solidFill>
            <a:schemeClr val="accent6">
              <a:hueOff val="5983272"/>
              <a:satOff val="33708"/>
              <a:lumOff val="19353"/>
            </a:schemeClr>
          </a:solidFill>
          <a:uFillTx/>
          <a:latin typeface="Avenir Next Bold" charset="0"/>
          <a:ea typeface="Avenir Next" charset="0"/>
          <a:cs typeface="Avenir Next" charset="0"/>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9pPr>
    </p:titleStyle>
    <p:bodyStyle>
      <a:lvl1pPr marL="0" marR="0" indent="0" algn="l" defTabSz="825500" latinLnBrk="0">
        <a:lnSpc>
          <a:spcPct val="100000"/>
        </a:lnSpc>
        <a:spcBef>
          <a:spcPts val="3400"/>
        </a:spcBef>
        <a:spcAft>
          <a:spcPts val="0"/>
        </a:spcAft>
        <a:buClrTx/>
        <a:buSzPct val="75000"/>
        <a:buFontTx/>
        <a:buNone/>
        <a:tabLst/>
        <a:defRPr sz="5200" b="0" i="0" u="none" strike="noStrike" cap="none" spc="0" baseline="0">
          <a:ln>
            <a:noFill/>
          </a:ln>
          <a:solidFill>
            <a:schemeClr val="accent6">
              <a:hueOff val="5983272"/>
              <a:satOff val="33708"/>
              <a:lumOff val="19353"/>
            </a:schemeClr>
          </a:solidFill>
          <a:uFillTx/>
          <a:latin typeface="Avenir Next Bold" panose="020B0803020202020204" pitchFamily="34" charset="0"/>
          <a:ea typeface="Avenir Next Bold" panose="020B0803020202020204" pitchFamily="34" charset="0"/>
          <a:cs typeface="Avenir Next Bold" panose="020B0803020202020204" pitchFamily="34" charset="0"/>
          <a:sym typeface="Helvetica Light"/>
        </a:defRPr>
      </a:lvl1pPr>
      <a:lvl2pPr marL="635000" marR="0" indent="0" algn="l" defTabSz="825500" latinLnBrk="0">
        <a:lnSpc>
          <a:spcPct val="100000"/>
        </a:lnSpc>
        <a:spcBef>
          <a:spcPts val="3400"/>
        </a:spcBef>
        <a:spcAft>
          <a:spcPts val="0"/>
        </a:spcAft>
        <a:buClrTx/>
        <a:buSzPct val="75000"/>
        <a:buFontTx/>
        <a:buNone/>
        <a:tabLst/>
        <a:defRPr sz="5200" b="0" i="0" u="none" strike="noStrike" cap="none" spc="0" baseline="0">
          <a:ln>
            <a:noFill/>
          </a:ln>
          <a:solidFill>
            <a:schemeClr val="accent6">
              <a:hueOff val="5983272"/>
              <a:satOff val="33708"/>
              <a:lumOff val="19353"/>
            </a:schemeClr>
          </a:solidFill>
          <a:uFillTx/>
          <a:latin typeface="Avenir Next" charset="0"/>
          <a:ea typeface="Avenir Next" charset="0"/>
          <a:cs typeface="Avenir Next" charset="0"/>
          <a:sym typeface="Helvetica Light"/>
        </a:defRPr>
      </a:lvl2pPr>
      <a:lvl3pPr marL="190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Avenir Next" charset="0"/>
          <a:ea typeface="Avenir Next" charset="0"/>
          <a:cs typeface="Avenir Next" charset="0"/>
          <a:sym typeface="Helvetica Light"/>
        </a:defRPr>
      </a:lvl3pPr>
      <a:lvl4pPr marL="254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Avenir Next" charset="0"/>
          <a:ea typeface="Avenir Next" charset="0"/>
          <a:cs typeface="Avenir Next" charset="0"/>
          <a:sym typeface="Helvetica Light"/>
        </a:defRPr>
      </a:lvl4pPr>
      <a:lvl5pPr marL="317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Avenir Next" charset="0"/>
          <a:ea typeface="Avenir Next" charset="0"/>
          <a:cs typeface="Avenir Next" charset="0"/>
          <a:sym typeface="Helvetica Light"/>
        </a:defRPr>
      </a:lvl5pPr>
      <a:lvl6pPr marL="381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6pPr>
      <a:lvl7pPr marL="444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7pPr>
      <a:lvl8pPr marL="508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8pPr>
      <a:lvl9pPr marL="571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chemeClr val="accent6">
              <a:hueOff val="5983272"/>
              <a:satOff val="33708"/>
              <a:lumOff val="19353"/>
            </a:schemeClr>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actfinder.census.gov/faces/nav/jsf/pages/index.xhtm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Slides"/>
          <p:cNvSpPr txBox="1">
            <a:spLocks noGrp="1"/>
          </p:cNvSpPr>
          <p:nvPr>
            <p:ph type="ctrTitle"/>
          </p:nvPr>
        </p:nvSpPr>
        <p:spPr>
          <a:xfrm>
            <a:off x="1778000" y="4533900"/>
            <a:ext cx="20828000" cy="4648200"/>
          </a:xfrm>
          <a:prstGeom prst="rect">
            <a:avLst/>
          </a:prstGeom>
        </p:spPr>
        <p:txBody>
          <a:bodyPr/>
          <a:lstStyle/>
          <a:p>
            <a:r>
              <a:rPr lang="en-US" dirty="0"/>
              <a:t>Data Analytics </a:t>
            </a:r>
            <a:r>
              <a:rPr lang="en-US" dirty="0" err="1"/>
              <a:t>BootCamp</a:t>
            </a:r>
            <a:br>
              <a:rPr lang="en-US" dirty="0"/>
            </a:br>
            <a:endParaRPr dirty="0"/>
          </a:p>
        </p:txBody>
      </p:sp>
      <p:sp>
        <p:nvSpPr>
          <p:cNvPr id="264" name="Body"/>
          <p:cNvSpPr txBox="1">
            <a:spLocks noGrp="1"/>
          </p:cNvSpPr>
          <p:nvPr>
            <p:ph type="subTitle" sz="quarter" idx="1"/>
          </p:nvPr>
        </p:nvSpPr>
        <p:spPr>
          <a:prstGeom prst="rect">
            <a:avLst/>
          </a:prstGeom>
        </p:spPr>
        <p:txBody>
          <a:bodyPr/>
          <a:lstStyle/>
          <a:p>
            <a:r>
              <a:rPr lang="es-ES" dirty="0"/>
              <a:t>ETL Mini-Project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his is a light slide with visual"/>
          <p:cNvSpPr txBox="1">
            <a:spLocks noGrp="1"/>
          </p:cNvSpPr>
          <p:nvPr>
            <p:ph type="title"/>
          </p:nvPr>
        </p:nvSpPr>
        <p:spPr>
          <a:prstGeom prst="rect">
            <a:avLst/>
          </a:prstGeom>
        </p:spPr>
        <p:txBody>
          <a:bodyPr/>
          <a:lstStyle/>
          <a:p>
            <a:r>
              <a:rPr lang="es-ES" dirty="0"/>
              <a:t>Load: </a:t>
            </a:r>
            <a:r>
              <a:rPr lang="es-ES" dirty="0" err="1"/>
              <a:t>The</a:t>
            </a:r>
            <a:r>
              <a:rPr lang="es-ES" dirty="0"/>
              <a:t> Final </a:t>
            </a:r>
            <a:r>
              <a:rPr lang="es-ES" dirty="0" err="1"/>
              <a:t>Database</a:t>
            </a:r>
            <a:endParaRPr dirty="0"/>
          </a:p>
        </p:txBody>
      </p:sp>
      <p:sp>
        <p:nvSpPr>
          <p:cNvPr id="4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 name="Rectángulo 1">
            <a:extLst>
              <a:ext uri="{FF2B5EF4-FFF2-40B4-BE49-F238E27FC236}">
                <a16:creationId xmlns:a16="http://schemas.microsoft.com/office/drawing/2014/main" id="{8F421E17-7164-3B41-BD43-A05FECAE2480}"/>
              </a:ext>
            </a:extLst>
          </p:cNvPr>
          <p:cNvSpPr/>
          <p:nvPr/>
        </p:nvSpPr>
        <p:spPr>
          <a:xfrm>
            <a:off x="1063406" y="2175731"/>
            <a:ext cx="22941776" cy="1077218"/>
          </a:xfrm>
          <a:prstGeom prst="rect">
            <a:avLst/>
          </a:prstGeom>
        </p:spPr>
        <p:txBody>
          <a:bodyPr wrap="square">
            <a:spAutoFit/>
          </a:bodyPr>
          <a:lstStyle/>
          <a:p>
            <a:pPr algn="l">
              <a:defRPr>
                <a:solidFill>
                  <a:schemeClr val="accent1">
                    <a:hueOff val="2939177"/>
                    <a:satOff val="-29671"/>
                    <a:lumOff val="-17450"/>
                  </a:schemeClr>
                </a:solidFill>
              </a:defRPr>
            </a:pPr>
            <a:r>
              <a:rPr lang="es-ES" sz="3200" b="1" dirty="0" err="1">
                <a:latin typeface="Avenir Next Demi Bold" panose="020B0503020202020204" pitchFamily="34" charset="0"/>
              </a:rPr>
              <a:t>Because</a:t>
            </a:r>
            <a:r>
              <a:rPr lang="es-ES" sz="3200" b="1" dirty="0">
                <a:latin typeface="Avenir Next Demi Bold" panose="020B0503020202020204" pitchFamily="34" charset="0"/>
              </a:rPr>
              <a:t> </a:t>
            </a:r>
            <a:r>
              <a:rPr lang="es-ES" sz="3200" b="1" dirty="0" err="1">
                <a:latin typeface="Avenir Next Demi Bold" panose="020B0503020202020204" pitchFamily="34" charset="0"/>
              </a:rPr>
              <a:t>we</a:t>
            </a:r>
            <a:r>
              <a:rPr lang="es-ES" sz="3200" b="1" dirty="0">
                <a:latin typeface="Avenir Next Demi Bold" panose="020B0503020202020204" pitchFamily="34" charset="0"/>
              </a:rPr>
              <a:t> are </a:t>
            </a:r>
            <a:r>
              <a:rPr lang="es-ES" sz="3200" b="1" dirty="0" err="1">
                <a:latin typeface="Avenir Next Demi Bold" panose="020B0503020202020204" pitchFamily="34" charset="0"/>
              </a:rPr>
              <a:t>dealing</a:t>
            </a:r>
            <a:r>
              <a:rPr lang="es-ES" sz="3200" b="1" dirty="0">
                <a:latin typeface="Avenir Next Demi Bold" panose="020B0503020202020204" pitchFamily="34" charset="0"/>
              </a:rPr>
              <a:t> </a:t>
            </a:r>
            <a:r>
              <a:rPr lang="es-ES" sz="3200" b="1" dirty="0" err="1">
                <a:latin typeface="Avenir Next Demi Bold" panose="020B0503020202020204" pitchFamily="34" charset="0"/>
              </a:rPr>
              <a:t>with</a:t>
            </a:r>
            <a:r>
              <a:rPr lang="es-ES" sz="3200" b="1" dirty="0">
                <a:latin typeface="Avenir Next Demi Bold" panose="020B0503020202020204" pitchFamily="34" charset="0"/>
              </a:rPr>
              <a:t> </a:t>
            </a:r>
            <a:r>
              <a:rPr lang="es-ES" sz="3200" b="1" dirty="0" err="1">
                <a:latin typeface="Avenir Next Demi Bold" panose="020B0503020202020204" pitchFamily="34" charset="0"/>
              </a:rPr>
              <a:t>stuctured</a:t>
            </a:r>
            <a:r>
              <a:rPr lang="es-ES" sz="3200" b="1" dirty="0">
                <a:latin typeface="Avenir Next Demi Bold" panose="020B0503020202020204" pitchFamily="34" charset="0"/>
              </a:rPr>
              <a:t>, </a:t>
            </a:r>
            <a:r>
              <a:rPr lang="es-ES" sz="3200" b="1" dirty="0" err="1">
                <a:latin typeface="Avenir Next Demi Bold" panose="020B0503020202020204" pitchFamily="34" charset="0"/>
              </a:rPr>
              <a:t>numeric</a:t>
            </a:r>
            <a:r>
              <a:rPr lang="es-ES" sz="3200" b="1" dirty="0">
                <a:latin typeface="Avenir Next Demi Bold" panose="020B0503020202020204" pitchFamily="34" charset="0"/>
              </a:rPr>
              <a:t> </a:t>
            </a:r>
            <a:r>
              <a:rPr lang="es-ES" sz="3200" b="1" dirty="0" err="1">
                <a:latin typeface="Avenir Next Demi Bold" panose="020B0503020202020204" pitchFamily="34" charset="0"/>
              </a:rPr>
              <a:t>information</a:t>
            </a:r>
            <a:r>
              <a:rPr lang="es-ES" sz="3200" b="1" dirty="0">
                <a:latin typeface="Avenir Next Demi Bold" panose="020B0503020202020204" pitchFamily="34" charset="0"/>
              </a:rPr>
              <a:t>, </a:t>
            </a:r>
            <a:r>
              <a:rPr lang="es-ES" sz="3200" b="1" dirty="0" err="1">
                <a:latin typeface="Avenir Next Demi Bold" panose="020B0503020202020204" pitchFamily="34" charset="0"/>
              </a:rPr>
              <a:t>we</a:t>
            </a:r>
            <a:r>
              <a:rPr lang="es-ES" sz="3200" b="1" dirty="0">
                <a:latin typeface="Avenir Next Demi Bold" panose="020B0503020202020204" pitchFamily="34" charset="0"/>
              </a:rPr>
              <a:t> </a:t>
            </a:r>
            <a:r>
              <a:rPr lang="es-ES" sz="3200" b="1" dirty="0" err="1">
                <a:latin typeface="Avenir Next Demi Bold" panose="020B0503020202020204" pitchFamily="34" charset="0"/>
              </a:rPr>
              <a:t>determined</a:t>
            </a:r>
            <a:r>
              <a:rPr lang="es-ES" sz="3200" b="1" dirty="0">
                <a:latin typeface="Avenir Next Demi Bold" panose="020B0503020202020204" pitchFamily="34" charset="0"/>
              </a:rPr>
              <a:t> </a:t>
            </a:r>
            <a:r>
              <a:rPr lang="es-ES" sz="3200" b="1" dirty="0" err="1">
                <a:latin typeface="Avenir Next Demi Bold" panose="020B0503020202020204" pitchFamily="34" charset="0"/>
              </a:rPr>
              <a:t>that</a:t>
            </a:r>
            <a:r>
              <a:rPr lang="es-ES" sz="3200" b="1" dirty="0">
                <a:latin typeface="Avenir Next Demi Bold" panose="020B0503020202020204" pitchFamily="34" charset="0"/>
              </a:rPr>
              <a:t> a </a:t>
            </a:r>
            <a:r>
              <a:rPr lang="es-ES" sz="3200" b="1" dirty="0" err="1">
                <a:latin typeface="Avenir Next Demi Bold" panose="020B0503020202020204" pitchFamily="34" charset="0"/>
              </a:rPr>
              <a:t>relational</a:t>
            </a:r>
            <a:r>
              <a:rPr lang="es-ES" sz="3200" b="1" dirty="0">
                <a:latin typeface="Avenir Next Demi Bold" panose="020B0503020202020204" pitchFamily="34" charset="0"/>
              </a:rPr>
              <a:t> </a:t>
            </a:r>
            <a:r>
              <a:rPr lang="es-ES" sz="3200" b="1" dirty="0" err="1">
                <a:latin typeface="Avenir Next Demi Bold" panose="020B0503020202020204" pitchFamily="34" charset="0"/>
              </a:rPr>
              <a:t>database</a:t>
            </a:r>
            <a:r>
              <a:rPr lang="es-ES" sz="3200" b="1" dirty="0">
                <a:latin typeface="Avenir Next Demi Bold" panose="020B0503020202020204" pitchFamily="34" charset="0"/>
              </a:rPr>
              <a:t> </a:t>
            </a:r>
            <a:r>
              <a:rPr lang="es-ES" sz="3200" b="1" dirty="0" err="1">
                <a:latin typeface="Avenir Next Demi Bold" panose="020B0503020202020204" pitchFamily="34" charset="0"/>
              </a:rPr>
              <a:t>was</a:t>
            </a:r>
            <a:r>
              <a:rPr lang="es-ES" sz="3200" b="1" dirty="0">
                <a:latin typeface="Avenir Next Demi Bold" panose="020B0503020202020204" pitchFamily="34" charset="0"/>
              </a:rPr>
              <a:t> </a:t>
            </a:r>
            <a:r>
              <a:rPr lang="es-ES" sz="3200" b="1" dirty="0" err="1">
                <a:latin typeface="Avenir Next Demi Bold" panose="020B0503020202020204" pitchFamily="34" charset="0"/>
              </a:rPr>
              <a:t>optimal</a:t>
            </a:r>
            <a:r>
              <a:rPr lang="es-ES" sz="3200" b="1" dirty="0">
                <a:latin typeface="Avenir Next Demi Bold" panose="020B0503020202020204" pitchFamily="34" charset="0"/>
              </a:rPr>
              <a:t> </a:t>
            </a:r>
            <a:r>
              <a:rPr lang="es-ES" sz="3200" b="1" dirty="0" err="1">
                <a:latin typeface="Avenir Next Demi Bold" panose="020B0503020202020204" pitchFamily="34" charset="0"/>
              </a:rPr>
              <a:t>for</a:t>
            </a:r>
            <a:r>
              <a:rPr lang="es-ES" sz="3200" b="1" dirty="0">
                <a:latin typeface="Avenir Next Demi Bold" panose="020B0503020202020204" pitchFamily="34" charset="0"/>
              </a:rPr>
              <a:t> </a:t>
            </a:r>
            <a:r>
              <a:rPr lang="es-ES" sz="3200" b="1" dirty="0" err="1">
                <a:latin typeface="Avenir Next Demi Bold" panose="020B0503020202020204" pitchFamily="34" charset="0"/>
              </a:rPr>
              <a:t>our</a:t>
            </a:r>
            <a:r>
              <a:rPr lang="es-ES" sz="3200" b="1" dirty="0">
                <a:latin typeface="Avenir Next Demi Bold" panose="020B0503020202020204" pitchFamily="34" charset="0"/>
              </a:rPr>
              <a:t> </a:t>
            </a:r>
            <a:r>
              <a:rPr lang="es-ES" sz="3200" b="1" dirty="0" err="1">
                <a:latin typeface="Avenir Next Demi Bold" panose="020B0503020202020204" pitchFamily="34" charset="0"/>
              </a:rPr>
              <a:t>purpose</a:t>
            </a:r>
            <a:r>
              <a:rPr lang="es-ES" sz="3200" b="1" dirty="0">
                <a:latin typeface="Avenir Next Demi Bold" panose="020B0503020202020204" pitchFamily="34" charset="0"/>
              </a:rPr>
              <a:t>. </a:t>
            </a:r>
            <a:r>
              <a:rPr lang="es-ES" sz="3200" b="1" dirty="0" err="1">
                <a:latin typeface="Avenir Next Demi Bold" panose="020B0503020202020204" pitchFamily="34" charset="0"/>
              </a:rPr>
              <a:t>We</a:t>
            </a:r>
            <a:r>
              <a:rPr lang="es-ES" sz="3200" b="1" dirty="0">
                <a:latin typeface="Avenir Next Demi Bold" panose="020B0503020202020204" pitchFamily="34" charset="0"/>
              </a:rPr>
              <a:t> </a:t>
            </a:r>
            <a:r>
              <a:rPr lang="es-ES" sz="3200" b="1" dirty="0" err="1">
                <a:latin typeface="Avenir Next Demi Bold" panose="020B0503020202020204" pitchFamily="34" charset="0"/>
              </a:rPr>
              <a:t>decided</a:t>
            </a:r>
            <a:r>
              <a:rPr lang="es-ES" sz="3200" b="1" dirty="0">
                <a:latin typeface="Avenir Next Demi Bold" panose="020B0503020202020204" pitchFamily="34" charset="0"/>
              </a:rPr>
              <a:t> </a:t>
            </a:r>
            <a:r>
              <a:rPr lang="es-ES" sz="3200" b="1" dirty="0" err="1">
                <a:latin typeface="Avenir Next Demi Bold" panose="020B0503020202020204" pitchFamily="34" charset="0"/>
              </a:rPr>
              <a:t>on</a:t>
            </a:r>
            <a:r>
              <a:rPr lang="es-ES" sz="3200" b="1" dirty="0">
                <a:latin typeface="Avenir Next Demi Bold" panose="020B0503020202020204" pitchFamily="34" charset="0"/>
              </a:rPr>
              <a:t> </a:t>
            </a:r>
            <a:r>
              <a:rPr lang="es-ES" sz="3200" b="1" dirty="0" err="1">
                <a:latin typeface="Avenir Next Demi Bold" panose="020B0503020202020204" pitchFamily="34" charset="0"/>
              </a:rPr>
              <a:t>Postgre</a:t>
            </a:r>
            <a:r>
              <a:rPr lang="es-ES" sz="3200" b="1" dirty="0">
                <a:latin typeface="Avenir Next Demi Bold" panose="020B0503020202020204" pitchFamily="34" charset="0"/>
              </a:rPr>
              <a:t> to </a:t>
            </a:r>
            <a:r>
              <a:rPr lang="es-ES" sz="3200" b="1" dirty="0" err="1">
                <a:latin typeface="Avenir Next Demi Bold" panose="020B0503020202020204" pitchFamily="34" charset="0"/>
              </a:rPr>
              <a:t>practice</a:t>
            </a:r>
            <a:r>
              <a:rPr lang="es-ES" sz="3200" b="1" dirty="0">
                <a:latin typeface="Avenir Next Demi Bold" panose="020B0503020202020204" pitchFamily="34" charset="0"/>
              </a:rPr>
              <a:t> </a:t>
            </a:r>
            <a:r>
              <a:rPr lang="es-ES" sz="3200" b="1" dirty="0" err="1">
                <a:latin typeface="Avenir Next Demi Bold" panose="020B0503020202020204" pitchFamily="34" charset="0"/>
              </a:rPr>
              <a:t>the</a:t>
            </a:r>
            <a:r>
              <a:rPr lang="es-ES" sz="3200" b="1" dirty="0">
                <a:latin typeface="Avenir Next Demi Bold" panose="020B0503020202020204" pitchFamily="34" charset="0"/>
              </a:rPr>
              <a:t> use of </a:t>
            </a:r>
            <a:r>
              <a:rPr lang="es-ES" sz="3200" b="1" dirty="0" err="1">
                <a:latin typeface="Avenir Next Demi Bold" panose="020B0503020202020204" pitchFamily="34" charset="0"/>
              </a:rPr>
              <a:t>this</a:t>
            </a:r>
            <a:r>
              <a:rPr lang="es-ES" sz="3200" b="1" dirty="0">
                <a:latin typeface="Avenir Next Demi Bold" panose="020B0503020202020204" pitchFamily="34" charset="0"/>
              </a:rPr>
              <a:t> data base. </a:t>
            </a:r>
          </a:p>
        </p:txBody>
      </p:sp>
      <p:pic>
        <p:nvPicPr>
          <p:cNvPr id="8" name="Imagen 7" descr="Imagen que contiene texto&#10;&#10;Descripción generada automáticamente">
            <a:extLst>
              <a:ext uri="{FF2B5EF4-FFF2-40B4-BE49-F238E27FC236}">
                <a16:creationId xmlns:a16="http://schemas.microsoft.com/office/drawing/2014/main" id="{9A613CCD-8BE2-744D-A853-FC0B7F98F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022" y="3491947"/>
            <a:ext cx="21730104" cy="14517757"/>
          </a:xfrm>
          <a:prstGeom prst="rect">
            <a:avLst/>
          </a:prstGeom>
        </p:spPr>
      </p:pic>
    </p:spTree>
    <p:extLst>
      <p:ext uri="{BB962C8B-B14F-4D97-AF65-F5344CB8AC3E}">
        <p14:creationId xmlns:p14="http://schemas.microsoft.com/office/powerpoint/2010/main" val="12551576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Thank you"/>
          <p:cNvSpPr txBox="1"/>
          <p:nvPr/>
        </p:nvSpPr>
        <p:spPr>
          <a:xfrm>
            <a:off x="9903459" y="6197600"/>
            <a:ext cx="4577081"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80000"/>
              </a:lnSpc>
              <a:defRPr sz="7000" b="1">
                <a:latin typeface="Avenir Next"/>
                <a:ea typeface="Avenir Next"/>
                <a:cs typeface="Avenir Next"/>
                <a:sym typeface="Avenir Next"/>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am Slides"/>
          <p:cNvSpPr txBox="1">
            <a:spLocks noGrp="1"/>
          </p:cNvSpPr>
          <p:nvPr>
            <p:ph type="title"/>
          </p:nvPr>
        </p:nvSpPr>
        <p:spPr>
          <a:xfrm>
            <a:off x="1778000" y="4533900"/>
            <a:ext cx="20828000" cy="4648200"/>
          </a:xfrm>
          <a:prstGeom prst="rect">
            <a:avLst/>
          </a:prstGeom>
        </p:spPr>
        <p:txBody>
          <a:bodyPr/>
          <a:lstStyle>
            <a:lvl1pPr>
              <a:lnSpc>
                <a:spcPct val="80000"/>
              </a:lnSpc>
            </a:lvl1pPr>
          </a:lstStyle>
          <a:p>
            <a:r>
              <a:rPr lang="es-ES" dirty="0" err="1"/>
              <a:t>Extract</a:t>
            </a:r>
            <a:endParaRPr dirty="0"/>
          </a:p>
        </p:txBody>
      </p:sp>
      <p:sp>
        <p:nvSpPr>
          <p:cNvPr id="295" name="Body"/>
          <p:cNvSpPr txBox="1">
            <a:spLocks noGrp="1"/>
          </p:cNvSpPr>
          <p:nvPr>
            <p:ph type="body" sz="quarter" idx="1"/>
          </p:nvPr>
        </p:nvSpPr>
        <p:spPr>
          <a:prstGeom prst="rect">
            <a:avLst/>
          </a:prstGeom>
        </p:spPr>
        <p:txBody>
          <a:bodyPr/>
          <a:lstStyle/>
          <a:p>
            <a:r>
              <a:rPr lang="es-ES" dirty="0"/>
              <a:t>Data </a:t>
            </a:r>
            <a:r>
              <a:rPr lang="es-ES" dirty="0" err="1"/>
              <a:t>Analytics</a:t>
            </a:r>
            <a:r>
              <a:rPr lang="es-ES" dirty="0"/>
              <a:t> </a:t>
            </a:r>
            <a:r>
              <a:rPr lang="es-ES" dirty="0" err="1"/>
              <a:t>Bootcamp</a:t>
            </a:r>
            <a:endParaRPr lang="es-ES" dirty="0"/>
          </a:p>
          <a:p>
            <a:r>
              <a:rPr lang="es-ES" dirty="0"/>
              <a:t>ETL Mini-Project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his is a light slide with visual"/>
          <p:cNvSpPr txBox="1">
            <a:spLocks noGrp="1"/>
          </p:cNvSpPr>
          <p:nvPr>
            <p:ph type="title"/>
          </p:nvPr>
        </p:nvSpPr>
        <p:spPr>
          <a:prstGeom prst="rect">
            <a:avLst/>
          </a:prstGeom>
        </p:spPr>
        <p:txBody>
          <a:bodyPr/>
          <a:lstStyle/>
          <a:p>
            <a:r>
              <a:rPr lang="es-ES" dirty="0" err="1"/>
              <a:t>Extract</a:t>
            </a:r>
            <a:r>
              <a:rPr lang="es-ES" dirty="0"/>
              <a:t>: Original Data </a:t>
            </a:r>
            <a:r>
              <a:rPr lang="es-ES" dirty="0" err="1"/>
              <a:t>Sources</a:t>
            </a:r>
            <a:endParaRPr dirty="0"/>
          </a:p>
        </p:txBody>
      </p:sp>
      <p:sp>
        <p:nvSpPr>
          <p:cNvPr id="4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2" name="Rectángulo 1">
            <a:extLst>
              <a:ext uri="{FF2B5EF4-FFF2-40B4-BE49-F238E27FC236}">
                <a16:creationId xmlns:a16="http://schemas.microsoft.com/office/drawing/2014/main" id="{6FA95B09-71B2-9D41-93FD-39457282C39F}"/>
              </a:ext>
            </a:extLst>
          </p:cNvPr>
          <p:cNvSpPr/>
          <p:nvPr/>
        </p:nvSpPr>
        <p:spPr>
          <a:xfrm>
            <a:off x="1836236" y="2131336"/>
            <a:ext cx="7642302" cy="8956298"/>
          </a:xfrm>
          <a:prstGeom prst="rect">
            <a:avLst/>
          </a:prstGeom>
        </p:spPr>
        <p:txBody>
          <a:bodyPr wrap="square">
            <a:spAutoFit/>
          </a:bodyPr>
          <a:lstStyle/>
          <a:p>
            <a:pPr marL="742950" lvl="1" indent="-742950" algn="l">
              <a:buAutoNum type="arabicPeriod"/>
              <a:defRPr>
                <a:solidFill>
                  <a:schemeClr val="accent1">
                    <a:hueOff val="2939177"/>
                    <a:satOff val="-29671"/>
                    <a:lumOff val="-17450"/>
                  </a:schemeClr>
                </a:solidFill>
              </a:defRPr>
            </a:pPr>
            <a:r>
              <a:rPr lang="es-ES" sz="3200" b="1" dirty="0" err="1">
                <a:latin typeface="Avenir Next" panose="020B0503020202020204" pitchFamily="34" charset="0"/>
              </a:rPr>
              <a:t>Crimes</a:t>
            </a:r>
            <a:r>
              <a:rPr lang="es-ES" sz="3200" b="1" dirty="0">
                <a:latin typeface="Avenir Next" panose="020B0503020202020204" pitchFamily="34" charset="0"/>
              </a:rPr>
              <a:t> in Boston</a:t>
            </a:r>
          </a:p>
          <a:p>
            <a:pPr marL="742950" lvl="1" indent="-742950" algn="l">
              <a:buAutoNum type="arabicPeriod"/>
              <a:defRPr>
                <a:solidFill>
                  <a:schemeClr val="accent1">
                    <a:hueOff val="2939177"/>
                    <a:satOff val="-29671"/>
                    <a:lumOff val="-17450"/>
                  </a:schemeClr>
                </a:solidFill>
              </a:defRPr>
            </a:pPr>
            <a:endParaRPr lang="es-ES" sz="3200" b="1" dirty="0">
              <a:latin typeface="Avenir Next" panose="020B0503020202020204" pitchFamily="34" charset="0"/>
            </a:endParaRPr>
          </a:p>
          <a:p>
            <a:pPr algn="l">
              <a:defRPr>
                <a:solidFill>
                  <a:schemeClr val="accent1">
                    <a:hueOff val="2939177"/>
                    <a:satOff val="-29671"/>
                    <a:lumOff val="-17450"/>
                  </a:schemeClr>
                </a:solidFill>
              </a:defRPr>
            </a:pPr>
            <a:r>
              <a:rPr lang="es-ES" sz="3200" b="1" u="sng" dirty="0" err="1">
                <a:latin typeface="Avenir Next Demi Bold" panose="020B0503020202020204" pitchFamily="34" charset="0"/>
              </a:rPr>
              <a:t>Context</a:t>
            </a:r>
            <a:r>
              <a:rPr lang="es-ES" sz="3200" b="1" u="sng" dirty="0">
                <a:latin typeface="Avenir Next Demi Bold" panose="020B0503020202020204" pitchFamily="34" charset="0"/>
              </a:rPr>
              <a:t> </a:t>
            </a:r>
          </a:p>
          <a:p>
            <a:pPr algn="l">
              <a:defRPr>
                <a:solidFill>
                  <a:schemeClr val="accent1">
                    <a:hueOff val="2939177"/>
                    <a:satOff val="-29671"/>
                    <a:lumOff val="-17450"/>
                  </a:schemeClr>
                </a:solidFill>
              </a:defRPr>
            </a:pPr>
            <a:r>
              <a:rPr lang="es-MX" sz="3200" dirty="0"/>
              <a:t>Crime incident reports are provided by Boston Police Department (BPD) to document the initial details surrounding an incident to which BPD officers respond. This is a dataset containing records from the new crime incident report system, which includes a reduced set of fields focused on capturing the type of incident as well as when and where it occurred.</a:t>
            </a:r>
          </a:p>
          <a:p>
            <a:pPr lvl="1" algn="l">
              <a:defRPr>
                <a:solidFill>
                  <a:schemeClr val="accent1">
                    <a:hueOff val="2939177"/>
                    <a:satOff val="-29671"/>
                    <a:lumOff val="-17450"/>
                  </a:schemeClr>
                </a:solidFill>
              </a:defRPr>
            </a:pPr>
            <a:endParaRPr lang="es-MX" sz="3200" dirty="0">
              <a:solidFill>
                <a:schemeClr val="accent1">
                  <a:hueOff val="2939177"/>
                  <a:satOff val="-29671"/>
                  <a:lumOff val="-17450"/>
                </a:schemeClr>
              </a:solidFill>
            </a:endParaRPr>
          </a:p>
          <a:p>
            <a:pPr algn="l">
              <a:defRPr>
                <a:solidFill>
                  <a:schemeClr val="accent1">
                    <a:hueOff val="2939177"/>
                    <a:satOff val="-29671"/>
                    <a:lumOff val="-17450"/>
                  </a:schemeClr>
                </a:solidFill>
              </a:defRPr>
            </a:pPr>
            <a:r>
              <a:rPr lang="es-MX" sz="3200" b="1" u="sng" dirty="0">
                <a:solidFill>
                  <a:schemeClr val="accent1">
                    <a:hueOff val="2939177"/>
                    <a:satOff val="-29671"/>
                    <a:lumOff val="-17450"/>
                  </a:schemeClr>
                </a:solidFill>
                <a:latin typeface="Avenir Next Demi Bold" panose="020B0503020202020204" pitchFamily="34" charset="0"/>
              </a:rPr>
              <a:t>Content</a:t>
            </a:r>
          </a:p>
          <a:p>
            <a:pPr algn="l">
              <a:defRPr>
                <a:solidFill>
                  <a:schemeClr val="accent1">
                    <a:hueOff val="2939177"/>
                    <a:satOff val="-29671"/>
                    <a:lumOff val="-17450"/>
                  </a:schemeClr>
                </a:solidFill>
              </a:defRPr>
            </a:pPr>
            <a:r>
              <a:rPr lang="es-MX" sz="3200" dirty="0"/>
              <a:t>Formatted in CSV, records begin in June 14, 2015 and continue to September 3, 2018.</a:t>
            </a:r>
          </a:p>
        </p:txBody>
      </p:sp>
      <p:sp>
        <p:nvSpPr>
          <p:cNvPr id="3" name="Rectángulo 2">
            <a:extLst>
              <a:ext uri="{FF2B5EF4-FFF2-40B4-BE49-F238E27FC236}">
                <a16:creationId xmlns:a16="http://schemas.microsoft.com/office/drawing/2014/main" id="{AC8275C8-18A2-6D4B-8714-36755664809C}"/>
              </a:ext>
            </a:extLst>
          </p:cNvPr>
          <p:cNvSpPr/>
          <p:nvPr/>
        </p:nvSpPr>
        <p:spPr>
          <a:xfrm>
            <a:off x="10893288" y="2131336"/>
            <a:ext cx="11887200" cy="10433625"/>
          </a:xfrm>
          <a:prstGeom prst="rect">
            <a:avLst/>
          </a:prstGeom>
        </p:spPr>
        <p:txBody>
          <a:bodyPr wrap="square">
            <a:spAutoFit/>
          </a:bodyPr>
          <a:lstStyle/>
          <a:p>
            <a:pPr lvl="1" indent="0" algn="l">
              <a:defRPr>
                <a:solidFill>
                  <a:schemeClr val="accent1">
                    <a:hueOff val="2939177"/>
                    <a:satOff val="-29671"/>
                    <a:lumOff val="-17450"/>
                  </a:schemeClr>
                </a:solidFill>
              </a:defRPr>
            </a:pPr>
            <a:r>
              <a:rPr lang="es-MX" sz="3200" b="1" dirty="0">
                <a:solidFill>
                  <a:schemeClr val="accent1">
                    <a:hueOff val="2939177"/>
                    <a:satOff val="-29671"/>
                    <a:lumOff val="-17450"/>
                  </a:schemeClr>
                </a:solidFill>
                <a:latin typeface="Avenir Next" panose="020B0503020202020204" pitchFamily="34" charset="0"/>
              </a:rPr>
              <a:t>2. US Census Demographic Data</a:t>
            </a:r>
          </a:p>
          <a:p>
            <a:pPr lvl="1" indent="0" algn="l">
              <a:defRPr>
                <a:solidFill>
                  <a:schemeClr val="accent1">
                    <a:hueOff val="2939177"/>
                    <a:satOff val="-29671"/>
                    <a:lumOff val="-17450"/>
                  </a:schemeClr>
                </a:solidFill>
              </a:defRPr>
            </a:pPr>
            <a:endParaRPr lang="es-MX" sz="3200" b="1" dirty="0">
              <a:solidFill>
                <a:schemeClr val="accent1">
                  <a:hueOff val="2939177"/>
                  <a:satOff val="-29671"/>
                  <a:lumOff val="-17450"/>
                </a:schemeClr>
              </a:solidFill>
              <a:latin typeface="Avenir Next" panose="020B0503020202020204" pitchFamily="34" charset="0"/>
            </a:endParaRPr>
          </a:p>
          <a:p>
            <a:pPr lvl="1" indent="0" algn="l">
              <a:defRPr>
                <a:solidFill>
                  <a:schemeClr val="accent1">
                    <a:hueOff val="2939177"/>
                    <a:satOff val="-29671"/>
                    <a:lumOff val="-17450"/>
                  </a:schemeClr>
                </a:solidFill>
              </a:defRPr>
            </a:pPr>
            <a:r>
              <a:rPr lang="es-ES" sz="3200" b="1" u="sng" dirty="0" err="1">
                <a:solidFill>
                  <a:schemeClr val="accent1">
                    <a:hueOff val="2939177"/>
                    <a:satOff val="-29671"/>
                    <a:lumOff val="-17450"/>
                  </a:schemeClr>
                </a:solidFill>
                <a:latin typeface="Avenir Next Demi Bold" panose="020B0503020202020204" pitchFamily="34" charset="0"/>
              </a:rPr>
              <a:t>Context</a:t>
            </a:r>
            <a:endParaRPr lang="es-ES" sz="3200" b="1" u="sng" dirty="0">
              <a:solidFill>
                <a:schemeClr val="accent1">
                  <a:hueOff val="2939177"/>
                  <a:satOff val="-29671"/>
                  <a:lumOff val="-17450"/>
                </a:schemeClr>
              </a:solidFill>
              <a:latin typeface="Avenir Next Demi Bold" panose="020B0503020202020204" pitchFamily="34" charset="0"/>
            </a:endParaRPr>
          </a:p>
          <a:p>
            <a:pPr lvl="1" algn="l">
              <a:defRPr>
                <a:solidFill>
                  <a:schemeClr val="accent1">
                    <a:hueOff val="2939177"/>
                    <a:satOff val="-29671"/>
                    <a:lumOff val="-17450"/>
                  </a:schemeClr>
                </a:solidFill>
              </a:defRPr>
            </a:pPr>
            <a:r>
              <a:rPr lang="es-MX" sz="3200" dirty="0">
                <a:solidFill>
                  <a:schemeClr val="accent1">
                    <a:hueOff val="2939177"/>
                    <a:satOff val="-29671"/>
                    <a:lumOff val="-17450"/>
                  </a:schemeClr>
                </a:solidFill>
              </a:rPr>
              <a:t>Taken from the DP03 and DP05 tables of the 2015 American Community Survey, this data set contains information from the entire country. The full datasets and much more can be found at the American Factfinder </a:t>
            </a:r>
            <a:r>
              <a:rPr lang="es-MX" sz="3200" dirty="0">
                <a:solidFill>
                  <a:schemeClr val="accent1">
                    <a:hueOff val="2939177"/>
                    <a:satOff val="-29671"/>
                    <a:lumOff val="-17450"/>
                  </a:schemeClr>
                </a:solidFill>
                <a:hlinkClick r:id="rId2">
                  <a:extLst>
                    <a:ext uri="{A12FA001-AC4F-418D-AE19-62706E023703}">
                      <ahyp:hlinkClr xmlns:ahyp="http://schemas.microsoft.com/office/drawing/2018/hyperlinkcolor" val="tx"/>
                    </a:ext>
                  </a:extLst>
                </a:hlinkClick>
              </a:rPr>
              <a:t>website</a:t>
            </a:r>
            <a:r>
              <a:rPr lang="es-MX" sz="3200" dirty="0">
                <a:solidFill>
                  <a:schemeClr val="accent1">
                    <a:hueOff val="2939177"/>
                    <a:satOff val="-29671"/>
                    <a:lumOff val="-17450"/>
                  </a:schemeClr>
                </a:solidFill>
              </a:rPr>
              <a:t>.</a:t>
            </a:r>
            <a:endParaRPr lang="es-ES" sz="3200" dirty="0">
              <a:solidFill>
                <a:schemeClr val="accent1">
                  <a:hueOff val="2939177"/>
                  <a:satOff val="-29671"/>
                  <a:lumOff val="-17450"/>
                </a:schemeClr>
              </a:solidFill>
            </a:endParaRPr>
          </a:p>
          <a:p>
            <a:pPr lvl="1" indent="0" algn="l">
              <a:defRPr>
                <a:solidFill>
                  <a:schemeClr val="accent1">
                    <a:hueOff val="2939177"/>
                    <a:satOff val="-29671"/>
                    <a:lumOff val="-17450"/>
                  </a:schemeClr>
                </a:solidFill>
              </a:defRPr>
            </a:pPr>
            <a:endParaRPr lang="es-MX" sz="3200" b="1" u="sng" dirty="0">
              <a:solidFill>
                <a:schemeClr val="accent1">
                  <a:hueOff val="2939177"/>
                  <a:satOff val="-29671"/>
                  <a:lumOff val="-17450"/>
                </a:schemeClr>
              </a:solidFill>
              <a:latin typeface="Avenir Next Demi Bold" panose="020B0503020202020204" pitchFamily="34" charset="0"/>
            </a:endParaRPr>
          </a:p>
          <a:p>
            <a:pPr lvl="1" indent="0" algn="l">
              <a:defRPr>
                <a:solidFill>
                  <a:schemeClr val="accent1">
                    <a:hueOff val="2939177"/>
                    <a:satOff val="-29671"/>
                    <a:lumOff val="-17450"/>
                  </a:schemeClr>
                </a:solidFill>
              </a:defRPr>
            </a:pPr>
            <a:r>
              <a:rPr lang="es-MX" sz="3200" b="1" u="sng" dirty="0">
                <a:solidFill>
                  <a:schemeClr val="accent1">
                    <a:hueOff val="2939177"/>
                    <a:satOff val="-29671"/>
                    <a:lumOff val="-17450"/>
                  </a:schemeClr>
                </a:solidFill>
                <a:latin typeface="Avenir Next Demi Bold" panose="020B0503020202020204" pitchFamily="34" charset="0"/>
              </a:rPr>
              <a:t>Content: </a:t>
            </a:r>
          </a:p>
          <a:p>
            <a:pPr algn="l">
              <a:defRPr>
                <a:solidFill>
                  <a:schemeClr val="accent1">
                    <a:hueOff val="2939177"/>
                    <a:satOff val="-29671"/>
                    <a:lumOff val="-17450"/>
                  </a:schemeClr>
                </a:solidFill>
              </a:defRPr>
            </a:pPr>
            <a:r>
              <a:rPr lang="es-MX" sz="3200" dirty="0">
                <a:solidFill>
                  <a:schemeClr val="accent1">
                    <a:hueOff val="2939177"/>
                    <a:satOff val="-29671"/>
                    <a:lumOff val="-17450"/>
                  </a:schemeClr>
                </a:solidFill>
              </a:rPr>
              <a:t>Two data files are contained in this data-set:</a:t>
            </a:r>
          </a:p>
          <a:p>
            <a:pPr lvl="1" algn="l">
              <a:defRPr>
                <a:solidFill>
                  <a:schemeClr val="accent1">
                    <a:hueOff val="2939177"/>
                    <a:satOff val="-29671"/>
                    <a:lumOff val="-17450"/>
                  </a:schemeClr>
                </a:solidFill>
              </a:defRPr>
            </a:pPr>
            <a:r>
              <a:rPr lang="es-MX" sz="3200" dirty="0">
                <a:solidFill>
                  <a:schemeClr val="accent1">
                    <a:hueOff val="2939177"/>
                    <a:satOff val="-29671"/>
                    <a:lumOff val="-17450"/>
                  </a:schemeClr>
                </a:solidFill>
              </a:rPr>
              <a:t>-acs2015_census_tract_data.csv: Data for each census tract in the US, including DC and Puerto Rico.</a:t>
            </a:r>
          </a:p>
          <a:p>
            <a:pPr lvl="1" algn="l">
              <a:defRPr>
                <a:solidFill>
                  <a:schemeClr val="accent1">
                    <a:hueOff val="2939177"/>
                    <a:satOff val="-29671"/>
                    <a:lumOff val="-17450"/>
                  </a:schemeClr>
                </a:solidFill>
              </a:defRPr>
            </a:pPr>
            <a:r>
              <a:rPr lang="es-MX" sz="3200" dirty="0">
                <a:solidFill>
                  <a:schemeClr val="accent1">
                    <a:hueOff val="2939177"/>
                    <a:satOff val="-29671"/>
                    <a:lumOff val="-17450"/>
                  </a:schemeClr>
                </a:solidFill>
              </a:rPr>
              <a:t>-acs2015_county_data.csv: Data for each county or county equivalent in the US, including DC and Puerto Rico.</a:t>
            </a:r>
          </a:p>
          <a:p>
            <a:pPr algn="l">
              <a:defRPr>
                <a:solidFill>
                  <a:schemeClr val="accent1">
                    <a:hueOff val="2939177"/>
                    <a:satOff val="-29671"/>
                    <a:lumOff val="-17450"/>
                  </a:schemeClr>
                </a:solidFill>
              </a:defRPr>
            </a:pPr>
            <a:endParaRPr lang="es-MX" sz="3200" dirty="0">
              <a:solidFill>
                <a:schemeClr val="accent1">
                  <a:hueOff val="2939177"/>
                  <a:satOff val="-29671"/>
                  <a:lumOff val="-17450"/>
                </a:schemeClr>
              </a:solidFill>
            </a:endParaRPr>
          </a:p>
          <a:p>
            <a:pPr algn="l">
              <a:defRPr>
                <a:solidFill>
                  <a:schemeClr val="accent1">
                    <a:hueOff val="2939177"/>
                    <a:satOff val="-29671"/>
                    <a:lumOff val="-17450"/>
                  </a:schemeClr>
                </a:solidFill>
              </a:defRPr>
            </a:pPr>
            <a:r>
              <a:rPr lang="es-MX" sz="3200" dirty="0">
                <a:solidFill>
                  <a:schemeClr val="accent1">
                    <a:hueOff val="2939177"/>
                    <a:satOff val="-29671"/>
                    <a:lumOff val="-17450"/>
                  </a:schemeClr>
                </a:solidFill>
              </a:rPr>
              <a:t>The two files have the same structure, with just a small difference in the name of the id column. Counties are political subdivisions, and the boundaries of some have been set for centuries. Census tracts, however, are defined by the census bureau and will have a much more consistent size. A typical census tract has around 5000 or so residents.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am Slides"/>
          <p:cNvSpPr txBox="1">
            <a:spLocks noGrp="1"/>
          </p:cNvSpPr>
          <p:nvPr>
            <p:ph type="title"/>
          </p:nvPr>
        </p:nvSpPr>
        <p:spPr>
          <a:xfrm>
            <a:off x="1778000" y="4533900"/>
            <a:ext cx="20828000" cy="4648200"/>
          </a:xfrm>
          <a:prstGeom prst="rect">
            <a:avLst/>
          </a:prstGeom>
        </p:spPr>
        <p:txBody>
          <a:bodyPr/>
          <a:lstStyle>
            <a:lvl1pPr>
              <a:lnSpc>
                <a:spcPct val="80000"/>
              </a:lnSpc>
            </a:lvl1pPr>
          </a:lstStyle>
          <a:p>
            <a:r>
              <a:rPr lang="es-ES" dirty="0" err="1"/>
              <a:t>Transform</a:t>
            </a:r>
            <a:endParaRPr dirty="0"/>
          </a:p>
        </p:txBody>
      </p:sp>
      <p:sp>
        <p:nvSpPr>
          <p:cNvPr id="295" name="Body"/>
          <p:cNvSpPr txBox="1">
            <a:spLocks noGrp="1"/>
          </p:cNvSpPr>
          <p:nvPr>
            <p:ph type="body" sz="quarter" idx="1"/>
          </p:nvPr>
        </p:nvSpPr>
        <p:spPr>
          <a:prstGeom prst="rect">
            <a:avLst/>
          </a:prstGeom>
        </p:spPr>
        <p:txBody>
          <a:bodyPr/>
          <a:lstStyle/>
          <a:p>
            <a:r>
              <a:rPr lang="es-ES" dirty="0"/>
              <a:t>Data </a:t>
            </a:r>
            <a:r>
              <a:rPr lang="es-ES" dirty="0" err="1"/>
              <a:t>Analytics</a:t>
            </a:r>
            <a:r>
              <a:rPr lang="es-ES" dirty="0"/>
              <a:t> </a:t>
            </a:r>
            <a:r>
              <a:rPr lang="es-ES" dirty="0" err="1"/>
              <a:t>Bootcamp</a:t>
            </a:r>
            <a:endParaRPr lang="es-ES" dirty="0"/>
          </a:p>
          <a:p>
            <a:r>
              <a:rPr lang="es-ES" dirty="0"/>
              <a:t>ETL Mini-Project</a:t>
            </a:r>
            <a:endParaRPr dirty="0"/>
          </a:p>
        </p:txBody>
      </p:sp>
    </p:spTree>
    <p:extLst>
      <p:ext uri="{BB962C8B-B14F-4D97-AF65-F5344CB8AC3E}">
        <p14:creationId xmlns:p14="http://schemas.microsoft.com/office/powerpoint/2010/main" val="17292773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his is a light slide with visual"/>
          <p:cNvSpPr txBox="1">
            <a:spLocks noGrp="1"/>
          </p:cNvSpPr>
          <p:nvPr>
            <p:ph type="title"/>
          </p:nvPr>
        </p:nvSpPr>
        <p:spPr>
          <a:prstGeom prst="rect">
            <a:avLst/>
          </a:prstGeom>
        </p:spPr>
        <p:txBody>
          <a:bodyPr/>
          <a:lstStyle/>
          <a:p>
            <a:r>
              <a:rPr lang="en-US" dirty="0"/>
              <a:t>Transform: Clean-up Process</a:t>
            </a:r>
          </a:p>
        </p:txBody>
      </p:sp>
      <p:sp>
        <p:nvSpPr>
          <p:cNvPr id="431" name="Here is a title of a section…"/>
          <p:cNvSpPr txBox="1">
            <a:spLocks noGrp="1"/>
          </p:cNvSpPr>
          <p:nvPr>
            <p:ph type="body" idx="1"/>
          </p:nvPr>
        </p:nvSpPr>
        <p:spPr>
          <a:xfrm>
            <a:off x="2167430" y="4521749"/>
            <a:ext cx="20003504" cy="9553865"/>
          </a:xfrm>
          <a:prstGeom prst="rect">
            <a:avLst/>
          </a:prstGeom>
        </p:spPr>
        <p:txBody>
          <a:bodyPr>
            <a:normAutofit/>
          </a:bodyPr>
          <a:lstStyle/>
          <a:p>
            <a:pPr lvl="1">
              <a:defRPr>
                <a:solidFill>
                  <a:schemeClr val="accent1">
                    <a:hueOff val="2939177"/>
                    <a:satOff val="-29671"/>
                    <a:lumOff val="-17450"/>
                  </a:schemeClr>
                </a:solidFill>
              </a:defRPr>
            </a:pPr>
            <a:r>
              <a:rPr lang="en-US" sz="5100" b="1"/>
              <a:t>1. Crimes in Boston</a:t>
            </a:r>
          </a:p>
          <a:p>
            <a:pPr lvl="1">
              <a:defRPr>
                <a:solidFill>
                  <a:schemeClr val="accent1">
                    <a:hueOff val="2939177"/>
                    <a:satOff val="-29671"/>
                    <a:lumOff val="-17450"/>
                  </a:schemeClr>
                </a:solidFill>
              </a:defRPr>
            </a:pPr>
            <a:r>
              <a:rPr lang="en-US"/>
              <a:t>-Add ISO-8859-1 encoding to read the Crimes in Boston data set.</a:t>
            </a:r>
          </a:p>
          <a:p>
            <a:pPr lvl="1">
              <a:defRPr>
                <a:solidFill>
                  <a:schemeClr val="accent1">
                    <a:hueOff val="2939177"/>
                    <a:satOff val="-29671"/>
                    <a:lumOff val="-17450"/>
                  </a:schemeClr>
                </a:solidFill>
              </a:defRPr>
            </a:pPr>
            <a:r>
              <a:rPr lang="en-US"/>
              <a:t>-Add County data to Crimes in Boston data set</a:t>
            </a:r>
          </a:p>
          <a:p>
            <a:pPr lvl="1">
              <a:defRPr>
                <a:solidFill>
                  <a:schemeClr val="accent1">
                    <a:hueOff val="2939177"/>
                    <a:satOff val="-29671"/>
                    <a:lumOff val="-17450"/>
                  </a:schemeClr>
                </a:solidFill>
              </a:defRPr>
            </a:pPr>
            <a:r>
              <a:rPr lang="en-US"/>
              <a:t>-Select date/time related information for analysis. </a:t>
            </a:r>
          </a:p>
          <a:p>
            <a:pPr lvl="1">
              <a:defRPr>
                <a:solidFill>
                  <a:schemeClr val="accent1">
                    <a:hueOff val="2939177"/>
                    <a:satOff val="-29671"/>
                    <a:lumOff val="-17450"/>
                  </a:schemeClr>
                </a:solidFill>
              </a:defRPr>
            </a:pPr>
            <a:endParaRPr lang="en-US"/>
          </a:p>
          <a:p>
            <a:pPr lvl="1">
              <a:defRPr>
                <a:solidFill>
                  <a:schemeClr val="accent1">
                    <a:hueOff val="2939177"/>
                    <a:satOff val="-29671"/>
                    <a:lumOff val="-17450"/>
                  </a:schemeClr>
                </a:solidFill>
              </a:defRPr>
            </a:pPr>
            <a:endParaRPr lang="en-US"/>
          </a:p>
          <a:p>
            <a:pPr lvl="1">
              <a:defRPr>
                <a:solidFill>
                  <a:schemeClr val="accent1">
                    <a:hueOff val="2939177"/>
                    <a:satOff val="-29671"/>
                    <a:lumOff val="-17450"/>
                  </a:schemeClr>
                </a:solidFill>
              </a:defRPr>
            </a:pPr>
            <a:endParaRPr lang="en-US"/>
          </a:p>
          <a:p>
            <a:pPr lvl="1">
              <a:defRPr>
                <a:solidFill>
                  <a:schemeClr val="accent1">
                    <a:hueOff val="2939177"/>
                    <a:satOff val="-29671"/>
                    <a:lumOff val="-17450"/>
                  </a:schemeClr>
                </a:solidFill>
              </a:defRPr>
            </a:pPr>
            <a:endParaRPr lang="en-US"/>
          </a:p>
          <a:p>
            <a:pPr lvl="1">
              <a:defRPr>
                <a:solidFill>
                  <a:schemeClr val="accent1">
                    <a:hueOff val="2939177"/>
                    <a:satOff val="-29671"/>
                    <a:lumOff val="-17450"/>
                  </a:schemeClr>
                </a:solidFill>
              </a:defRPr>
            </a:pPr>
            <a:endParaRPr lang="en-US"/>
          </a:p>
          <a:p>
            <a:pPr lvl="1">
              <a:defRPr>
                <a:solidFill>
                  <a:schemeClr val="accent1">
                    <a:hueOff val="2939177"/>
                    <a:satOff val="-29671"/>
                    <a:lumOff val="-17450"/>
                  </a:schemeClr>
                </a:solidFill>
              </a:defRPr>
            </a:pPr>
            <a:r>
              <a:rPr lang="en-US" sz="5100" b="1">
                <a:solidFill>
                  <a:schemeClr val="accent1">
                    <a:hueOff val="2939177"/>
                    <a:satOff val="-29671"/>
                    <a:lumOff val="-17450"/>
                  </a:schemeClr>
                </a:solidFill>
              </a:rPr>
              <a:t>2. US Census Demographic Data</a:t>
            </a:r>
          </a:p>
          <a:p>
            <a:pPr lvl="1">
              <a:defRPr>
                <a:solidFill>
                  <a:schemeClr val="accent1">
                    <a:hueOff val="2939177"/>
                    <a:satOff val="-29671"/>
                    <a:lumOff val="-17450"/>
                  </a:schemeClr>
                </a:solidFill>
              </a:defRPr>
            </a:pPr>
            <a:r>
              <a:rPr lang="en-US">
                <a:solidFill>
                  <a:schemeClr val="accent1">
                    <a:hueOff val="2939177"/>
                    <a:satOff val="-29671"/>
                    <a:lumOff val="-17450"/>
                  </a:schemeClr>
                </a:solidFill>
              </a:rPr>
              <a:t>-Remove all data not pertaining to the state of Massachussets.</a:t>
            </a:r>
          </a:p>
          <a:p>
            <a:pPr lvl="1">
              <a:defRPr>
                <a:solidFill>
                  <a:schemeClr val="accent1">
                    <a:hueOff val="2939177"/>
                    <a:satOff val="-29671"/>
                    <a:lumOff val="-17450"/>
                  </a:schemeClr>
                </a:solidFill>
              </a:defRPr>
            </a:pPr>
            <a:r>
              <a:rPr lang="en-US">
                <a:solidFill>
                  <a:schemeClr val="accent1">
                    <a:hueOff val="2939177"/>
                    <a:satOff val="-29671"/>
                    <a:lumOff val="-17450"/>
                  </a:schemeClr>
                </a:solidFill>
              </a:rPr>
              <a:t>-Remove all data not pertaining to the county of Suffolk. </a:t>
            </a:r>
          </a:p>
          <a:p>
            <a:pPr lvl="1">
              <a:defRPr>
                <a:solidFill>
                  <a:schemeClr val="accent1">
                    <a:hueOff val="2939177"/>
                    <a:satOff val="-29671"/>
                    <a:lumOff val="-17450"/>
                  </a:schemeClr>
                </a:solidFill>
              </a:defRPr>
            </a:pPr>
            <a:r>
              <a:rPr lang="en-US">
                <a:solidFill>
                  <a:schemeClr val="accent1">
                    <a:hueOff val="2939177"/>
                    <a:satOff val="-29671"/>
                    <a:lumOff val="-17450"/>
                  </a:schemeClr>
                </a:solidFill>
              </a:rPr>
              <a:t>-Select income, race, gender, employment and poverty information for analysis. </a:t>
            </a:r>
          </a:p>
          <a:p>
            <a:pPr lvl="1">
              <a:defRPr>
                <a:solidFill>
                  <a:schemeClr val="accent1">
                    <a:hueOff val="2939177"/>
                    <a:satOff val="-29671"/>
                    <a:lumOff val="-17450"/>
                  </a:schemeClr>
                </a:solidFill>
              </a:defRPr>
            </a:pPr>
            <a:r>
              <a:rPr lang="en-US">
                <a:solidFill>
                  <a:schemeClr val="accent1">
                    <a:hueOff val="2939177"/>
                    <a:satOff val="-29671"/>
                    <a:lumOff val="-17450"/>
                  </a:schemeClr>
                </a:solidFill>
              </a:rPr>
              <a:t>Final Transformation</a:t>
            </a:r>
          </a:p>
          <a:p>
            <a:pPr lvl="1">
              <a:defRPr>
                <a:solidFill>
                  <a:schemeClr val="accent1">
                    <a:hueOff val="2939177"/>
                    <a:satOff val="-29671"/>
                    <a:lumOff val="-17450"/>
                  </a:schemeClr>
                </a:solidFill>
              </a:defRPr>
            </a:pPr>
            <a:r>
              <a:rPr lang="en-US">
                <a:solidFill>
                  <a:schemeClr val="accent1">
                    <a:hueOff val="2939177"/>
                    <a:satOff val="-29671"/>
                    <a:lumOff val="-17450"/>
                  </a:schemeClr>
                </a:solidFill>
              </a:rPr>
              <a:t>After loading to the database, merge and perform the analysis. </a:t>
            </a:r>
          </a:p>
        </p:txBody>
      </p:sp>
      <p:sp>
        <p:nvSpPr>
          <p:cNvPr id="4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 name="Rectángulo 1">
            <a:extLst>
              <a:ext uri="{FF2B5EF4-FFF2-40B4-BE49-F238E27FC236}">
                <a16:creationId xmlns:a16="http://schemas.microsoft.com/office/drawing/2014/main" id="{8F421E17-7164-3B41-BD43-A05FECAE2480}"/>
              </a:ext>
            </a:extLst>
          </p:cNvPr>
          <p:cNvSpPr/>
          <p:nvPr/>
        </p:nvSpPr>
        <p:spPr>
          <a:xfrm>
            <a:off x="1063406" y="2175731"/>
            <a:ext cx="22941776" cy="1569660"/>
          </a:xfrm>
          <a:prstGeom prst="rect">
            <a:avLst/>
          </a:prstGeom>
        </p:spPr>
        <p:txBody>
          <a:bodyPr wrap="square">
            <a:spAutoFit/>
          </a:bodyPr>
          <a:lstStyle/>
          <a:p>
            <a:pPr algn="l">
              <a:defRPr>
                <a:solidFill>
                  <a:schemeClr val="accent1">
                    <a:hueOff val="2939177"/>
                    <a:satOff val="-29671"/>
                    <a:lumOff val="-17450"/>
                  </a:schemeClr>
                </a:solidFill>
              </a:defRPr>
            </a:pPr>
            <a:r>
              <a:rPr lang="en-US" sz="3200" b="1">
                <a:latin typeface="Avenir Next Demi Bold" panose="020B0503020202020204" pitchFamily="34" charset="0"/>
              </a:rPr>
              <a:t>When performing a preliminar analysis of the data-sets, it became clear that both provided information about location. Through this data it was feaseable to merge both sets to perform an analysis of the most frequent crime types by poverty index, race, work status and type of work, amongst others. </a:t>
            </a:r>
            <a:endParaRPr lang="en-US" sz="3200"/>
          </a:p>
        </p:txBody>
      </p:sp>
    </p:spTree>
    <p:extLst>
      <p:ext uri="{BB962C8B-B14F-4D97-AF65-F5344CB8AC3E}">
        <p14:creationId xmlns:p14="http://schemas.microsoft.com/office/powerpoint/2010/main" val="27427766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aptura de pantalla&#10;&#10;Descripción generada automáticamente">
            <a:extLst>
              <a:ext uri="{FF2B5EF4-FFF2-40B4-BE49-F238E27FC236}">
                <a16:creationId xmlns:a16="http://schemas.microsoft.com/office/drawing/2014/main" id="{169406BC-978E-214B-A6AD-2E5B95989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5" y="1521515"/>
            <a:ext cx="23628876" cy="9848850"/>
          </a:xfrm>
          <a:prstGeom prst="rect">
            <a:avLst/>
          </a:prstGeom>
        </p:spPr>
      </p:pic>
    </p:spTree>
    <p:extLst>
      <p:ext uri="{BB962C8B-B14F-4D97-AF65-F5344CB8AC3E}">
        <p14:creationId xmlns:p14="http://schemas.microsoft.com/office/powerpoint/2010/main" val="34716921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85DAC8B-68E8-834B-BB79-83794C1529E4}"/>
              </a:ext>
            </a:extLst>
          </p:cNvPr>
          <p:cNvSpPr>
            <a:spLocks noGrp="1"/>
          </p:cNvSpPr>
          <p:nvPr>
            <p:ph type="body" idx="1"/>
          </p:nvPr>
        </p:nvSpPr>
        <p:spPr/>
        <p:txBody>
          <a:bodyPr/>
          <a:lstStyle/>
          <a:p>
            <a:endParaRPr lang="es-ES_tradnl"/>
          </a:p>
        </p:txBody>
      </p:sp>
      <p:pic>
        <p:nvPicPr>
          <p:cNvPr id="7" name="Imagen 6" descr="Imagen que contiene captura de pantalla&#10;&#10;Descripción generada automáticamente">
            <a:extLst>
              <a:ext uri="{FF2B5EF4-FFF2-40B4-BE49-F238E27FC236}">
                <a16:creationId xmlns:a16="http://schemas.microsoft.com/office/drawing/2014/main" id="{F4E5BEBC-136E-6049-AC79-B166BBFF0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27" y="370784"/>
            <a:ext cx="21878234" cy="13249364"/>
          </a:xfrm>
          <a:prstGeom prst="rect">
            <a:avLst/>
          </a:prstGeom>
        </p:spPr>
      </p:pic>
    </p:spTree>
    <p:extLst>
      <p:ext uri="{BB962C8B-B14F-4D97-AF65-F5344CB8AC3E}">
        <p14:creationId xmlns:p14="http://schemas.microsoft.com/office/powerpoint/2010/main" val="3784547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C40F1-98C3-4A42-AE64-910FE7487A02}"/>
              </a:ext>
            </a:extLst>
          </p:cNvPr>
          <p:cNvSpPr>
            <a:spLocks noGrp="1"/>
          </p:cNvSpPr>
          <p:nvPr>
            <p:ph type="title"/>
          </p:nvPr>
        </p:nvSpPr>
        <p:spPr/>
        <p:txBody>
          <a:bodyPr/>
          <a:lstStyle/>
          <a:p>
            <a:endParaRPr lang="es-ES_tradnl"/>
          </a:p>
        </p:txBody>
      </p:sp>
      <p:sp>
        <p:nvSpPr>
          <p:cNvPr id="3" name="Marcador de texto 2">
            <a:extLst>
              <a:ext uri="{FF2B5EF4-FFF2-40B4-BE49-F238E27FC236}">
                <a16:creationId xmlns:a16="http://schemas.microsoft.com/office/drawing/2014/main" id="{E8E1D6E7-4592-B94B-82F5-E27EE520EB16}"/>
              </a:ext>
            </a:extLst>
          </p:cNvPr>
          <p:cNvSpPr>
            <a:spLocks noGrp="1"/>
          </p:cNvSpPr>
          <p:nvPr>
            <p:ph type="body" idx="1"/>
          </p:nvPr>
        </p:nvSpPr>
        <p:spPr/>
        <p:txBody>
          <a:bodyPr/>
          <a:lstStyle/>
          <a:p>
            <a:endParaRPr lang="es-ES_tradnl"/>
          </a:p>
        </p:txBody>
      </p:sp>
      <p:pic>
        <p:nvPicPr>
          <p:cNvPr id="5" name="Imagen 4" descr="Imagen que contiene captura de pantalla&#10;&#10;Descripción generada automáticamente">
            <a:extLst>
              <a:ext uri="{FF2B5EF4-FFF2-40B4-BE49-F238E27FC236}">
                <a16:creationId xmlns:a16="http://schemas.microsoft.com/office/drawing/2014/main" id="{A7920D81-20DC-E14B-9D14-57CF6B1CE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56" y="553831"/>
            <a:ext cx="23684342" cy="11691178"/>
          </a:xfrm>
          <a:prstGeom prst="rect">
            <a:avLst/>
          </a:prstGeom>
        </p:spPr>
      </p:pic>
    </p:spTree>
    <p:extLst>
      <p:ext uri="{BB962C8B-B14F-4D97-AF65-F5344CB8AC3E}">
        <p14:creationId xmlns:p14="http://schemas.microsoft.com/office/powerpoint/2010/main" val="26720208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am Slides"/>
          <p:cNvSpPr txBox="1">
            <a:spLocks noGrp="1"/>
          </p:cNvSpPr>
          <p:nvPr>
            <p:ph type="title"/>
          </p:nvPr>
        </p:nvSpPr>
        <p:spPr>
          <a:xfrm>
            <a:off x="1778000" y="4533900"/>
            <a:ext cx="20828000" cy="4648200"/>
          </a:xfrm>
          <a:prstGeom prst="rect">
            <a:avLst/>
          </a:prstGeom>
        </p:spPr>
        <p:txBody>
          <a:bodyPr/>
          <a:lstStyle>
            <a:lvl1pPr>
              <a:lnSpc>
                <a:spcPct val="80000"/>
              </a:lnSpc>
            </a:lvl1pPr>
          </a:lstStyle>
          <a:p>
            <a:r>
              <a:rPr lang="es-ES" dirty="0"/>
              <a:t>Load</a:t>
            </a:r>
            <a:endParaRPr dirty="0"/>
          </a:p>
        </p:txBody>
      </p:sp>
      <p:sp>
        <p:nvSpPr>
          <p:cNvPr id="295" name="Body"/>
          <p:cNvSpPr txBox="1">
            <a:spLocks noGrp="1"/>
          </p:cNvSpPr>
          <p:nvPr>
            <p:ph type="body" sz="quarter" idx="1"/>
          </p:nvPr>
        </p:nvSpPr>
        <p:spPr>
          <a:prstGeom prst="rect">
            <a:avLst/>
          </a:prstGeom>
        </p:spPr>
        <p:txBody>
          <a:bodyPr/>
          <a:lstStyle/>
          <a:p>
            <a:r>
              <a:rPr lang="es-ES" dirty="0"/>
              <a:t>Data </a:t>
            </a:r>
            <a:r>
              <a:rPr lang="es-ES" dirty="0" err="1"/>
              <a:t>Analytics</a:t>
            </a:r>
            <a:r>
              <a:rPr lang="es-ES" dirty="0"/>
              <a:t> </a:t>
            </a:r>
            <a:r>
              <a:rPr lang="es-ES" dirty="0" err="1"/>
              <a:t>Bootcamp</a:t>
            </a:r>
            <a:endParaRPr lang="es-ES" dirty="0"/>
          </a:p>
          <a:p>
            <a:r>
              <a:rPr lang="es-ES" dirty="0"/>
              <a:t>ETL Mini-Project</a:t>
            </a:r>
            <a:endParaRPr dirty="0"/>
          </a:p>
        </p:txBody>
      </p:sp>
      <p:pic>
        <p:nvPicPr>
          <p:cNvPr id="296" name="NEW_X_Logo_Knockout.ai" descr="NEW_X_Logo_Knockout.ai"/>
          <p:cNvPicPr>
            <a:picLocks noChangeAspect="1"/>
          </p:cNvPicPr>
          <p:nvPr/>
        </p:nvPicPr>
        <p:blipFill>
          <a:blip r:embed="rId2">
            <a:alphaModFix amt="50000"/>
          </a:blip>
          <a:stretch>
            <a:fillRect/>
          </a:stretch>
        </p:blipFill>
        <p:spPr>
          <a:xfrm>
            <a:off x="23380700" y="12788900"/>
            <a:ext cx="762000" cy="761959"/>
          </a:xfrm>
          <a:prstGeom prst="rect">
            <a:avLst/>
          </a:prstGeom>
          <a:ln w="12700">
            <a:miter lim="400000"/>
          </a:ln>
        </p:spPr>
      </p:pic>
    </p:spTree>
    <p:extLst>
      <p:ext uri="{BB962C8B-B14F-4D97-AF65-F5344CB8AC3E}">
        <p14:creationId xmlns:p14="http://schemas.microsoft.com/office/powerpoint/2010/main" val="7288384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A3253E"/>
      </a:dk2>
      <a:lt2>
        <a:srgbClr val="DCDEE0"/>
      </a:lt2>
      <a:accent1>
        <a:srgbClr val="35627E"/>
      </a:accent1>
      <a:accent2>
        <a:srgbClr val="4F838C"/>
      </a:accent2>
      <a:accent3>
        <a:srgbClr val="9BC6C8"/>
      </a:accent3>
      <a:accent4>
        <a:srgbClr val="BA4549"/>
      </a:accent4>
      <a:accent5>
        <a:srgbClr val="D66E63"/>
      </a:accent5>
      <a:accent6>
        <a:srgbClr val="EEBDAD"/>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6">
              <a:hueOff val="5983272"/>
              <a:satOff val="33708"/>
              <a:lumOff val="1935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3253E"/>
      </a:dk2>
      <a:lt2>
        <a:srgbClr val="DCDEE0"/>
      </a:lt2>
      <a:accent1>
        <a:srgbClr val="35627E"/>
      </a:accent1>
      <a:accent2>
        <a:srgbClr val="4F838C"/>
      </a:accent2>
      <a:accent3>
        <a:srgbClr val="9BC6C8"/>
      </a:accent3>
      <a:accent4>
        <a:srgbClr val="BA4549"/>
      </a:accent4>
      <a:accent5>
        <a:srgbClr val="D66E63"/>
      </a:accent5>
      <a:accent6>
        <a:srgbClr val="EEBDAD"/>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6">
              <a:hueOff val="5983272"/>
              <a:satOff val="33708"/>
              <a:lumOff val="1935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accent6">
                <a:hueOff val="5983272"/>
                <a:satOff val="33708"/>
                <a:lumOff val="19353"/>
              </a:schemeClr>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190</TotalTime>
  <Words>360</Words>
  <Application>Microsoft Macintosh PowerPoint</Application>
  <PresentationFormat>Personalizado</PresentationFormat>
  <Paragraphs>53</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Avenir Next</vt:lpstr>
      <vt:lpstr>Avenir Next Bold</vt:lpstr>
      <vt:lpstr>Avenir Next Demi Bold</vt:lpstr>
      <vt:lpstr>Avenir Next Ultra Light</vt:lpstr>
      <vt:lpstr>Helvetica Light</vt:lpstr>
      <vt:lpstr>Helvetica Neue</vt:lpstr>
      <vt:lpstr>Helvetica Neue Light</vt:lpstr>
      <vt:lpstr>Black</vt:lpstr>
      <vt:lpstr>Data Analytics BootCamp </vt:lpstr>
      <vt:lpstr>Extract</vt:lpstr>
      <vt:lpstr>Extract: Original Data Sources</vt:lpstr>
      <vt:lpstr>Transform</vt:lpstr>
      <vt:lpstr>Transform: Clean-up Process</vt:lpstr>
      <vt:lpstr>Presentación de PowerPoint</vt:lpstr>
      <vt:lpstr>Presentación de PowerPoint</vt:lpstr>
      <vt:lpstr>Presentación de PowerPoint</vt:lpstr>
      <vt:lpstr>Load</vt:lpstr>
      <vt:lpstr>Load: The Final Database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Slides</dc:title>
  <dc:creator>Lanza, Katie</dc:creator>
  <cp:lastModifiedBy>Acosta, Aaron</cp:lastModifiedBy>
  <cp:revision>29</cp:revision>
  <dcterms:modified xsi:type="dcterms:W3CDTF">2019-05-25T18:48:09Z</dcterms:modified>
</cp:coreProperties>
</file>