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9" r:id="rId3"/>
    <p:sldId id="257" r:id="rId4"/>
    <p:sldId id="261" r:id="rId5"/>
    <p:sldId id="277" r:id="rId6"/>
    <p:sldId id="263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  <p:sldId id="274" r:id="rId16"/>
    <p:sldId id="273" r:id="rId17"/>
    <p:sldId id="275" r:id="rId18"/>
    <p:sldId id="276" r:id="rId19"/>
    <p:sldId id="278" r:id="rId20"/>
    <p:sldId id="279" r:id="rId21"/>
    <p:sldId id="280" r:id="rId22"/>
    <p:sldId id="283" r:id="rId23"/>
    <p:sldId id="281" r:id="rId24"/>
    <p:sldId id="282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 Rossi Silva de Mesquita" userId="80f76f693f1d425a" providerId="LiveId" clId="{93067FFB-3232-44B5-BEC3-75D16C0816EC}"/>
    <pc:docChg chg="custSel addSld modSld">
      <pc:chgData name="Robert Rossi Silva de Mesquita" userId="80f76f693f1d425a" providerId="LiveId" clId="{93067FFB-3232-44B5-BEC3-75D16C0816EC}" dt="2025-07-04T17:30:42.917" v="44" actId="404"/>
      <pc:docMkLst>
        <pc:docMk/>
      </pc:docMkLst>
      <pc:sldChg chg="modSp mod">
        <pc:chgData name="Robert Rossi Silva de Mesquita" userId="80f76f693f1d425a" providerId="LiveId" clId="{93067FFB-3232-44B5-BEC3-75D16C0816EC}" dt="2025-07-04T15:59:49.984" v="9" actId="20577"/>
        <pc:sldMkLst>
          <pc:docMk/>
          <pc:sldMk cId="3327653810" sldId="275"/>
        </pc:sldMkLst>
        <pc:spChg chg="mod">
          <ac:chgData name="Robert Rossi Silva de Mesquita" userId="80f76f693f1d425a" providerId="LiveId" clId="{93067FFB-3232-44B5-BEC3-75D16C0816EC}" dt="2025-07-04T15:59:49.984" v="9" actId="20577"/>
          <ac:spMkLst>
            <pc:docMk/>
            <pc:sldMk cId="3327653810" sldId="275"/>
            <ac:spMk id="3" creationId="{3957927B-5B5F-A960-A4FC-CE519FE225D0}"/>
          </ac:spMkLst>
        </pc:spChg>
        <pc:spChg chg="mod">
          <ac:chgData name="Robert Rossi Silva de Mesquita" userId="80f76f693f1d425a" providerId="LiveId" clId="{93067FFB-3232-44B5-BEC3-75D16C0816EC}" dt="2025-07-04T15:51:02.629" v="6" actId="20577"/>
          <ac:spMkLst>
            <pc:docMk/>
            <pc:sldMk cId="3327653810" sldId="275"/>
            <ac:spMk id="4" creationId="{CA6F5E69-3E5C-8259-E43A-665F97181957}"/>
          </ac:spMkLst>
        </pc:spChg>
      </pc:sldChg>
      <pc:sldChg chg="modSp mod">
        <pc:chgData name="Robert Rossi Silva de Mesquita" userId="80f76f693f1d425a" providerId="LiveId" clId="{93067FFB-3232-44B5-BEC3-75D16C0816EC}" dt="2025-07-04T15:37:19.726" v="0" actId="1076"/>
        <pc:sldMkLst>
          <pc:docMk/>
          <pc:sldMk cId="3514213685" sldId="276"/>
        </pc:sldMkLst>
        <pc:spChg chg="mod">
          <ac:chgData name="Robert Rossi Silva de Mesquita" userId="80f76f693f1d425a" providerId="LiveId" clId="{93067FFB-3232-44B5-BEC3-75D16C0816EC}" dt="2025-07-04T15:37:19.726" v="0" actId="1076"/>
          <ac:spMkLst>
            <pc:docMk/>
            <pc:sldMk cId="3514213685" sldId="276"/>
            <ac:spMk id="3" creationId="{3957927B-5B5F-A960-A4FC-CE519FE225D0}"/>
          </ac:spMkLst>
        </pc:spChg>
      </pc:sldChg>
      <pc:sldChg chg="modSp mod">
        <pc:chgData name="Robert Rossi Silva de Mesquita" userId="80f76f693f1d425a" providerId="LiveId" clId="{93067FFB-3232-44B5-BEC3-75D16C0816EC}" dt="2025-07-04T17:30:42.917" v="44" actId="404"/>
        <pc:sldMkLst>
          <pc:docMk/>
          <pc:sldMk cId="1157944985" sldId="282"/>
        </pc:sldMkLst>
        <pc:spChg chg="mod">
          <ac:chgData name="Robert Rossi Silva de Mesquita" userId="80f76f693f1d425a" providerId="LiveId" clId="{93067FFB-3232-44B5-BEC3-75D16C0816EC}" dt="2025-07-04T17:30:42.917" v="44" actId="404"/>
          <ac:spMkLst>
            <pc:docMk/>
            <pc:sldMk cId="1157944985" sldId="282"/>
            <ac:spMk id="2" creationId="{9610C943-3D1B-192A-2133-3B88564FB475}"/>
          </ac:spMkLst>
        </pc:spChg>
      </pc:sldChg>
      <pc:sldChg chg="addSp delSp modSp add mod">
        <pc:chgData name="Robert Rossi Silva de Mesquita" userId="80f76f693f1d425a" providerId="LiveId" clId="{93067FFB-3232-44B5-BEC3-75D16C0816EC}" dt="2025-07-04T15:44:46.386" v="5" actId="1076"/>
        <pc:sldMkLst>
          <pc:docMk/>
          <pc:sldMk cId="422114898" sldId="283"/>
        </pc:sldMkLst>
        <pc:picChg chg="del">
          <ac:chgData name="Robert Rossi Silva de Mesquita" userId="80f76f693f1d425a" providerId="LiveId" clId="{93067FFB-3232-44B5-BEC3-75D16C0816EC}" dt="2025-07-04T15:44:43.122" v="3" actId="478"/>
          <ac:picMkLst>
            <pc:docMk/>
            <pc:sldMk cId="422114898" sldId="283"/>
            <ac:picMk id="7" creationId="{EC3879C8-C365-1BB1-E902-F81942D2F852}"/>
          </ac:picMkLst>
        </pc:picChg>
        <pc:picChg chg="add mod">
          <ac:chgData name="Robert Rossi Silva de Mesquita" userId="80f76f693f1d425a" providerId="LiveId" clId="{93067FFB-3232-44B5-BEC3-75D16C0816EC}" dt="2025-07-04T15:44:46.386" v="5" actId="1076"/>
          <ac:picMkLst>
            <pc:docMk/>
            <pc:sldMk cId="422114898" sldId="283"/>
            <ac:picMk id="1026" creationId="{1CB5EAC4-66FE-514B-364C-5E311333AB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C40F2-2522-DD12-5305-753E52000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A3DB3A-42FC-811E-A75C-AD94C6300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7CBC09-AD53-7EE2-F9FF-5A96A81E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598DE3-8D8C-6D1A-1462-2759843C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8012D-8B56-1E08-E996-8A25177F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1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06A1-1901-8C71-5587-CBB53539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055064-1995-DCA3-9E6E-C74730B77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9652DA-8BC8-FCC7-07C2-916CE98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1AF6AD-86EA-2EEC-6889-71B760707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2EB9D3-6830-7081-1E25-EB6EFBC3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01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667DB6-B47D-72E4-442C-70F84C169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85DA3C4-FC72-FFDB-76CA-791D503BC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1484E5-BA5F-FF77-DDF4-BB626063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FD64E-177D-C803-AF35-7AE6E00E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B51329-DDB0-3402-70BB-9F27A9174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7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0282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5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37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43783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9063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0550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26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205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E899-F113-F762-865E-5359B204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3198F-FBB2-F107-C8F2-317AA7254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3BF0B6-8B59-4E43-1056-298111387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8654F1-841D-52C5-FD46-7D12C302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0E989-6DAC-34C3-4453-FC5F8ED35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813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5492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887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0112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4850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2575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14189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039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88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0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C8495-5248-356B-8FA4-28380B85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7CCD57-5899-0BE7-BAA9-4158AC7A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D2E1B0-AED8-BB60-C1E8-2F1956B6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C046A-FDA6-132A-5215-4D6AC966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AAE49E-8FEC-97A1-06F8-C6784362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319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CF5E4-6B71-9669-FDB7-67036A9E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78BF3D-2908-E52B-4D59-A555A8641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7B63B9-D6C7-7E1B-93B9-3595D3CB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BDF866-F0B4-29AE-1715-54A84F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2C1A7D7-6941-6F86-7E9D-6B7114F2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82AA7-1ED7-61DF-F5D3-CF074C6A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45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D2217C-E21D-2A38-857E-DDBD0FE3F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D94138-C813-1102-5324-7B1304BB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4E23CA-B220-7C00-273E-CE64105AB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E11CE3-66AB-6537-D41C-66E2747B5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13739D-0EDE-0498-A609-A09B1DC86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7FB66F3-20DC-979B-30C7-253A6E2F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C98450-C32B-9852-8DF8-7BD97B8A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0CB431-7EDA-D988-7BD1-E3C15A67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82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CA72B8-263F-4DD8-B354-60F396F5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94E71C-981C-4D6E-61C9-D50F0791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F0CA835-F4DD-1BB1-97CA-558BE90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749FA6-DCE8-EBCE-F0B7-35324721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921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D0B79AB-E9AA-A507-8C42-55C29F7F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04777DD-9808-16BB-4765-7C9FAF1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9B8814D-496A-DF52-D330-B17B0A47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476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3205A-DC4B-A7FB-9682-C116DB5C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042292-8F54-F4BB-CC87-B4E39A05F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9A054-414D-A1C0-D01C-5105F815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0C9F84-0E91-D2B7-C61C-BC7A1CB2A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E4466-92EC-EE77-7643-446C9AB9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3C6C30-D292-1626-D61F-E7E374B48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22A46-E783-FF0C-6203-A1EE87E8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184EE4-564E-B502-C3A7-5013D177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2B00510-5D38-D472-F79F-30E6C5B9C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D5408D-02CD-14BB-3B02-11B4DF4E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808F1-2BF7-999F-FC72-03D03E3A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0C37CA-AEA7-0116-C2BC-E6FCAAAD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78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D12D48F-9ADB-F789-D86E-2E864C7A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DE6C89-7040-B034-24F1-C391E7B2D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5CCD8-DFEE-A1FE-50A9-ADBBD61D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22C4B0-5839-E754-64B9-E4E9501E8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AAB5B8-2775-E539-217E-21A028DFC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151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0525239-E8C5-42A4-AB41-AABF83DA7BA5}" type="datetimeFigureOut">
              <a:rPr lang="pt-BR" smtClean="0"/>
              <a:t>04/07/2025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A59DF9B-DCA3-41D8-BD17-D6543E0E23B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459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rossi/analise_de_acidentes_na_aviacao_brasileira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79C7-477F-45D6-9521-790AE8413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637" y="1107645"/>
            <a:ext cx="9998132" cy="2971801"/>
          </a:xfrm>
        </p:spPr>
        <p:txBody>
          <a:bodyPr>
            <a:normAutofit/>
          </a:bodyPr>
          <a:lstStyle/>
          <a:p>
            <a:pPr algn="ctr"/>
            <a:r>
              <a:rPr lang="pt-BR" b="1" dirty="0"/>
              <a:t>"Análise de Ocorrências Aeronáuticas na Aviação Brasileira"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9FDE97-7108-6A61-2586-51B3DED67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684013"/>
            <a:ext cx="6400800" cy="1947333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  <a:p>
            <a:r>
              <a:rPr lang="pt-BR" b="1" dirty="0">
                <a:solidFill>
                  <a:schemeClr val="tx1"/>
                </a:solidFill>
              </a:rPr>
              <a:t>Robert Rossi Silva de Mesquita</a:t>
            </a:r>
          </a:p>
          <a:p>
            <a:r>
              <a:rPr lang="pt-BR" b="1" dirty="0">
                <a:solidFill>
                  <a:schemeClr val="tx1"/>
                </a:solidFill>
              </a:rPr>
              <a:t>Cientista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54CBE79-C33C-A2AE-FB23-F46B640DC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073" y="6139643"/>
            <a:ext cx="1286054" cy="6763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8D03EE5-E664-21F5-64A5-3E49249077C2}"/>
              </a:ext>
            </a:extLst>
          </p:cNvPr>
          <p:cNvSpPr txBox="1"/>
          <p:nvPr/>
        </p:nvSpPr>
        <p:spPr>
          <a:xfrm>
            <a:off x="5948267" y="6446680"/>
            <a:ext cx="6190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Teste Técnico Cientista de Dados - A3Data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1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0515600" cy="1325563"/>
          </a:xfrm>
        </p:spPr>
        <p:txBody>
          <a:bodyPr/>
          <a:lstStyle/>
          <a:p>
            <a:r>
              <a:rPr lang="pt-BR" b="1" dirty="0"/>
              <a:t>ETAPA 2 -Ocorrências por Mês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2594315-C41F-BE87-E2C6-1B065757E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30" y="1116430"/>
            <a:ext cx="11325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09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1053510" cy="1325563"/>
          </a:xfrm>
        </p:spPr>
        <p:txBody>
          <a:bodyPr/>
          <a:lstStyle/>
          <a:p>
            <a:r>
              <a:rPr lang="pt-BR" b="1" dirty="0"/>
              <a:t>ETAPA 2 – Horários com PICO de ocorrências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89D0A8F-759C-4A9F-1CB9-9973118CF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95" y="1012825"/>
            <a:ext cx="11436860" cy="5676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251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Tipo de operação envolvida em ocorrências em horário de PICO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75CB019-9CF2-B120-1F42-3D3F8719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326" y="1025191"/>
            <a:ext cx="9336254" cy="5418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185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da frequência dos fatores contribuintes por área.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5D830B8-A6AB-526B-FDCB-B77A3B98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1025191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73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espacial-temporal de fatalidades.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B3954A6C-BDEE-0202-031D-A214C8CDF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341" y="1238250"/>
            <a:ext cx="9420225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364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13" y="0"/>
            <a:ext cx="11558587" cy="1025191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ETAPA 2 – Análise espacial-temporal de fatalidades, com destaque para os eventos com maior impacto.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83C439E5-59BE-A0BA-43C1-C351EE4CA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08087"/>
            <a:ext cx="12192000" cy="564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063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54" y="265240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Hipótese: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0800" dirty="0"/>
              <a:t>Existem perfis distintos de ocorrências aeronáuticas que se agrupam segundo características da aeronave (como número de motores, peso e assentos), fatores contribuintes (humano, material, operacional e outros.) e fases de operação (pouso, decolagem, cruzeiro, manobra, </a:t>
            </a:r>
            <a:r>
              <a:rPr lang="pt-BR" sz="10800" dirty="0" err="1"/>
              <a:t>etc</a:t>
            </a:r>
            <a:r>
              <a:rPr lang="pt-BR" sz="10800" dirty="0"/>
              <a:t>).</a:t>
            </a:r>
          </a:p>
          <a:p>
            <a:pPr lvl="3" algn="just"/>
            <a:endParaRPr lang="pt-BR" sz="104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Hipótese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5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344498"/>
            <a:ext cx="11561615" cy="2522972"/>
          </a:xfrm>
        </p:spPr>
        <p:txBody>
          <a:bodyPr>
            <a:normAutofit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Método escolhido: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Clusterização com </a:t>
            </a:r>
            <a:r>
              <a:rPr lang="pt-BR" sz="2800" dirty="0" err="1"/>
              <a:t>Kmeans</a:t>
            </a:r>
            <a:r>
              <a:rPr lang="pt-BR" sz="2800" dirty="0"/>
              <a:t>/método </a:t>
            </a:r>
            <a:r>
              <a:rPr lang="pt-BR" sz="2800" dirty="0" err="1"/>
              <a:t>Elbow</a:t>
            </a:r>
            <a:r>
              <a:rPr lang="pt-BR" sz="2800" dirty="0"/>
              <a:t>;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Padronização do Z-score;</a:t>
            </a:r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dirty="0"/>
              <a:t>Variável categórica transformada por </a:t>
            </a:r>
            <a:r>
              <a:rPr lang="pt-BR" sz="2800" dirty="0" err="1"/>
              <a:t>one</a:t>
            </a:r>
            <a:r>
              <a:rPr lang="pt-BR" sz="2800" dirty="0"/>
              <a:t>-hot </a:t>
            </a:r>
            <a:r>
              <a:rPr lang="pt-BR" sz="2800" dirty="0" err="1"/>
              <a:t>encoding</a:t>
            </a:r>
            <a:r>
              <a:rPr lang="pt-BR" sz="2800" dirty="0"/>
              <a:t>;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96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METODOLOGIA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1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Resultados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2CC7FC2-F0A5-F17F-C397-E2B617D10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776" y="1187181"/>
            <a:ext cx="8290499" cy="554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90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Resultados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D03BAF33-188C-123F-93E4-5BA425C9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043" y="972177"/>
            <a:ext cx="7989219" cy="558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45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334" y="1753084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6000" dirty="0"/>
              <a:t>Explorar dados de ocorrências aeronáuticas disponibilizados pelo CENIPA  (Centro de Investigação e Prevenção de Acidentes Aeronáuticos).</a:t>
            </a:r>
          </a:p>
          <a:p>
            <a:pPr algn="just"/>
            <a:endParaRPr lang="pt-BR" sz="160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6000" dirty="0"/>
              <a:t>Aplicar técnicas de ciência de dados para   identificar padrões, insights para compreensão dos fatos relacionados a ocorrências aéreas.</a:t>
            </a:r>
          </a:p>
          <a:p>
            <a:pPr algn="just"/>
            <a:endParaRPr lang="pt-BR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2" y="275756"/>
            <a:ext cx="42642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800" dirty="0"/>
              <a:t>🧠</a:t>
            </a:r>
            <a:r>
              <a:rPr lang="pt-BR" altLang="pt-BR" sz="4000" b="1" cap="all" dirty="0">
                <a:ln w="3175" cmpd="sng">
                  <a:noFill/>
                </a:ln>
              </a:rPr>
              <a:t>Objetivo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</a:t>
            </a:r>
            <a:r>
              <a:rPr lang="pt-BR" altLang="pt-BR" sz="4000" b="1" cap="all" dirty="0" err="1">
                <a:ln w="3175" cmpd="sng">
                  <a:noFill/>
                </a:ln>
              </a:rPr>
              <a:t>cLUSTERS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3879C8-C365-1BB1-E902-F81942D2F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30" y="1439428"/>
            <a:ext cx="10757312" cy="423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0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</a:t>
            </a:r>
            <a:r>
              <a:rPr lang="pt-BR" altLang="pt-BR" sz="4000" b="1" cap="all" dirty="0" err="1">
                <a:ln w="3175" cmpd="sng">
                  <a:noFill/>
                </a:ln>
              </a:rPr>
              <a:t>cLUSTERS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B5EAC4-66FE-514B-364C-5E311333A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90" y="937595"/>
            <a:ext cx="11277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14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Análises estatística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4394DAE-9422-E2EC-64EF-349DAFCB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6" y="1439428"/>
            <a:ext cx="5983146" cy="228958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F234ECA-BB51-8636-9D5A-9D16DF8755F8}"/>
              </a:ext>
            </a:extLst>
          </p:cNvPr>
          <p:cNvSpPr txBox="1"/>
          <p:nvPr/>
        </p:nvSpPr>
        <p:spPr>
          <a:xfrm>
            <a:off x="2313992" y="43294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01040BBE-0224-DAD2-31FA-356FDBDDF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421191" y="4096138"/>
            <a:ext cx="11795207" cy="2461207"/>
          </a:xfrm>
        </p:spPr>
        <p:txBody>
          <a:bodyPr>
            <a:normAutofit fontScale="85000" lnSpcReduction="20000"/>
          </a:bodyPr>
          <a:lstStyle/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Silhouette</a:t>
            </a:r>
            <a:r>
              <a:rPr lang="pt-BR" sz="2800" b="1" dirty="0"/>
              <a:t> score</a:t>
            </a:r>
            <a:r>
              <a:rPr lang="pt-BR" sz="2800" dirty="0"/>
              <a:t>: Clusters moderadamente definidos, porém com sobreposição;</a:t>
            </a:r>
          </a:p>
          <a:p>
            <a:pPr lvl="3" algn="just"/>
            <a:endParaRPr lang="pt-BR" sz="2800" dirty="0"/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 err="1"/>
              <a:t>Calinski-Harabasz</a:t>
            </a:r>
            <a:r>
              <a:rPr lang="pt-BR" sz="2800" b="1" dirty="0"/>
              <a:t> Index: </a:t>
            </a:r>
            <a:r>
              <a:rPr lang="pt-BR" sz="2800" dirty="0"/>
              <a:t>Relativamente alto, conseguiu segmentar bem;</a:t>
            </a:r>
          </a:p>
          <a:p>
            <a:pPr lvl="3" algn="just"/>
            <a:endParaRPr lang="pt-BR" sz="2800" dirty="0"/>
          </a:p>
          <a:p>
            <a:pPr marL="2514600" lvl="3" indent="-1143000" algn="just">
              <a:buFont typeface="Arial" panose="020B0604020202020204" pitchFamily="34" charset="0"/>
              <a:buChar char="•"/>
            </a:pPr>
            <a:r>
              <a:rPr lang="pt-BR" sz="2800" b="1" dirty="0"/>
              <a:t>Davies-</a:t>
            </a:r>
            <a:r>
              <a:rPr lang="pt-BR" sz="2800" b="1" dirty="0" err="1"/>
              <a:t>Bouldin</a:t>
            </a:r>
            <a:r>
              <a:rPr lang="pt-BR" sz="2800" b="1" dirty="0"/>
              <a:t> Index</a:t>
            </a:r>
            <a:r>
              <a:rPr lang="pt-BR" sz="2800" dirty="0"/>
              <a:t>: Existe </a:t>
            </a:r>
            <a:r>
              <a:rPr lang="pt-BR" sz="2800" dirty="0" err="1"/>
              <a:t>proximodade</a:t>
            </a:r>
            <a:r>
              <a:rPr lang="pt-BR" sz="2800" dirty="0"/>
              <a:t> entre os clusters, o que é esperado devido a perfis similares.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96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68223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3- CONCLUSÃO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9610C943-3D1B-192A-2133-3B88564FB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 análise exploratória revelou padrões relevantes nas ocorrências aeronáuticas no Brasil, destacando a importância de entender os dados sob diferentes perspectivas.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 aplicação de clusterização permitiu identificar três perfis distintos de acidentes, diretamente associados a características técnicas das aeronaves, aos fatores contribuintes e às fases do voo mais críticas.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Essa segmentação evidenciou que diferentes perfis operacionais enfrentam riscos distintos, e que estratégias de prevenção genéricas podem ser ineficazes. Os resultados sugerem que ações personalizadas de mitigação, orientadas por dados, podem elevar significativamente a segurança operacional na aviação civil.</a:t>
            </a:r>
          </a:p>
          <a:p>
            <a:pPr algn="just"/>
            <a:r>
              <a:rPr lang="pt-BR" sz="4800" dirty="0"/>
              <a:t>Repositório </a:t>
            </a:r>
            <a:r>
              <a:rPr lang="pt-BR" sz="4800" dirty="0" err="1"/>
              <a:t>Github</a:t>
            </a:r>
            <a:r>
              <a:rPr lang="pt-BR" sz="4800" dirty="0"/>
              <a:t>: </a:t>
            </a:r>
            <a:r>
              <a:rPr lang="pt-BR" sz="4800" dirty="0">
                <a:hlinkClick r:id="rId2"/>
              </a:rPr>
              <a:t>https://github.com/robertrossi/analise_de_acidentes_na_aviacao_brasileira</a:t>
            </a:r>
            <a:endParaRPr lang="pt-BR" sz="48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15794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28" y="1722307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14400" dirty="0"/>
              <a:t>Fonte: CENIOA – Dados abertos do Governo Federal.</a:t>
            </a:r>
          </a:p>
          <a:p>
            <a:pPr algn="just"/>
            <a:endParaRPr lang="pt-BR" sz="16000" dirty="0"/>
          </a:p>
          <a:p>
            <a:pPr algn="just"/>
            <a:r>
              <a:rPr lang="pt-BR" sz="16000" dirty="0"/>
              <a:t>Tabelas utilizadas:</a:t>
            </a:r>
          </a:p>
          <a:p>
            <a:pPr algn="just"/>
            <a:endParaRPr lang="pt-BR" sz="16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ocorrencia.csv</a:t>
            </a:r>
            <a:r>
              <a:rPr lang="pt-BR" sz="15600" dirty="0"/>
              <a:t>;</a:t>
            </a:r>
          </a:p>
          <a:p>
            <a:pPr lvl="4" algn="just"/>
            <a:r>
              <a:rPr lang="pt-BR" sz="15200" dirty="0"/>
              <a:t>- Dados gerais das ocorrências.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aeronave.csv;</a:t>
            </a:r>
          </a:p>
          <a:p>
            <a:pPr lvl="1" algn="just"/>
            <a:r>
              <a:rPr lang="pt-BR" sz="15600" dirty="0"/>
              <a:t>		- Dados gerais das aeronaves envolvidas.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5600" b="1" dirty="0"/>
              <a:t>fator_contribuinte.csv</a:t>
            </a:r>
          </a:p>
          <a:p>
            <a:pPr lvl="1" algn="just"/>
            <a:r>
              <a:rPr lang="pt-BR" sz="15600" dirty="0"/>
              <a:t>		- Fatores contribuintes das ocorrências.</a:t>
            </a:r>
          </a:p>
          <a:p>
            <a:pPr lvl="1" algn="just"/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2" y="306535"/>
            <a:ext cx="6478066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📊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Dados utilizados 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4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628" y="1722307"/>
            <a:ext cx="11048266" cy="13542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/>
              <a:t>Google </a:t>
            </a:r>
            <a:r>
              <a:rPr lang="pt-BR" sz="14400" dirty="0" err="1"/>
              <a:t>Colab</a:t>
            </a:r>
            <a:r>
              <a:rPr lang="pt-BR" sz="14400" dirty="0"/>
              <a:t>;</a:t>
            </a:r>
          </a:p>
          <a:p>
            <a:pPr algn="just"/>
            <a:endParaRPr lang="pt-BR" sz="144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/>
              <a:t>Python;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r>
              <a:rPr lang="pt-BR" sz="14000" dirty="0"/>
              <a:t>Pandas, </a:t>
            </a:r>
            <a:r>
              <a:rPr lang="pt-BR" sz="14000" dirty="0" err="1"/>
              <a:t>numpy</a:t>
            </a:r>
            <a:r>
              <a:rPr lang="pt-BR" sz="14000" dirty="0"/>
              <a:t>, </a:t>
            </a:r>
            <a:r>
              <a:rPr lang="pt-BR" sz="14000" dirty="0" err="1"/>
              <a:t>seaborn</a:t>
            </a:r>
            <a:r>
              <a:rPr lang="pt-BR" sz="14000" dirty="0"/>
              <a:t>, </a:t>
            </a:r>
            <a:r>
              <a:rPr lang="pt-BR" sz="14000" dirty="0" err="1"/>
              <a:t>matplotlib</a:t>
            </a:r>
            <a:r>
              <a:rPr lang="pt-BR" sz="14000" dirty="0"/>
              <a:t>, </a:t>
            </a:r>
            <a:r>
              <a:rPr lang="pt-BR" sz="14000" dirty="0" err="1"/>
              <a:t>scikit-learn</a:t>
            </a:r>
            <a:r>
              <a:rPr lang="pt-BR" sz="14000" dirty="0"/>
              <a:t>, </a:t>
            </a:r>
            <a:r>
              <a:rPr lang="pt-BR" sz="14000" dirty="0" err="1"/>
              <a:t>spicy</a:t>
            </a:r>
            <a:r>
              <a:rPr lang="pt-BR" sz="14000" dirty="0"/>
              <a:t>, </a:t>
            </a:r>
            <a:r>
              <a:rPr lang="pt-BR" sz="14000" dirty="0" err="1"/>
              <a:t>chardet</a:t>
            </a:r>
            <a:r>
              <a:rPr lang="pt-BR" sz="14000" dirty="0"/>
              <a:t>.</a:t>
            </a:r>
          </a:p>
          <a:p>
            <a:pPr lvl="1" algn="just"/>
            <a:endParaRPr lang="pt-BR" sz="140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4400" dirty="0" err="1"/>
              <a:t>Github</a:t>
            </a:r>
            <a:endParaRPr lang="pt-BR" sz="16000" dirty="0"/>
          </a:p>
          <a:p>
            <a:pPr lvl="1" algn="just"/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9092929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⚙️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tecnologias utilizadas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64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074783"/>
            <a:ext cx="11000141" cy="18876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6000" dirty="0"/>
          </a:p>
          <a:p>
            <a:pPr lvl="1" algn="just"/>
            <a:r>
              <a:rPr lang="pt-BR" sz="15600" b="1" dirty="0"/>
              <a:t>Tratamento dos Dados: </a:t>
            </a:r>
            <a:r>
              <a:rPr lang="pt-BR" sz="15600" dirty="0"/>
              <a:t>Qualidade dos dados, limpeza, merge;</a:t>
            </a:r>
          </a:p>
          <a:p>
            <a:pPr lvl="1" algn="just"/>
            <a:endParaRPr lang="pt-BR" sz="15600" b="1" dirty="0"/>
          </a:p>
          <a:p>
            <a:pPr lvl="1" algn="just"/>
            <a:r>
              <a:rPr lang="pt-BR" sz="15600" b="1" dirty="0"/>
              <a:t>Análise Exploratória: </a:t>
            </a:r>
            <a:r>
              <a:rPr lang="pt-BR" sz="15600" dirty="0"/>
              <a:t>Exploração visual dos dados, Análises temporais e </a:t>
            </a:r>
            <a:r>
              <a:rPr lang="pt-BR" sz="15600" dirty="0" err="1"/>
              <a:t>epaciais</a:t>
            </a:r>
            <a:r>
              <a:rPr lang="pt-BR" sz="15600" dirty="0"/>
              <a:t>.</a:t>
            </a:r>
          </a:p>
          <a:p>
            <a:pPr lvl="1" algn="just"/>
            <a:endParaRPr lang="pt-BR" sz="15600" dirty="0"/>
          </a:p>
          <a:p>
            <a:pPr lvl="1" algn="just"/>
            <a:r>
              <a:rPr lang="pt-BR" sz="15600" b="1" dirty="0"/>
              <a:t>Hipóteses e Estatísticas: </a:t>
            </a:r>
            <a:r>
              <a:rPr lang="pt-BR" sz="15600" dirty="0"/>
              <a:t>Formulação de hipóteses e testes e validação.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1013566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🔄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etapas da exploração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2074783"/>
            <a:ext cx="11000141" cy="1887617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6000" dirty="0"/>
          </a:p>
          <a:p>
            <a:pPr lvl="1" algn="just"/>
            <a:r>
              <a:rPr lang="pt-BR" sz="15600" b="1" dirty="0"/>
              <a:t>Tratamento dos Dados: </a:t>
            </a:r>
            <a:r>
              <a:rPr lang="pt-BR" sz="15600" dirty="0"/>
              <a:t>Qualidade dos dados, limpeza, merge;</a:t>
            </a:r>
          </a:p>
          <a:p>
            <a:pPr lvl="1" algn="just"/>
            <a:endParaRPr lang="pt-BR" sz="15600" b="1" dirty="0"/>
          </a:p>
          <a:p>
            <a:pPr lvl="1" algn="just"/>
            <a:r>
              <a:rPr lang="pt-BR" sz="15600" b="1" dirty="0"/>
              <a:t>Análise Exploratória: </a:t>
            </a:r>
            <a:r>
              <a:rPr lang="pt-BR" sz="15600" dirty="0"/>
              <a:t>Exploração visual dos dados, Análises temporais e </a:t>
            </a:r>
            <a:r>
              <a:rPr lang="pt-BR" sz="15600" dirty="0" err="1"/>
              <a:t>epaciais</a:t>
            </a:r>
            <a:r>
              <a:rPr lang="pt-BR" sz="15600" dirty="0"/>
              <a:t>.</a:t>
            </a:r>
          </a:p>
          <a:p>
            <a:pPr lvl="1" algn="just"/>
            <a:endParaRPr lang="pt-BR" sz="15600" dirty="0"/>
          </a:p>
          <a:p>
            <a:pPr lvl="1" algn="just"/>
            <a:r>
              <a:rPr lang="pt-BR" sz="15600" b="1" dirty="0"/>
              <a:t>Hipóteses e Estatísticas: </a:t>
            </a:r>
            <a:r>
              <a:rPr lang="pt-BR" sz="15600" dirty="0"/>
              <a:t>Formulação de hipóteses e testes e validação.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5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16291" y="306535"/>
            <a:ext cx="10135667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sz="4400" dirty="0"/>
              <a:t>🔄</a:t>
            </a:r>
            <a:r>
              <a:rPr lang="pt-BR" sz="2800" dirty="0"/>
              <a:t> </a:t>
            </a:r>
            <a:r>
              <a:rPr lang="pt-BR" altLang="pt-BR" sz="4000" b="1" cap="all" dirty="0">
                <a:ln w="3175" cmpd="sng">
                  <a:noFill/>
                </a:ln>
              </a:rPr>
              <a:t>etapas da exploração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8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Leitura e inspeção dos dados;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Identificação de chaves primárias e estrangeiras;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Padronização dos dados e imputação/exclusão de campos nulos;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Padronização de </a:t>
            </a:r>
            <a:r>
              <a:rPr lang="pt-BR" sz="11200" dirty="0" err="1"/>
              <a:t>Encoding</a:t>
            </a:r>
            <a:r>
              <a:rPr lang="pt-BR" sz="11200" dirty="0"/>
              <a:t> de tabelas;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Aplicação de técnica </a:t>
            </a:r>
            <a:r>
              <a:rPr lang="pt-BR" sz="11200" dirty="0" err="1"/>
              <a:t>One</a:t>
            </a:r>
            <a:r>
              <a:rPr lang="pt-BR" sz="11200" dirty="0"/>
              <a:t>-Hot </a:t>
            </a:r>
            <a:r>
              <a:rPr lang="pt-BR" sz="11200" dirty="0" err="1"/>
              <a:t>Encoding</a:t>
            </a:r>
            <a:r>
              <a:rPr lang="pt-BR" sz="11200" dirty="0"/>
              <a:t> em variável de interesse;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Junção de tabelas.</a:t>
            </a:r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1- Tratamento DOS DADOS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25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957927B-5B5F-A960-A4FC-CE519FE22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290" y="1439429"/>
            <a:ext cx="11561615" cy="252297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temporal (ano, mês, hora);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de ocorrências por tipo de operação;</a:t>
            </a:r>
          </a:p>
          <a:p>
            <a:pPr marL="1143000" indent="-1143000" algn="just">
              <a:buFont typeface="Arial" panose="020B0604020202020204" pitchFamily="34" charset="0"/>
              <a:buChar char="•"/>
            </a:pPr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de ocorrências por fatores de área;</a:t>
            </a:r>
          </a:p>
          <a:p>
            <a:pPr algn="just"/>
            <a:endParaRPr lang="pt-BR" sz="11200" dirty="0"/>
          </a:p>
          <a:p>
            <a:pPr marL="1143000" indent="-1143000" algn="just">
              <a:buFont typeface="Arial" panose="020B0604020202020204" pitchFamily="34" charset="0"/>
              <a:buChar char="•"/>
            </a:pPr>
            <a:r>
              <a:rPr lang="pt-BR" sz="11200" dirty="0"/>
              <a:t>Análise espacial-temporal de fatalidades, com destaque para os eventos com maior impacto.</a:t>
            </a:r>
          </a:p>
          <a:p>
            <a:pPr lvl="1" algn="just"/>
            <a:endParaRPr lang="pt-BR" sz="112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144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3600" dirty="0"/>
          </a:p>
          <a:p>
            <a:pPr marL="1600200" lvl="1" indent="-1143000" algn="just">
              <a:buFont typeface="Arial" panose="020B0604020202020204" pitchFamily="34" charset="0"/>
              <a:buChar char="•"/>
            </a:pPr>
            <a:endParaRPr lang="pt-BR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6F5E69-3E5C-8259-E43A-665F971819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13290" y="300655"/>
            <a:ext cx="10135667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4000" b="1" cap="all" dirty="0">
                <a:ln w="3175" cmpd="sng">
                  <a:noFill/>
                </a:ln>
              </a:rPr>
              <a:t>Etapa 2- análise exploratória</a:t>
            </a: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58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062F5-EEFF-F1EF-0A81-59345CB3B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5" y="0"/>
            <a:ext cx="10515600" cy="1325563"/>
          </a:xfrm>
        </p:spPr>
        <p:txBody>
          <a:bodyPr/>
          <a:lstStyle/>
          <a:p>
            <a:r>
              <a:rPr lang="pt-BR" b="1" dirty="0"/>
              <a:t>ETAPA 2 -Ocorrências por Ano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718392-A321-2AD6-058A-6A61D0AD8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45" y="1274873"/>
            <a:ext cx="10515600" cy="521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433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TM02900771[[fn=Fatia]]</Template>
  <TotalTime>329</TotalTime>
  <Words>678</Words>
  <Application>Microsoft Office PowerPoint</Application>
  <PresentationFormat>Widescreen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Century Gothic</vt:lpstr>
      <vt:lpstr>Wingdings 3</vt:lpstr>
      <vt:lpstr>Tema do Office</vt:lpstr>
      <vt:lpstr>Fatia</vt:lpstr>
      <vt:lpstr>"Análise de Ocorrências Aeronáuticas na Aviação Brasileira"</vt:lpstr>
      <vt:lpstr>🧠Objetivo    </vt:lpstr>
      <vt:lpstr>📊 Dados utilizados    </vt:lpstr>
      <vt:lpstr>⚙️ tecnologias utilizadas   </vt:lpstr>
      <vt:lpstr>🔄 etapas da exploração dos dados   </vt:lpstr>
      <vt:lpstr>🔄 etapas da exploração dos dados   </vt:lpstr>
      <vt:lpstr>Etapa 1- Tratamento DOS DADOS  </vt:lpstr>
      <vt:lpstr>Etapa 2- análise exploratória  </vt:lpstr>
      <vt:lpstr>ETAPA 2 -Ocorrências por Ano</vt:lpstr>
      <vt:lpstr>ETAPA 2 -Ocorrências por Mês</vt:lpstr>
      <vt:lpstr>ETAPA 2 – Horários com PICO de ocorrências</vt:lpstr>
      <vt:lpstr>ETAPA 2 – Tipo de operação envolvida em ocorrências em horário de PICO</vt:lpstr>
      <vt:lpstr>ETAPA 2 – Análise da frequência dos fatores contribuintes por área.</vt:lpstr>
      <vt:lpstr>ETAPA 2 – Análise espacial-temporal de fatalidades.</vt:lpstr>
      <vt:lpstr>ETAPA 2 – Análise espacial-temporal de fatalidades, com destaque para os eventos com maior impacto.</vt:lpstr>
      <vt:lpstr>Etapa 3- Hipótese  </vt:lpstr>
      <vt:lpstr>Etapa 3- METODOLOGIA  </vt:lpstr>
      <vt:lpstr>Etapa 3- Resultados  </vt:lpstr>
      <vt:lpstr>Etapa 3- Resultados  </vt:lpstr>
      <vt:lpstr>Etapa 3- cLUSTERS  </vt:lpstr>
      <vt:lpstr>Etapa 3- cLUSTERS  </vt:lpstr>
      <vt:lpstr>Etapa 3- Análises estatística  </vt:lpstr>
      <vt:lpstr>Etapa 3- CONCLUSÃO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Rossi Silva de Mesquita</dc:creator>
  <cp:lastModifiedBy>Robert Rossi Silva de Mesquita</cp:lastModifiedBy>
  <cp:revision>3</cp:revision>
  <dcterms:created xsi:type="dcterms:W3CDTF">2025-07-04T11:57:40Z</dcterms:created>
  <dcterms:modified xsi:type="dcterms:W3CDTF">2025-07-04T17:31:16Z</dcterms:modified>
</cp:coreProperties>
</file>