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256" r:id="rId2"/>
    <p:sldId id="260" r:id="rId3"/>
    <p:sldId id="279" r:id="rId4"/>
    <p:sldId id="330" r:id="rId5"/>
    <p:sldId id="280" r:id="rId6"/>
    <p:sldId id="264" r:id="rId7"/>
    <p:sldId id="265" r:id="rId8"/>
    <p:sldId id="282" r:id="rId9"/>
    <p:sldId id="283" r:id="rId10"/>
    <p:sldId id="285" r:id="rId11"/>
    <p:sldId id="284" r:id="rId12"/>
    <p:sldId id="286" r:id="rId13"/>
    <p:sldId id="287" r:id="rId14"/>
    <p:sldId id="288" r:id="rId15"/>
    <p:sldId id="289" r:id="rId16"/>
    <p:sldId id="291" r:id="rId17"/>
    <p:sldId id="292" r:id="rId18"/>
    <p:sldId id="290" r:id="rId19"/>
    <p:sldId id="293" r:id="rId20"/>
    <p:sldId id="295" r:id="rId21"/>
    <p:sldId id="297" r:id="rId22"/>
    <p:sldId id="296" r:id="rId23"/>
    <p:sldId id="298" r:id="rId24"/>
    <p:sldId id="301" r:id="rId25"/>
    <p:sldId id="299" r:id="rId26"/>
    <p:sldId id="300" r:id="rId27"/>
    <p:sldId id="302" r:id="rId28"/>
    <p:sldId id="303" r:id="rId29"/>
    <p:sldId id="304" r:id="rId30"/>
    <p:sldId id="305" r:id="rId31"/>
    <p:sldId id="309" r:id="rId32"/>
    <p:sldId id="306" r:id="rId33"/>
    <p:sldId id="308" r:id="rId34"/>
    <p:sldId id="307" r:id="rId35"/>
    <p:sldId id="317" r:id="rId36"/>
    <p:sldId id="318" r:id="rId37"/>
    <p:sldId id="320" r:id="rId38"/>
    <p:sldId id="322" r:id="rId39"/>
    <p:sldId id="325" r:id="rId40"/>
    <p:sldId id="326" r:id="rId41"/>
    <p:sldId id="327" r:id="rId42"/>
    <p:sldId id="328" r:id="rId43"/>
    <p:sldId id="329" r:id="rId44"/>
    <p:sldId id="27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Sabo" initials="RS" lastIdx="1" clrIdx="0">
    <p:extLst>
      <p:ext uri="{19B8F6BF-5375-455C-9EA6-DF929625EA0E}">
        <p15:presenceInfo xmlns:p15="http://schemas.microsoft.com/office/powerpoint/2012/main" userId="fee532c0c960f3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294" autoAdjust="0"/>
  </p:normalViewPr>
  <p:slideViewPr>
    <p:cSldViewPr snapToGrid="0">
      <p:cViewPr varScale="1">
        <p:scale>
          <a:sx n="74" d="100"/>
          <a:sy n="74" d="100"/>
        </p:scale>
        <p:origin x="104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0C88A-7687-478E-9332-A0FBE1827FD0}" type="datetimeFigureOut">
              <a:rPr lang="sr-Latn-RS" smtClean="0"/>
              <a:t>20.10.2020.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B70F-55C8-4301-8AC5-47F8CE76EC3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4440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7331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Čuvanje podataka</a:t>
            </a:r>
          </a:p>
          <a:p>
            <a:r>
              <a:rPr lang="sr-Latn-RS" dirty="0"/>
              <a:t>U mnogo </a:t>
            </a:r>
            <a:r>
              <a:rPr lang="sr-Latn-RS" b="1" dirty="0" err="1"/>
              <a:t>framework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11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14531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b="1" dirty="0"/>
              <a:t>Radi u memoriji</a:t>
            </a:r>
            <a:r>
              <a:rPr lang="sr-Latn-RS" dirty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12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93787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Slaba</a:t>
            </a:r>
            <a:r>
              <a:rPr lang="en-US" dirty="0"/>
              <a:t> </a:t>
            </a:r>
            <a:r>
              <a:rPr lang="en-US" dirty="0" err="1"/>
              <a:t>bezbednost</a:t>
            </a:r>
            <a:r>
              <a:rPr lang="en-US" dirty="0"/>
              <a:t>…</a:t>
            </a:r>
            <a:br>
              <a:rPr lang="en-US" dirty="0"/>
            </a:br>
            <a:r>
              <a:rPr lang="en-US" b="1" dirty="0" err="1"/>
              <a:t>Lokalna</a:t>
            </a:r>
            <a:r>
              <a:rPr lang="en-US" b="1" dirty="0"/>
              <a:t> </a:t>
            </a:r>
            <a:r>
              <a:rPr lang="en-US" b="1" dirty="0" err="1"/>
              <a:t>upotreba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13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40535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Broker</a:t>
            </a:r>
          </a:p>
          <a:p>
            <a:r>
              <a:rPr lang="sr-Latn-RS" dirty="0" err="1"/>
              <a:t>LinkedIn</a:t>
            </a:r>
            <a:endParaRPr lang="sr-Latn-RS" dirty="0"/>
          </a:p>
          <a:p>
            <a:r>
              <a:rPr lang="sr-Latn-RS" dirty="0" err="1"/>
              <a:t>Citanje</a:t>
            </a:r>
            <a:r>
              <a:rPr lang="sr-Latn-RS" dirty="0"/>
              <a:t> </a:t>
            </a:r>
            <a:r>
              <a:rPr lang="sr-Latn-RS" dirty="0" err="1"/>
              <a:t>istorisjkih</a:t>
            </a:r>
            <a:r>
              <a:rPr lang="sr-Latn-RS" dirty="0"/>
              <a:t> </a:t>
            </a:r>
            <a:r>
              <a:rPr lang="sr-Latn-RS" dirty="0" err="1"/>
              <a:t>podaataka</a:t>
            </a:r>
            <a:endParaRPr lang="sr-Latn-RS" dirty="0"/>
          </a:p>
          <a:p>
            <a:r>
              <a:rPr lang="sr-Latn-RS" dirty="0" err="1"/>
              <a:t>Cuvanje</a:t>
            </a:r>
            <a:r>
              <a:rPr lang="sr-Latn-RS" dirty="0"/>
              <a:t> podataka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15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13290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err="1"/>
              <a:t>Offset</a:t>
            </a:r>
            <a:r>
              <a:rPr lang="sr-Latn-RS" dirty="0"/>
              <a:t>! </a:t>
            </a:r>
            <a:r>
              <a:rPr lang="sr-Latn-RS" dirty="0" err="1"/>
              <a:t>Obradjene</a:t>
            </a:r>
            <a:r>
              <a:rPr lang="sr-Latn-RS" dirty="0"/>
              <a:t> i </a:t>
            </a:r>
            <a:r>
              <a:rPr lang="sr-Latn-RS" dirty="0" err="1"/>
              <a:t>neobradjene</a:t>
            </a:r>
            <a:r>
              <a:rPr lang="sr-Latn-RS" dirty="0"/>
              <a:t> poruke</a:t>
            </a:r>
          </a:p>
          <a:p>
            <a:r>
              <a:rPr lang="sr-Latn-RS" dirty="0"/>
              <a:t>Obrada poruka </a:t>
            </a:r>
            <a:r>
              <a:rPr lang="sr-Latn-RS" b="1" dirty="0"/>
              <a:t>poslatih pre konekcije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16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57841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err="1"/>
              <a:t>Najveca</a:t>
            </a:r>
            <a:r>
              <a:rPr lang="sr-Latn-RS" dirty="0"/>
              <a:t> prednost</a:t>
            </a:r>
          </a:p>
          <a:p>
            <a:r>
              <a:rPr lang="sr-Latn-RS" dirty="0"/>
              <a:t>Horizontalno </a:t>
            </a:r>
            <a:r>
              <a:rPr lang="sr-Latn-RS" dirty="0" err="1"/>
              <a:t>skaliranje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18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21811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Praktican</a:t>
            </a:r>
            <a:r>
              <a:rPr lang="en-US" dirty="0"/>
              <a:t> deo </a:t>
            </a:r>
            <a:r>
              <a:rPr lang="en-US" dirty="0" err="1"/>
              <a:t>rada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21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28132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err="1"/>
              <a:t>Srz</a:t>
            </a:r>
            <a:r>
              <a:rPr lang="sr-Latn-RS" dirty="0"/>
              <a:t> je u </a:t>
            </a:r>
            <a:r>
              <a:rPr lang="sr-Latn-RS" dirty="0" err="1"/>
              <a:t>PerfTesteru</a:t>
            </a:r>
            <a:endParaRPr lang="sr-Latn-RS" dirty="0"/>
          </a:p>
          <a:p>
            <a:r>
              <a:rPr lang="sr-Latn-RS" dirty="0" err="1"/>
              <a:t>Alg</a:t>
            </a:r>
            <a:r>
              <a:rPr lang="sr-Latn-RS" dirty="0"/>
              <a:t> u radu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23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0870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Prica sam sa sobom da bi merio</a:t>
            </a:r>
          </a:p>
          <a:p>
            <a:r>
              <a:rPr lang="sr-Latn-RS" dirty="0"/>
              <a:t>Da li </a:t>
            </a:r>
            <a:r>
              <a:rPr lang="sr-Latn-RS" dirty="0" err="1"/>
              <a:t>ce</a:t>
            </a:r>
            <a:r>
              <a:rPr lang="sr-Latn-RS" dirty="0"/>
              <a:t> FAILOVATI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24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5077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Koje</a:t>
            </a:r>
            <a:r>
              <a:rPr lang="en-US" dirty="0"/>
              <a:t> parameter </a:t>
            </a:r>
            <a:r>
              <a:rPr lang="en-US" dirty="0" err="1"/>
              <a:t>koristimo</a:t>
            </a:r>
            <a:r>
              <a:rPr lang="en-US" dirty="0"/>
              <a:t>?</a:t>
            </a:r>
            <a:endParaRPr lang="sr-Latn-RS" dirty="0"/>
          </a:p>
          <a:p>
            <a:r>
              <a:rPr lang="sr-Latn-RS" dirty="0"/>
              <a:t>Zadajemo ih </a:t>
            </a:r>
            <a:r>
              <a:rPr lang="sr-Latn-RS" b="1" dirty="0"/>
              <a:t>testeru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25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6820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= </a:t>
            </a:r>
            <a:r>
              <a:rPr lang="en-US" dirty="0" err="1"/>
              <a:t>motivacija</a:t>
            </a:r>
            <a:endParaRPr lang="en-US" dirty="0"/>
          </a:p>
          <a:p>
            <a:r>
              <a:rPr lang="en-US" dirty="0" err="1"/>
              <a:t>Brokeri</a:t>
            </a:r>
            <a:r>
              <a:rPr lang="en-US" dirty="0"/>
              <a:t> = sa </a:t>
            </a:r>
            <a:r>
              <a:rPr lang="en-US" dirty="0" err="1"/>
              <a:t>kojim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to </a:t>
            </a:r>
            <a:r>
              <a:rPr lang="en-US" dirty="0" err="1"/>
              <a:t>brokerima</a:t>
            </a:r>
            <a:r>
              <a:rPr lang="en-US" dirty="0"/>
              <a:t> </a:t>
            </a:r>
            <a:r>
              <a:rPr lang="en-US" dirty="0" err="1"/>
              <a:t>radili</a:t>
            </a:r>
            <a:endParaRPr lang="en-US" dirty="0"/>
          </a:p>
          <a:p>
            <a:r>
              <a:rPr lang="en-US" dirty="0"/>
              <a:t>Tester perf = </a:t>
            </a:r>
            <a:r>
              <a:rPr lang="en-US" dirty="0" err="1"/>
              <a:t>praktican</a:t>
            </a:r>
            <a:endParaRPr lang="en-US" dirty="0"/>
          </a:p>
          <a:p>
            <a:r>
              <a:rPr lang="en-US" dirty="0" err="1"/>
              <a:t>Diskusija</a:t>
            </a:r>
            <a:r>
              <a:rPr lang="en-US" dirty="0"/>
              <a:t> = </a:t>
            </a:r>
            <a:r>
              <a:rPr lang="en-US" dirty="0" err="1"/>
              <a:t>zakljucak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0424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b="0" i="1" u="sng" dirty="0" err="1"/>
              <a:t>Sl</a:t>
            </a:r>
            <a:r>
              <a:rPr lang="en-US" b="0" i="1" u="sng" dirty="0"/>
              <a:t> </a:t>
            </a:r>
            <a:r>
              <a:rPr lang="en-US" b="0" i="1" u="sng" dirty="0" err="1"/>
              <a:t>slajd</a:t>
            </a:r>
            <a:r>
              <a:rPr lang="en-US" b="0" i="1" u="sng" dirty="0"/>
              <a:t> primer….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30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65367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postavili</a:t>
            </a:r>
            <a:r>
              <a:rPr lang="en-US" dirty="0"/>
              <a:t>… </a:t>
            </a:r>
            <a:r>
              <a:rPr lang="en-US" dirty="0" err="1"/>
              <a:t>sta</a:t>
            </a:r>
            <a:r>
              <a:rPr lang="en-US" dirty="0"/>
              <a:t> sad?</a:t>
            </a:r>
          </a:p>
          <a:p>
            <a:r>
              <a:rPr lang="en-US" i="1" u="sng" dirty="0" err="1"/>
              <a:t>Sl</a:t>
            </a:r>
            <a:r>
              <a:rPr lang="en-US" i="1" u="sng" dirty="0"/>
              <a:t> </a:t>
            </a:r>
            <a:r>
              <a:rPr lang="en-US" i="1" u="sng" dirty="0" err="1"/>
              <a:t>slajd</a:t>
            </a:r>
            <a:r>
              <a:rPr lang="en-US" i="1" u="sng" dirty="0"/>
              <a:t> primer…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32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54559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u="sng" dirty="0" err="1"/>
              <a:t>Sl</a:t>
            </a:r>
            <a:r>
              <a:rPr lang="en-US" i="1" u="sng" dirty="0"/>
              <a:t> </a:t>
            </a:r>
            <a:r>
              <a:rPr lang="en-US" i="1" u="sng" dirty="0" err="1"/>
              <a:t>slajd</a:t>
            </a:r>
            <a:r>
              <a:rPr lang="en-US" i="1" u="sng" dirty="0"/>
              <a:t> primer…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33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47181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34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91018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poruka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35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20356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protoka</a:t>
            </a:r>
            <a:endParaRPr lang="sr-Latn-RS" dirty="0"/>
          </a:p>
          <a:p>
            <a:r>
              <a:rPr lang="sr-Latn-RS" dirty="0" err="1"/>
              <a:t>Max</a:t>
            </a:r>
            <a:r>
              <a:rPr lang="sr-Latn-RS" dirty="0"/>
              <a:t> jer smo pokusali da </a:t>
            </a:r>
            <a:r>
              <a:rPr lang="sr-Latn-RS" b="1" dirty="0" err="1"/>
              <a:t>poignemo</a:t>
            </a:r>
            <a:r>
              <a:rPr lang="sr-Latn-RS" b="1" dirty="0"/>
              <a:t> protok</a:t>
            </a:r>
            <a:endParaRPr lang="en-US" b="1" dirty="0"/>
          </a:p>
          <a:p>
            <a:r>
              <a:rPr lang="en-US" i="1" u="sng" dirty="0" err="1"/>
              <a:t>Sl</a:t>
            </a:r>
            <a:r>
              <a:rPr lang="en-US" i="1" u="sng" dirty="0"/>
              <a:t> </a:t>
            </a:r>
            <a:r>
              <a:rPr lang="en-US" i="1" u="sng" dirty="0" err="1"/>
              <a:t>slajd</a:t>
            </a:r>
            <a:r>
              <a:rPr lang="en-US" i="1" u="sng" dirty="0"/>
              <a:t> </a:t>
            </a:r>
            <a:r>
              <a:rPr lang="en-US" i="1" u="sng" dirty="0" err="1"/>
              <a:t>jos</a:t>
            </a:r>
            <a:r>
              <a:rPr lang="en-US" i="1" u="sng" dirty="0"/>
              <a:t> </a:t>
            </a:r>
            <a:r>
              <a:rPr lang="en-US" i="1" u="sng" dirty="0" err="1"/>
              <a:t>grafika</a:t>
            </a:r>
            <a:r>
              <a:rPr lang="en-US" i="1" u="sng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36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40775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none" dirty="0"/>
              <a:t>FAIL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37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78537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38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4989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39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19019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Zao sto nisam pokazao</a:t>
            </a:r>
          </a:p>
          <a:p>
            <a:r>
              <a:rPr lang="sr-Latn-RS" dirty="0" err="1"/>
              <a:t>Next</a:t>
            </a:r>
            <a:r>
              <a:rPr lang="sr-Latn-RS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i="1" dirty="0"/>
              <a:t>„</a:t>
            </a:r>
            <a:r>
              <a:rPr lang="sr-Latn-RS" sz="1200" i="1" dirty="0" err="1"/>
              <a:t>Use</a:t>
            </a:r>
            <a:r>
              <a:rPr lang="sr-Latn-RS" sz="1200" i="1" dirty="0"/>
              <a:t> </a:t>
            </a:r>
            <a:r>
              <a:rPr lang="sr-Latn-RS" sz="1200" i="1" dirty="0" err="1"/>
              <a:t>the</a:t>
            </a:r>
            <a:r>
              <a:rPr lang="sr-Latn-RS" sz="1200" i="1" dirty="0"/>
              <a:t> </a:t>
            </a:r>
            <a:r>
              <a:rPr lang="sr-Latn-RS" sz="1200" i="1" dirty="0" err="1"/>
              <a:t>right</a:t>
            </a:r>
            <a:r>
              <a:rPr lang="sr-Latn-RS" sz="1200" i="1" dirty="0"/>
              <a:t> </a:t>
            </a:r>
            <a:r>
              <a:rPr lang="sr-Latn-RS" sz="1200" i="1" dirty="0" err="1"/>
              <a:t>tools</a:t>
            </a:r>
            <a:r>
              <a:rPr lang="sr-Latn-RS" sz="1200" i="1" dirty="0"/>
              <a:t> </a:t>
            </a:r>
            <a:br>
              <a:rPr lang="sr-Latn-RS" sz="1200" i="1" dirty="0"/>
            </a:br>
            <a:r>
              <a:rPr lang="sr-Latn-RS" sz="1200" i="1" dirty="0"/>
              <a:t>to do </a:t>
            </a:r>
            <a:r>
              <a:rPr lang="sr-Latn-RS" sz="1200" i="1" dirty="0" err="1"/>
              <a:t>the</a:t>
            </a:r>
            <a:r>
              <a:rPr lang="sr-Latn-RS" sz="1200" i="1" dirty="0"/>
              <a:t> </a:t>
            </a:r>
            <a:r>
              <a:rPr lang="sr-Latn-RS" sz="1200" i="1" dirty="0" err="1"/>
              <a:t>right</a:t>
            </a:r>
            <a:r>
              <a:rPr lang="sr-Latn-RS" sz="1200" i="1" dirty="0"/>
              <a:t> </a:t>
            </a:r>
            <a:r>
              <a:rPr lang="sr-Latn-RS" sz="1200" i="1" dirty="0" err="1"/>
              <a:t>job</a:t>
            </a:r>
            <a:r>
              <a:rPr lang="sr-Latn-RS" sz="1200" i="1" dirty="0"/>
              <a:t>“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40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65376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Skup</a:t>
            </a:r>
            <a:r>
              <a:rPr lang="en-US" b="1" dirty="0"/>
              <a:t> </a:t>
            </a:r>
            <a:r>
              <a:rPr lang="en-US" b="0" dirty="0"/>
              <a:t>Celina </a:t>
            </a:r>
            <a:r>
              <a:rPr lang="en-US" b="0" dirty="0" err="1"/>
              <a:t>koje</a:t>
            </a:r>
            <a:r>
              <a:rPr lang="en-US" b="0" dirty="0"/>
              <a:t> </a:t>
            </a:r>
            <a:r>
              <a:rPr lang="en-US" b="0" dirty="0" err="1"/>
              <a:t>zajedno</a:t>
            </a:r>
            <a:r>
              <a:rPr lang="en-US" b="0" dirty="0"/>
              <a:t> </a:t>
            </a:r>
            <a:r>
              <a:rPr lang="en-US" b="0" dirty="0" err="1"/>
              <a:t>resavanu</a:t>
            </a:r>
            <a:r>
              <a:rPr lang="en-US" b="0" dirty="0"/>
              <a:t> problem</a:t>
            </a:r>
          </a:p>
          <a:p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celine</a:t>
            </a:r>
            <a:r>
              <a:rPr lang="en-US" b="0" dirty="0"/>
              <a:t> </a:t>
            </a:r>
            <a:r>
              <a:rPr lang="en-US" b="0" dirty="0" err="1"/>
              <a:t>komuniciraju</a:t>
            </a:r>
            <a:endParaRPr lang="en-US" b="0" dirty="0"/>
          </a:p>
          <a:p>
            <a:r>
              <a:rPr lang="en-US" b="1" dirty="0" err="1"/>
              <a:t>Kljucne</a:t>
            </a:r>
            <a:r>
              <a:rPr lang="en-US" b="0" dirty="0"/>
              <a:t> </a:t>
            </a:r>
            <a:r>
              <a:rPr lang="en-US" b="0" dirty="0" err="1"/>
              <a:t>su</a:t>
            </a:r>
            <a:r>
              <a:rPr lang="en-US" b="0" dirty="0"/>
              <a:t> </a:t>
            </a:r>
            <a:r>
              <a:rPr lang="en-US" b="0" dirty="0" err="1"/>
              <a:t>poruke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02841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41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036852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Jeste, za laptopu jednog studenta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42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9011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Kafka Cluster!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43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927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Različiti tipovi brokera…</a:t>
            </a:r>
            <a:br>
              <a:rPr lang="sr-Latn-RS" dirty="0"/>
            </a:br>
            <a:r>
              <a:rPr lang="sr-Latn-RS" dirty="0"/>
              <a:t>Mi se </a:t>
            </a:r>
            <a:r>
              <a:rPr lang="sr-Latn-RS" dirty="0" err="1"/>
              <a:t>koncentrisemo</a:t>
            </a:r>
            <a:r>
              <a:rPr lang="sr-Latn-RS" dirty="0"/>
              <a:t> na </a:t>
            </a:r>
            <a:r>
              <a:rPr lang="sr-Latn-RS" u="sng" dirty="0" err="1"/>
              <a:t>next</a:t>
            </a:r>
            <a:r>
              <a:rPr lang="sr-Latn-RS" u="sng" dirty="0"/>
              <a:t> </a:t>
            </a:r>
            <a:r>
              <a:rPr lang="sr-Latn-RS" u="sng" dirty="0" err="1"/>
              <a:t>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81442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b="0" dirty="0"/>
              <a:t>Broker centralna raskrsnica</a:t>
            </a:r>
          </a:p>
          <a:p>
            <a:r>
              <a:rPr lang="sr-Latn-RS" b="0" dirty="0"/>
              <a:t>Brojnost je nebitna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4386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Oke</a:t>
            </a:r>
            <a:r>
              <a:rPr lang="en-US" dirty="0"/>
              <a:t>,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brokere</a:t>
            </a:r>
            <a:r>
              <a:rPr lang="en-US" dirty="0"/>
              <a:t> </a:t>
            </a:r>
            <a:r>
              <a:rPr lang="en-US" dirty="0" err="1"/>
              <a:t>analiziramo</a:t>
            </a:r>
            <a:r>
              <a:rPr lang="en-US" dirty="0"/>
              <a:t> </a:t>
            </a:r>
            <a:r>
              <a:rPr lang="en-US" i="1" dirty="0" err="1"/>
              <a:t>ustvari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6222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19496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IoT </a:t>
            </a:r>
            <a:r>
              <a:rPr lang="en-US" dirty="0" err="1"/>
              <a:t>platforme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0063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Namenjan</a:t>
            </a:r>
            <a:r>
              <a:rPr lang="en-US" dirty="0"/>
              <a:t> za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B70F-55C8-4301-8AC5-47F8CE76EC3B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3262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F4CF51-5A3F-455F-9488-BEEE221BD0A6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5BFF-AF6D-484D-BD2D-7FBDD16E2153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9A8F-324F-431B-AD87-E57F3ABBDECA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392C-06DA-4C13-B2F4-96063B0505EC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12378C-ABFC-4A6C-AFE7-4370505F60D8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B34E-8961-4AF4-852B-FC31A5E02C41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88B-167B-45CA-8D10-5281E636FA80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00E7-B225-4F85-90F2-2B79367D0D5B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75DD-59D7-47E6-B482-25CD8E74038A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robii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B59DB-E213-40FA-B104-9A99120614E7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73A247-B1D5-4D91-A16C-418C999A1F02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4B163F-9C1F-44BC-8C83-E28755A2E48E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robii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175-BE4C-41F0-92A4-39DD852E4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788085"/>
            <a:ext cx="8361229" cy="1914992"/>
          </a:xfrm>
        </p:spPr>
        <p:txBody>
          <a:bodyPr/>
          <a:lstStyle/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  <a:b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C99D8-1AEC-4A53-8BE9-8086EAC92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5169" y="4703077"/>
            <a:ext cx="8796398" cy="889344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Sabo</a:t>
            </a:r>
          </a:p>
          <a:p>
            <a:endParaRPr lang="en-US" sz="1400" dirty="0"/>
          </a:p>
          <a:p>
            <a:r>
              <a:rPr lang="en-US" sz="1200" dirty="0"/>
              <a:t>Novi Sad 2020 </a:t>
            </a:r>
            <a:endParaRPr lang="sr-Latn-R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71A4C-823F-4911-AE66-B4F34579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BC27D-FB03-4B72-9B85-6A099FFBE65A}"/>
              </a:ext>
            </a:extLst>
          </p:cNvPr>
          <p:cNvSpPr txBox="1"/>
          <p:nvPr/>
        </p:nvSpPr>
        <p:spPr>
          <a:xfrm>
            <a:off x="3348681" y="1430647"/>
            <a:ext cx="4670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Novom Sadu</a:t>
            </a:r>
          </a:p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Prirodno-matematički fakultet</a:t>
            </a:r>
          </a:p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Departman za matematiku i informatiku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Grb Univerziteta">
            <a:extLst>
              <a:ext uri="{FF2B5EF4-FFF2-40B4-BE49-F238E27FC236}">
                <a16:creationId xmlns:a16="http://schemas.microsoft.com/office/drawing/2014/main" id="{CDD5AC1A-2A25-4005-A4FE-BF09AFE39F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28" y="1235615"/>
            <a:ext cx="1254864" cy="120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Grb PMF-a">
            <a:extLst>
              <a:ext uri="{FF2B5EF4-FFF2-40B4-BE49-F238E27FC236}">
                <a16:creationId xmlns:a16="http://schemas.microsoft.com/office/drawing/2014/main" id="{79A4D50C-9D4F-46EE-AACE-12D40855DD0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997" y="1363817"/>
            <a:ext cx="1166359" cy="10698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3554FC-4329-44A3-BB04-D6E09E977EAB}"/>
              </a:ext>
            </a:extLst>
          </p:cNvPr>
          <p:cNvSpPr/>
          <p:nvPr/>
        </p:nvSpPr>
        <p:spPr>
          <a:xfrm>
            <a:off x="359248" y="0"/>
            <a:ext cx="37601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98929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sr-Latn-RS" dirty="0"/>
              <a:t>M</a:t>
            </a:r>
            <a:r>
              <a:rPr lang="en-US" dirty="0"/>
              <a:t> </a:t>
            </a:r>
            <a:r>
              <a:rPr lang="sr-Latn-RS" dirty="0"/>
              <a:t>Q</a:t>
            </a:r>
            <a:r>
              <a:rPr lang="en-US" dirty="0"/>
              <a:t> </a:t>
            </a:r>
            <a:r>
              <a:rPr lang="sr-Latn-RS" dirty="0"/>
              <a:t>T</a:t>
            </a:r>
            <a:r>
              <a:rPr lang="en-US" dirty="0"/>
              <a:t> </a:t>
            </a:r>
            <a:r>
              <a:rPr lang="sr-Latn-RS" dirty="0"/>
              <a:t>T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1" y="1516418"/>
            <a:ext cx="6213345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Protokol</a:t>
            </a:r>
          </a:p>
          <a:p>
            <a:pPr lvl="1"/>
            <a:r>
              <a:rPr lang="sr-Latn-RS" sz="2800" dirty="0" err="1"/>
              <a:t>lightweight</a:t>
            </a:r>
            <a:endParaRPr lang="sr-Latn-RS" sz="2800" dirty="0"/>
          </a:p>
          <a:p>
            <a:r>
              <a:rPr lang="sr-Latn-RS" sz="2800" i="1" dirty="0" err="1"/>
              <a:t>Mosquitto</a:t>
            </a:r>
            <a:endParaRPr lang="sr-Latn-RS" sz="2800" i="1" dirty="0"/>
          </a:p>
          <a:p>
            <a:r>
              <a:rPr lang="sr-Latn-RS" sz="2800" i="1" dirty="0" err="1"/>
              <a:t>QoS</a:t>
            </a:r>
            <a:endParaRPr lang="sr-Latn-RS" sz="2800" i="1" dirty="0"/>
          </a:p>
          <a:p>
            <a:pPr lvl="1"/>
            <a:r>
              <a:rPr lang="sr-Latn-RS" sz="2800" dirty="0"/>
              <a:t>0 – at most </a:t>
            </a:r>
            <a:r>
              <a:rPr lang="sr-Latn-RS" sz="2800" dirty="0" err="1"/>
              <a:t>once</a:t>
            </a:r>
            <a:r>
              <a:rPr lang="sr-Latn-RS" sz="2800" dirty="0"/>
              <a:t> </a:t>
            </a:r>
            <a:r>
              <a:rPr lang="en-US" sz="2800" dirty="0"/>
              <a:t>| fire and forget</a:t>
            </a:r>
          </a:p>
          <a:p>
            <a:pPr lvl="1"/>
            <a:r>
              <a:rPr lang="en-US" sz="2800" i="1" dirty="0"/>
              <a:t>1 – at least once</a:t>
            </a:r>
          </a:p>
          <a:p>
            <a:pPr lvl="1"/>
            <a:r>
              <a:rPr lang="en-US" sz="2800" dirty="0"/>
              <a:t>2 – exactly once</a:t>
            </a:r>
            <a:endParaRPr lang="sr-Latn-RS" sz="2800" dirty="0"/>
          </a:p>
          <a:p>
            <a:r>
              <a:rPr lang="sr-Latn-RS" sz="2800" dirty="0"/>
              <a:t>Bezbednost komunikacije</a:t>
            </a:r>
          </a:p>
          <a:p>
            <a:pPr lvl="1"/>
            <a:r>
              <a:rPr lang="sr-Latn-RS" sz="2800" i="1" dirty="0"/>
              <a:t>SSL</a:t>
            </a:r>
          </a:p>
          <a:p>
            <a:pPr lvl="1"/>
            <a:r>
              <a:rPr lang="sr-Latn-RS" sz="2800" dirty="0" err="1"/>
              <a:t>Autentifikacija</a:t>
            </a:r>
            <a:endParaRPr lang="sr-Latn-RS" sz="2800" i="1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C72461-3D61-440F-82CE-B3A9DB92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67" y="0"/>
            <a:ext cx="4619456" cy="17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A77C91-EA24-4CC7-81E3-AD5D16C8E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237" y="2805147"/>
            <a:ext cx="1489041" cy="208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5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R e d </a:t>
            </a:r>
            <a:r>
              <a:rPr lang="en-US" dirty="0" err="1"/>
              <a:t>i</a:t>
            </a:r>
            <a:r>
              <a:rPr lang="en-US" dirty="0"/>
              <a:t> s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 err="1"/>
              <a:t>Keširanje</a:t>
            </a:r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 descr="Redis - Wikipedia">
            <a:extLst>
              <a:ext uri="{FF2B5EF4-FFF2-40B4-BE49-F238E27FC236}">
                <a16:creationId xmlns:a16="http://schemas.microsoft.com/office/drawing/2014/main" id="{F56E60E6-C921-46B2-8E58-037F6F9B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77" y="140887"/>
            <a:ext cx="3878461" cy="12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9E271F-9BB4-4913-BC37-D14BC72F6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542" y="2461114"/>
            <a:ext cx="5528102" cy="22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R e d </a:t>
            </a:r>
            <a:r>
              <a:rPr lang="en-US" dirty="0" err="1"/>
              <a:t>i</a:t>
            </a:r>
            <a:r>
              <a:rPr lang="en-US" dirty="0"/>
              <a:t> s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 err="1"/>
              <a:t>Keširanje</a:t>
            </a:r>
            <a:endParaRPr lang="sr-Latn-RS" sz="2800" dirty="0"/>
          </a:p>
          <a:p>
            <a:r>
              <a:rPr lang="sr-Latn-RS" sz="2800" i="1" dirty="0"/>
              <a:t>Pub</a:t>
            </a:r>
            <a:r>
              <a:rPr lang="en-US" sz="2800" i="1" dirty="0"/>
              <a:t>/Sub</a:t>
            </a:r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 descr="Redis - Wikipedia">
            <a:extLst>
              <a:ext uri="{FF2B5EF4-FFF2-40B4-BE49-F238E27FC236}">
                <a16:creationId xmlns:a16="http://schemas.microsoft.com/office/drawing/2014/main" id="{F56E60E6-C921-46B2-8E58-037F6F9B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77" y="140887"/>
            <a:ext cx="3878461" cy="12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59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R e d </a:t>
            </a:r>
            <a:r>
              <a:rPr lang="en-US" dirty="0" err="1"/>
              <a:t>i</a:t>
            </a:r>
            <a:r>
              <a:rPr lang="en-US" dirty="0"/>
              <a:t> s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 err="1"/>
              <a:t>Keširanje</a:t>
            </a:r>
            <a:endParaRPr lang="sr-Latn-RS" sz="2800" dirty="0"/>
          </a:p>
          <a:p>
            <a:r>
              <a:rPr lang="sr-Latn-RS" sz="2800" i="1" dirty="0"/>
              <a:t>Pub</a:t>
            </a:r>
            <a:r>
              <a:rPr lang="en-US" sz="2800" i="1" dirty="0"/>
              <a:t>/Sub</a:t>
            </a:r>
          </a:p>
          <a:p>
            <a:r>
              <a:rPr lang="sr-Latn-RS" sz="2800" dirty="0"/>
              <a:t>Bezbednost komunikacije</a:t>
            </a:r>
            <a:endParaRPr lang="en-US" sz="2800" dirty="0"/>
          </a:p>
          <a:p>
            <a:pPr lvl="1"/>
            <a:r>
              <a:rPr lang="en-US" sz="2800" i="1" dirty="0" err="1"/>
              <a:t>Lo</a:t>
            </a:r>
            <a:r>
              <a:rPr lang="en-US" sz="2800" dirty="0" err="1"/>
              <a:t>zinka</a:t>
            </a:r>
            <a:endParaRPr lang="sr-Latn-RS" sz="2800" i="1" dirty="0"/>
          </a:p>
          <a:p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 descr="Redis - Wikipedia">
            <a:extLst>
              <a:ext uri="{FF2B5EF4-FFF2-40B4-BE49-F238E27FC236}">
                <a16:creationId xmlns:a16="http://schemas.microsoft.com/office/drawing/2014/main" id="{F56E60E6-C921-46B2-8E58-037F6F9B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77" y="140887"/>
            <a:ext cx="3878461" cy="12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C42350-E955-4F6B-AF5C-18986F957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237" y="2805147"/>
            <a:ext cx="1489041" cy="208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6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R e d </a:t>
            </a:r>
            <a:r>
              <a:rPr lang="en-US" dirty="0" err="1"/>
              <a:t>i</a:t>
            </a:r>
            <a:r>
              <a:rPr lang="en-US" dirty="0"/>
              <a:t> s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 err="1"/>
              <a:t>Keširanje</a:t>
            </a:r>
            <a:endParaRPr lang="sr-Latn-RS" sz="2800" dirty="0"/>
          </a:p>
          <a:p>
            <a:r>
              <a:rPr lang="sr-Latn-RS" sz="2800" i="1" dirty="0"/>
              <a:t>Pub</a:t>
            </a:r>
            <a:r>
              <a:rPr lang="en-US" sz="2800" i="1" dirty="0"/>
              <a:t>/Sub</a:t>
            </a:r>
          </a:p>
          <a:p>
            <a:r>
              <a:rPr lang="sr-Latn-RS" sz="2800" dirty="0"/>
              <a:t>Bezbednost komunikacije</a:t>
            </a:r>
            <a:endParaRPr lang="en-US" sz="2800" dirty="0"/>
          </a:p>
          <a:p>
            <a:pPr lvl="1"/>
            <a:r>
              <a:rPr lang="en-US" sz="2800" dirty="0" err="1"/>
              <a:t>L</a:t>
            </a:r>
            <a:r>
              <a:rPr lang="en-US" sz="2800" i="1" dirty="0" err="1"/>
              <a:t>ozinka</a:t>
            </a:r>
            <a:endParaRPr lang="en-US" sz="2800" i="1" dirty="0"/>
          </a:p>
          <a:p>
            <a:r>
              <a:rPr lang="en-US" sz="2800" dirty="0" err="1"/>
              <a:t>Klaster</a:t>
            </a:r>
            <a:endParaRPr lang="sr-Latn-RS" sz="2800" dirty="0"/>
          </a:p>
          <a:p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4" descr="Redis - Wikipedia">
            <a:extLst>
              <a:ext uri="{FF2B5EF4-FFF2-40B4-BE49-F238E27FC236}">
                <a16:creationId xmlns:a16="http://schemas.microsoft.com/office/drawing/2014/main" id="{F56E60E6-C921-46B2-8E58-037F6F9B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77" y="140887"/>
            <a:ext cx="3878461" cy="12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dis Cluster - MYNOTES.KR">
            <a:extLst>
              <a:ext uri="{FF2B5EF4-FFF2-40B4-BE49-F238E27FC236}">
                <a16:creationId xmlns:a16="http://schemas.microsoft.com/office/drawing/2014/main" id="{3DC9D4B1-CC18-45CE-877C-B41EE3D78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895" y="2413417"/>
            <a:ext cx="3081459" cy="23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6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8850" y="1516418"/>
            <a:ext cx="5815631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S</a:t>
            </a:r>
            <a:r>
              <a:rPr lang="en-US" sz="2800" dirty="0" err="1"/>
              <a:t>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B5518738-2CEA-492D-83F9-FEFEB4CAD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5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1" y="1516418"/>
            <a:ext cx="5566249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S</a:t>
            </a:r>
            <a:r>
              <a:rPr lang="en-US" sz="2800" dirty="0" err="1"/>
              <a:t>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  <a:p>
            <a:r>
              <a:rPr lang="sr-Latn-RS" sz="2800" dirty="0"/>
              <a:t>Particije, ofseti i komit</a:t>
            </a:r>
          </a:p>
          <a:p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3D891E6E-5C15-4B1A-A727-321D62AD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natomy of a Kafka Topic and Partitions (from Kafka website) | Download  Scientific Diagram">
            <a:extLst>
              <a:ext uri="{FF2B5EF4-FFF2-40B4-BE49-F238E27FC236}">
                <a16:creationId xmlns:a16="http://schemas.microsoft.com/office/drawing/2014/main" id="{60E8676E-190D-4F0D-82EF-8EDDB3089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723" y="2659800"/>
            <a:ext cx="4596035" cy="243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09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1" y="1516418"/>
            <a:ext cx="5649985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S</a:t>
            </a:r>
            <a:r>
              <a:rPr lang="en-US" sz="2800" dirty="0" err="1"/>
              <a:t>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  <a:p>
            <a:r>
              <a:rPr lang="sr-Latn-RS" sz="2800" dirty="0"/>
              <a:t>Particije, ofseti i komit</a:t>
            </a:r>
          </a:p>
          <a:p>
            <a:pPr lvl="1"/>
            <a:r>
              <a:rPr lang="sr-Latn-RS" sz="2800" dirty="0" err="1"/>
              <a:t>Consumer</a:t>
            </a:r>
            <a:r>
              <a:rPr lang="sr-Latn-RS" sz="2800" dirty="0"/>
              <a:t> grupe</a:t>
            </a:r>
          </a:p>
          <a:p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3D891E6E-5C15-4B1A-A727-321D62AD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pache Kafka">
            <a:extLst>
              <a:ext uri="{FF2B5EF4-FFF2-40B4-BE49-F238E27FC236}">
                <a16:creationId xmlns:a16="http://schemas.microsoft.com/office/drawing/2014/main" id="{0A193A9F-17D7-420F-ABD7-B6E58146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42" y="2346296"/>
            <a:ext cx="5243655" cy="278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3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5649984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S</a:t>
            </a:r>
            <a:r>
              <a:rPr lang="en-US" sz="2800" dirty="0" err="1"/>
              <a:t>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  <a:p>
            <a:r>
              <a:rPr lang="sr-Latn-RS" sz="2800" dirty="0"/>
              <a:t>Particije, ofseti i komit</a:t>
            </a:r>
          </a:p>
          <a:p>
            <a:pPr lvl="1"/>
            <a:r>
              <a:rPr lang="sr-Latn-RS" sz="2800" dirty="0" err="1"/>
              <a:t>Consumer</a:t>
            </a:r>
            <a:r>
              <a:rPr lang="sr-Latn-RS" sz="2800" dirty="0"/>
              <a:t> grupe</a:t>
            </a:r>
          </a:p>
          <a:p>
            <a:r>
              <a:rPr lang="sr-Latn-RS" sz="2800" dirty="0"/>
              <a:t>Klaster</a:t>
            </a:r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3D891E6E-5C15-4B1A-A727-321D62AD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FB1682D-FADB-4AA9-BC6C-6A997FD1C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20" y="1957396"/>
            <a:ext cx="6669080" cy="407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57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1" y="1516418"/>
            <a:ext cx="5451949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S</a:t>
            </a:r>
            <a:r>
              <a:rPr lang="en-US" sz="2800" dirty="0" err="1"/>
              <a:t>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  <a:p>
            <a:r>
              <a:rPr lang="sr-Latn-RS" sz="2800" dirty="0"/>
              <a:t>Particije, ofseti i komit</a:t>
            </a:r>
          </a:p>
          <a:p>
            <a:pPr lvl="1"/>
            <a:r>
              <a:rPr lang="sr-Latn-RS" sz="2800" dirty="0" err="1"/>
              <a:t>Consumer</a:t>
            </a:r>
            <a:r>
              <a:rPr lang="sr-Latn-RS" sz="2800" dirty="0"/>
              <a:t> grupe</a:t>
            </a:r>
          </a:p>
          <a:p>
            <a:r>
              <a:rPr lang="sr-Latn-RS" sz="2800" dirty="0"/>
              <a:t>Klaster</a:t>
            </a:r>
          </a:p>
          <a:p>
            <a:r>
              <a:rPr lang="en-US" sz="2800" dirty="0" err="1"/>
              <a:t>Faktor</a:t>
            </a:r>
            <a:r>
              <a:rPr lang="en-US" sz="2800" dirty="0"/>
              <a:t> r</a:t>
            </a:r>
            <a:r>
              <a:rPr lang="sr-Latn-RS" sz="2800" dirty="0" err="1"/>
              <a:t>eplikacij</a:t>
            </a:r>
            <a:r>
              <a:rPr lang="en-US" sz="2800" dirty="0"/>
              <a:t>e</a:t>
            </a:r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3D891E6E-5C15-4B1A-A727-321D62AD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leader takes the writes from the producer and the followers merely copy the leader’s log in order.">
            <a:extLst>
              <a:ext uri="{FF2B5EF4-FFF2-40B4-BE49-F238E27FC236}">
                <a16:creationId xmlns:a16="http://schemas.microsoft.com/office/drawing/2014/main" id="{72921ADE-5A8D-40E0-A14E-8B69643A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56" y="2006844"/>
            <a:ext cx="5880144" cy="440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13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66C7-697B-4ACF-B68C-42D2DD06D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643" y="2149311"/>
            <a:ext cx="9601200" cy="4418430"/>
          </a:xfrm>
        </p:spPr>
        <p:txBody>
          <a:bodyPr>
            <a:normAutofit/>
          </a:bodyPr>
          <a:lstStyle/>
          <a:p>
            <a:r>
              <a:rPr lang="en-US" sz="2400" dirty="0" err="1"/>
              <a:t>Uvod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Brokeri</a:t>
            </a:r>
            <a:endParaRPr lang="sr-Latn-RS" sz="2400" dirty="0"/>
          </a:p>
          <a:p>
            <a:r>
              <a:rPr lang="en-US" sz="2400" dirty="0"/>
              <a:t>Tester </a:t>
            </a:r>
            <a:r>
              <a:rPr lang="en-US" sz="2400" dirty="0" err="1"/>
              <a:t>performansi</a:t>
            </a:r>
            <a:endParaRPr lang="sr-Latn-RS" sz="2400" dirty="0"/>
          </a:p>
          <a:p>
            <a:r>
              <a:rPr lang="sr-Latn-RS" sz="2400" dirty="0"/>
              <a:t>Rezultati testova</a:t>
            </a:r>
          </a:p>
          <a:p>
            <a:r>
              <a:rPr lang="sr-Latn-RS" sz="2400" dirty="0"/>
              <a:t>Diskusija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820D387-1788-403D-96C1-A40773D0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C32CB8-12FF-4938-8E21-A6534251E912}"/>
              </a:ext>
            </a:extLst>
          </p:cNvPr>
          <p:cNvSpPr txBox="1">
            <a:spLocks/>
          </p:cNvSpPr>
          <p:nvPr/>
        </p:nvSpPr>
        <p:spPr>
          <a:xfrm>
            <a:off x="594780" y="290259"/>
            <a:ext cx="11040750" cy="1914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</a:p>
          <a:p>
            <a:pPr algn="ctr"/>
            <a:r>
              <a:rPr lang="sv-S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85319-708D-4F1B-BB62-1F3F33CFA856}"/>
              </a:ext>
            </a:extLst>
          </p:cNvPr>
          <p:cNvSpPr txBox="1"/>
          <p:nvPr/>
        </p:nvSpPr>
        <p:spPr>
          <a:xfrm>
            <a:off x="889686" y="1626091"/>
            <a:ext cx="34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Agenda: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393756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en-US" dirty="0"/>
              <a:t>K a f k a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1" y="1516418"/>
            <a:ext cx="5545467" cy="5341581"/>
          </a:xfrm>
        </p:spPr>
        <p:txBody>
          <a:bodyPr>
            <a:normAutofit/>
          </a:bodyPr>
          <a:lstStyle/>
          <a:p>
            <a:r>
              <a:rPr lang="en-US" sz="2800" dirty="0" err="1"/>
              <a:t>Platforma</a:t>
            </a:r>
            <a:r>
              <a:rPr lang="en-US" sz="2800" dirty="0"/>
              <a:t> </a:t>
            </a:r>
            <a:r>
              <a:rPr lang="en-US" sz="2800" dirty="0" err="1"/>
              <a:t>strimovanje</a:t>
            </a:r>
            <a:r>
              <a:rPr lang="en-US" sz="2800" dirty="0"/>
              <a:t> </a:t>
            </a:r>
            <a:r>
              <a:rPr lang="en-US" sz="2800" dirty="0" err="1"/>
              <a:t>doga</a:t>
            </a:r>
            <a:r>
              <a:rPr lang="sr-Latn-RS" sz="2800" dirty="0" err="1"/>
              <a:t>đaja</a:t>
            </a:r>
            <a:endParaRPr lang="sr-Latn-RS" sz="2800" dirty="0"/>
          </a:p>
          <a:p>
            <a:r>
              <a:rPr lang="sr-Latn-RS" sz="2800" dirty="0"/>
              <a:t>Particije, ofseti i komit</a:t>
            </a:r>
          </a:p>
          <a:p>
            <a:pPr lvl="1"/>
            <a:r>
              <a:rPr lang="sr-Latn-RS" sz="2800" dirty="0" err="1"/>
              <a:t>Consumer</a:t>
            </a:r>
            <a:r>
              <a:rPr lang="sr-Latn-RS" sz="2800" dirty="0"/>
              <a:t> grupe</a:t>
            </a:r>
          </a:p>
          <a:p>
            <a:r>
              <a:rPr lang="sr-Latn-RS" sz="2800" dirty="0"/>
              <a:t>Klaster</a:t>
            </a:r>
          </a:p>
          <a:p>
            <a:r>
              <a:rPr lang="en-US" sz="2800" dirty="0" err="1"/>
              <a:t>Faktor</a:t>
            </a:r>
            <a:r>
              <a:rPr lang="en-US" sz="2800" dirty="0"/>
              <a:t> r</a:t>
            </a:r>
            <a:r>
              <a:rPr lang="sr-Latn-RS" sz="2800" dirty="0" err="1"/>
              <a:t>eplikacij</a:t>
            </a:r>
            <a:r>
              <a:rPr lang="en-US" sz="2800" dirty="0"/>
              <a:t>e</a:t>
            </a:r>
            <a:endParaRPr lang="sr-Latn-RS" sz="2800" dirty="0"/>
          </a:p>
          <a:p>
            <a:r>
              <a:rPr lang="sr-Latn-RS" sz="2800" dirty="0"/>
              <a:t>Bezbednost komunikacije</a:t>
            </a:r>
          </a:p>
          <a:p>
            <a:pPr lvl="1"/>
            <a:r>
              <a:rPr lang="sr-Latn-RS" sz="2800" dirty="0"/>
              <a:t>Autorizacija</a:t>
            </a:r>
          </a:p>
          <a:p>
            <a:pPr lvl="1"/>
            <a:r>
              <a:rPr lang="sr-Latn-RS" sz="2800" dirty="0" err="1"/>
              <a:t>Autentifikacija</a:t>
            </a:r>
            <a:endParaRPr lang="sr-Latn-RS" sz="2800" dirty="0"/>
          </a:p>
          <a:p>
            <a:pPr lvl="1"/>
            <a:r>
              <a:rPr lang="sr-Latn-RS" sz="2800" dirty="0"/>
              <a:t>SSL</a:t>
            </a:r>
          </a:p>
          <a:p>
            <a:pPr lvl="1"/>
            <a:r>
              <a:rPr lang="sr-Latn-RS" sz="2800" dirty="0"/>
              <a:t>Višestruki osluškivači</a:t>
            </a:r>
          </a:p>
          <a:p>
            <a:pPr marL="530352" lvl="1" indent="0">
              <a:buNone/>
            </a:pPr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3D891E6E-5C15-4B1A-A727-321D62AD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65" y="-267127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55D88A-9966-45F8-92F6-1A83DA04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237" y="2805147"/>
            <a:ext cx="1489041" cy="208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59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1565324"/>
          </a:xfrm>
        </p:spPr>
        <p:txBody>
          <a:bodyPr/>
          <a:lstStyle/>
          <a:p>
            <a:pPr algn="ctr"/>
            <a:r>
              <a:rPr lang="sr-Latn-RS" sz="6000" dirty="0" err="1"/>
              <a:t>Tester</a:t>
            </a:r>
            <a:r>
              <a:rPr lang="sr-Latn-RS" sz="6000" dirty="0"/>
              <a:t> performansi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648" y="2038525"/>
            <a:ext cx="4448572" cy="45446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Ideja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Arhitektura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Pomoćni alati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64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6D83CD-43CA-4AED-BC06-A602BAA206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76408" y="1923031"/>
            <a:ext cx="5795972" cy="282708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F32785C-FF1A-42FF-88BA-1D357D50F998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66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endParaRPr lang="sr-Latn-R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44E7A-8AF7-4B5E-A9F9-B39F3AB0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50" y="1059374"/>
            <a:ext cx="5443996" cy="2574146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6FC6A1-11C5-441B-BBA9-76DC5DDF5910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80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merenja </a:t>
            </a:r>
          </a:p>
          <a:p>
            <a:endParaRPr lang="sr-Latn-R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44E7A-8AF7-4B5E-A9F9-B39F3AB0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50" y="1059374"/>
            <a:ext cx="5443996" cy="2574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6A8946-9BB2-4D25-AD11-194CFDAA0BBD}"/>
              </a:ext>
            </a:extLst>
          </p:cNvPr>
          <p:cNvSpPr txBox="1"/>
          <p:nvPr/>
        </p:nvSpPr>
        <p:spPr>
          <a:xfrm>
            <a:off x="7323590" y="5644737"/>
            <a:ext cx="45468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sendingYMessages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ofZsize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* (1000/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everyXms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F8F3528-FE9C-4A8D-A8DF-19C240642674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F0131-0837-4774-8C93-E9EBDDA179BB}"/>
              </a:ext>
            </a:extLst>
          </p:cNvPr>
          <p:cNvSpPr txBox="1"/>
          <p:nvPr/>
        </p:nvSpPr>
        <p:spPr>
          <a:xfrm>
            <a:off x="1909260" y="5644736"/>
            <a:ext cx="2104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recTS</a:t>
            </a:r>
            <a:r>
              <a:rPr lang="sr-Latn-R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sr-Latn-RS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sentTS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24F904-1538-47FB-9E76-835BAC7A6FA8}"/>
              </a:ext>
            </a:extLst>
          </p:cNvPr>
          <p:cNvSpPr txBox="1"/>
          <p:nvPr/>
        </p:nvSpPr>
        <p:spPr>
          <a:xfrm>
            <a:off x="1295400" y="5183071"/>
            <a:ext cx="3102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/>
              <a:t>Vreme protoka - brzina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9272A-24CE-402D-BE1F-F51E2A20B45F}"/>
              </a:ext>
            </a:extLst>
          </p:cNvPr>
          <p:cNvSpPr txBox="1"/>
          <p:nvPr/>
        </p:nvSpPr>
        <p:spPr>
          <a:xfrm>
            <a:off x="8146229" y="5183070"/>
            <a:ext cx="25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/>
              <a:t>Količina podataka</a:t>
            </a:r>
            <a:endParaRPr lang="en-US" sz="2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B054AFC-8552-42B3-9799-26B01BBF38A7}"/>
              </a:ext>
            </a:extLst>
          </p:cNvPr>
          <p:cNvSpPr/>
          <p:nvPr/>
        </p:nvSpPr>
        <p:spPr>
          <a:xfrm>
            <a:off x="967631" y="4865615"/>
            <a:ext cx="3579202" cy="1542428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1FD2482-8941-4250-9A6A-3018676D2BEB}"/>
              </a:ext>
            </a:extLst>
          </p:cNvPr>
          <p:cNvSpPr/>
          <p:nvPr/>
        </p:nvSpPr>
        <p:spPr>
          <a:xfrm>
            <a:off x="7036516" y="4854178"/>
            <a:ext cx="4833905" cy="1542428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49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  <a:endParaRPr lang="en-US" sz="2800" dirty="0"/>
          </a:p>
          <a:p>
            <a:pPr lvl="1"/>
            <a:r>
              <a:rPr lang="en-US" sz="2800" dirty="0" err="1"/>
              <a:t>merenja</a:t>
            </a:r>
            <a:endParaRPr lang="sr-Latn-RS" sz="2800" dirty="0"/>
          </a:p>
          <a:p>
            <a:pPr lvl="1"/>
            <a:r>
              <a:rPr lang="sr-Latn-RS" sz="2800" dirty="0"/>
              <a:t>parametri</a:t>
            </a:r>
          </a:p>
          <a:p>
            <a:endParaRPr lang="sr-Latn-R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44E7A-8AF7-4B5E-A9F9-B39F3AB0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50" y="1059374"/>
            <a:ext cx="5443996" cy="2574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4C1A0E-6F32-4E91-BDDE-400A3F155C41}"/>
              </a:ext>
            </a:extLst>
          </p:cNvPr>
          <p:cNvSpPr txBox="1"/>
          <p:nvPr/>
        </p:nvSpPr>
        <p:spPr>
          <a:xfrm>
            <a:off x="1683221" y="4643343"/>
            <a:ext cx="98600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Consolas" panose="020B0609020204030204" pitchFamily="49" charset="0"/>
              </a:rPr>
              <a:t>s</a:t>
            </a:r>
            <a:r>
              <a:rPr lang="en-US" sz="1600" u="sng" dirty="0">
                <a:latin typeface="Consolas" panose="020B0609020204030204" pitchFamily="49" charset="0"/>
              </a:rPr>
              <a:t> se</a:t>
            </a:r>
            <a:r>
              <a:rPr lang="sr-Latn-RS" sz="1600" u="sng" dirty="0" err="1">
                <a:latin typeface="Consolas" panose="020B0609020204030204" pitchFamily="49" charset="0"/>
              </a:rPr>
              <a:t>kundi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šalji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svakih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latin typeface="Consolas" panose="020B0609020204030204" pitchFamily="49" charset="0"/>
              </a:rPr>
              <a:t>x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milisekundi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latin typeface="Consolas" panose="020B0609020204030204" pitchFamily="49" charset="0"/>
              </a:rPr>
              <a:t>y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poruka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veličine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latin typeface="Consolas" panose="020B0609020204030204" pitchFamily="49" charset="0"/>
              </a:rPr>
              <a:t>z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bajtova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paralelno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na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2000" b="1" u="sng" dirty="0">
                <a:latin typeface="Consolas" panose="020B0609020204030204" pitchFamily="49" charset="0"/>
              </a:rPr>
              <a:t>t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u="sng" dirty="0" err="1">
                <a:latin typeface="Consolas" panose="020B0609020204030204" pitchFamily="49" charset="0"/>
              </a:rPr>
              <a:t>niti</a:t>
            </a:r>
            <a:endParaRPr lang="en-US" sz="1600" u="sng" dirty="0">
              <a:latin typeface="Consolas" panose="020B06090202040302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55432C2-03C0-406F-B38E-28CBC0E708D4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45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  <a:endParaRPr lang="en-US" sz="2800" dirty="0"/>
          </a:p>
          <a:p>
            <a:pPr lvl="1"/>
            <a:r>
              <a:rPr lang="sr-Latn-RS" sz="2800" dirty="0"/>
              <a:t>merenja</a:t>
            </a:r>
          </a:p>
          <a:p>
            <a:pPr lvl="1"/>
            <a:r>
              <a:rPr lang="sr-Latn-RS" sz="2800" dirty="0"/>
              <a:t>parametri</a:t>
            </a:r>
          </a:p>
          <a:p>
            <a:pPr lvl="1"/>
            <a:r>
              <a:rPr lang="sr-Latn-RS" sz="2800" dirty="0" err="1"/>
              <a:t>PubSubComm</a:t>
            </a:r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44E7A-8AF7-4B5E-A9F9-B39F3AB0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50" y="1059374"/>
            <a:ext cx="5443996" cy="2574146"/>
          </a:xfrm>
          <a:prstGeom prst="rect">
            <a:avLst/>
          </a:prstGeo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97049A-AE33-4E7C-9D90-49F597BE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00" y="3631671"/>
            <a:ext cx="7877426" cy="30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55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merenja</a:t>
            </a:r>
            <a:endParaRPr lang="en-US" sz="2800" dirty="0"/>
          </a:p>
          <a:p>
            <a:pPr lvl="1"/>
            <a:r>
              <a:rPr lang="sr-Latn-RS" sz="2800" dirty="0"/>
              <a:t>parametri</a:t>
            </a:r>
          </a:p>
          <a:p>
            <a:pPr lvl="1"/>
            <a:r>
              <a:rPr lang="sr-Latn-RS" sz="2800" dirty="0" err="1"/>
              <a:t>PubSubComm</a:t>
            </a:r>
            <a:endParaRPr lang="sr-Latn-RS" sz="2800" dirty="0"/>
          </a:p>
          <a:p>
            <a:pPr lvl="1"/>
            <a:r>
              <a:rPr lang="sr-Latn-RS" sz="2800" dirty="0" err="1"/>
              <a:t>ResultSaver</a:t>
            </a:r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44E7A-8AF7-4B5E-A9F9-B39F3AB0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50" y="1059374"/>
            <a:ext cx="5443996" cy="2574146"/>
          </a:xfrm>
          <a:prstGeom prst="rect">
            <a:avLst/>
          </a:prstGeo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A5137-F758-478B-B5B7-EFABFD328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445" y="3633520"/>
            <a:ext cx="6415587" cy="29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50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  <a:endParaRPr lang="en-US" sz="2800" dirty="0"/>
          </a:p>
          <a:p>
            <a:pPr lvl="1"/>
            <a:r>
              <a:rPr lang="sr-Latn-RS" sz="2800" dirty="0"/>
              <a:t>merenja</a:t>
            </a:r>
          </a:p>
          <a:p>
            <a:pPr lvl="1"/>
            <a:r>
              <a:rPr lang="sr-Latn-RS" sz="2800" dirty="0"/>
              <a:t>parametri</a:t>
            </a:r>
          </a:p>
          <a:p>
            <a:pPr lvl="1"/>
            <a:r>
              <a:rPr lang="sr-Latn-RS" sz="2800" dirty="0" err="1"/>
              <a:t>PubSubComm</a:t>
            </a:r>
            <a:endParaRPr lang="sr-Latn-RS" sz="2800" dirty="0"/>
          </a:p>
          <a:p>
            <a:pPr lvl="1"/>
            <a:r>
              <a:rPr lang="sr-Latn-RS" sz="2800" dirty="0" err="1"/>
              <a:t>ResultSaver</a:t>
            </a:r>
            <a:endParaRPr lang="sr-Latn-RS" sz="2800" dirty="0"/>
          </a:p>
          <a:p>
            <a:r>
              <a:rPr lang="sr-Latn-RS" sz="2800" dirty="0"/>
              <a:t>Pomoćni alati</a:t>
            </a:r>
          </a:p>
          <a:p>
            <a:pPr lvl="1"/>
            <a:r>
              <a:rPr lang="sr-Latn-RS" sz="2800" dirty="0" err="1"/>
              <a:t>Docker</a:t>
            </a:r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146" name="Picture 2" descr="Docker tutorial : Build Docker images using Jenkins | by KarthiKeyan  Shanmugam | Medium">
            <a:extLst>
              <a:ext uri="{FF2B5EF4-FFF2-40B4-BE49-F238E27FC236}">
                <a16:creationId xmlns:a16="http://schemas.microsoft.com/office/drawing/2014/main" id="{25C121EE-0E59-45C7-AF42-4A53D8FC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12" y="1860827"/>
            <a:ext cx="3200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077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merenja</a:t>
            </a:r>
            <a:endParaRPr lang="en-US" sz="2800" dirty="0"/>
          </a:p>
          <a:p>
            <a:pPr lvl="1"/>
            <a:r>
              <a:rPr lang="en-US" sz="2800" dirty="0"/>
              <a:t>p</a:t>
            </a:r>
            <a:r>
              <a:rPr lang="sr-Latn-RS" sz="2800" dirty="0" err="1"/>
              <a:t>arametri</a:t>
            </a:r>
            <a:endParaRPr lang="sr-Latn-RS" sz="2800" dirty="0"/>
          </a:p>
          <a:p>
            <a:pPr lvl="1"/>
            <a:r>
              <a:rPr lang="sr-Latn-RS" sz="2800" dirty="0" err="1"/>
              <a:t>PubSubComm</a:t>
            </a:r>
            <a:endParaRPr lang="sr-Latn-RS" sz="2800" dirty="0"/>
          </a:p>
          <a:p>
            <a:pPr lvl="1"/>
            <a:r>
              <a:rPr lang="sr-Latn-RS" sz="2800" dirty="0" err="1"/>
              <a:t>ResultSaver</a:t>
            </a:r>
            <a:endParaRPr lang="sr-Latn-RS" sz="2800" dirty="0"/>
          </a:p>
          <a:p>
            <a:r>
              <a:rPr lang="sr-Latn-RS" sz="2800" dirty="0"/>
              <a:t>Pomoćni alati</a:t>
            </a:r>
          </a:p>
          <a:p>
            <a:pPr lvl="1"/>
            <a:r>
              <a:rPr lang="sr-Latn-RS" sz="2800" dirty="0" err="1"/>
              <a:t>Docker</a:t>
            </a:r>
            <a:endParaRPr lang="sr-Latn-RS" sz="2800" dirty="0"/>
          </a:p>
          <a:p>
            <a:pPr lvl="1"/>
            <a:r>
              <a:rPr lang="sr-Latn-RS" sz="2800" dirty="0" err="1"/>
              <a:t>MySQL</a:t>
            </a:r>
            <a:endParaRPr lang="sr-Latn-RS" sz="2800" dirty="0"/>
          </a:p>
          <a:p>
            <a:pPr lvl="1"/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5362" name="Picture 2" descr="MySQL Design | Designing a MySQL Database - We Build Databases">
            <a:extLst>
              <a:ext uri="{FF2B5EF4-FFF2-40B4-BE49-F238E27FC236}">
                <a16:creationId xmlns:a16="http://schemas.microsoft.com/office/drawing/2014/main" id="{189CC13E-ABF4-465C-B957-BAF5DCA8D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520" y="1774184"/>
            <a:ext cx="23812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39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Uvod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8503"/>
            <a:ext cx="9601200" cy="5084033"/>
          </a:xfrm>
        </p:spPr>
        <p:txBody>
          <a:bodyPr>
            <a:normAutofit/>
          </a:bodyPr>
          <a:lstStyle/>
          <a:p>
            <a:r>
              <a:rPr lang="sr-Latn-RS" sz="2400" dirty="0" err="1"/>
              <a:t>Distribu</a:t>
            </a:r>
            <a:r>
              <a:rPr lang="en-US" sz="2400" dirty="0" err="1"/>
              <a:t>irani</a:t>
            </a:r>
            <a:r>
              <a:rPr lang="sr-Latn-RS" sz="2400" dirty="0"/>
              <a:t> sistem</a:t>
            </a:r>
            <a:r>
              <a:rPr lang="en-US" sz="2400" dirty="0" err="1"/>
              <a:t>i</a:t>
            </a:r>
            <a:endParaRPr lang="sr-Latn-RS" sz="2400" dirty="0"/>
          </a:p>
          <a:p>
            <a:r>
              <a:rPr lang="sr-Latn-RS" sz="2400" dirty="0"/>
              <a:t>Komunikacija</a:t>
            </a:r>
          </a:p>
          <a:p>
            <a:r>
              <a:rPr lang="sr-Latn-RS" sz="2400" dirty="0"/>
              <a:t>Orijentacija ka porukama</a:t>
            </a:r>
          </a:p>
          <a:p>
            <a:pPr marL="0" indent="0">
              <a:buNone/>
            </a:pPr>
            <a:endParaRPr lang="sr-Latn-RS" sz="2400" dirty="0"/>
          </a:p>
          <a:p>
            <a:endParaRPr lang="sr-Latn-RS" sz="2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73411E-5824-4AEF-9FF3-CA006BAF91A3}"/>
              </a:ext>
            </a:extLst>
          </p:cNvPr>
          <p:cNvSpPr txBox="1">
            <a:spLocks/>
          </p:cNvSpPr>
          <p:nvPr/>
        </p:nvSpPr>
        <p:spPr>
          <a:xfrm>
            <a:off x="2511136" y="3599246"/>
            <a:ext cx="11040750" cy="1914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</a:p>
          <a:p>
            <a:pPr algn="ctr"/>
            <a:r>
              <a:rPr lang="sv-SE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endParaRPr lang="sr-Latn-RS" sz="14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58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merenja</a:t>
            </a:r>
            <a:endParaRPr lang="en-US" sz="2800" dirty="0"/>
          </a:p>
          <a:p>
            <a:pPr lvl="1"/>
            <a:r>
              <a:rPr lang="sr-Latn-RS" sz="2800" dirty="0"/>
              <a:t>parametri</a:t>
            </a:r>
          </a:p>
          <a:p>
            <a:pPr lvl="1"/>
            <a:r>
              <a:rPr lang="sr-Latn-RS" sz="2800" dirty="0" err="1"/>
              <a:t>PubSubComm</a:t>
            </a:r>
            <a:endParaRPr lang="sr-Latn-RS" sz="2800" dirty="0"/>
          </a:p>
          <a:p>
            <a:pPr lvl="1"/>
            <a:r>
              <a:rPr lang="sr-Latn-RS" sz="2800" dirty="0" err="1"/>
              <a:t>ResultSaver</a:t>
            </a:r>
            <a:endParaRPr lang="sr-Latn-RS" sz="2800" dirty="0"/>
          </a:p>
          <a:p>
            <a:r>
              <a:rPr lang="sr-Latn-RS" sz="2800" dirty="0"/>
              <a:t>Pomoćni alati</a:t>
            </a:r>
          </a:p>
          <a:p>
            <a:pPr lvl="1"/>
            <a:r>
              <a:rPr lang="sr-Latn-RS" sz="2800" dirty="0" err="1"/>
              <a:t>Docker</a:t>
            </a:r>
            <a:endParaRPr lang="sr-Latn-RS" sz="2800" dirty="0"/>
          </a:p>
          <a:p>
            <a:pPr lvl="1"/>
            <a:r>
              <a:rPr lang="sr-Latn-RS" sz="2800" dirty="0" err="1"/>
              <a:t>MySQL</a:t>
            </a:r>
            <a:endParaRPr lang="sr-Latn-RS" sz="2800" dirty="0"/>
          </a:p>
          <a:p>
            <a:pPr lvl="1"/>
            <a:r>
              <a:rPr lang="sr-Latn-RS" sz="2800" dirty="0" err="1"/>
              <a:t>Grafana</a:t>
            </a:r>
            <a:endParaRPr lang="sr-Latn-RS" sz="2800" dirty="0"/>
          </a:p>
          <a:p>
            <a:pPr lvl="1"/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6386" name="Picture 2" descr="Grafana - Wikipedia">
            <a:extLst>
              <a:ext uri="{FF2B5EF4-FFF2-40B4-BE49-F238E27FC236}">
                <a16:creationId xmlns:a16="http://schemas.microsoft.com/office/drawing/2014/main" id="{764323B6-1B8A-4E8F-B587-E6DE8A67D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20" y="1802759"/>
            <a:ext cx="2936800" cy="299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410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974"/>
            <a:ext cx="9601200" cy="772815"/>
          </a:xfrm>
        </p:spPr>
        <p:txBody>
          <a:bodyPr/>
          <a:lstStyle/>
          <a:p>
            <a:pPr algn="ctr"/>
            <a:r>
              <a:rPr lang="sr-Latn-RS" dirty="0" err="1"/>
              <a:t>Tester</a:t>
            </a:r>
            <a:r>
              <a:rPr lang="sr-Latn-RS" dirty="0"/>
              <a:t> </a:t>
            </a:r>
            <a:r>
              <a:rPr lang="sr-Latn-RS" dirty="0" err="1"/>
              <a:t>perfomansi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967631" y="1111805"/>
            <a:ext cx="4787218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Klijenti brokera</a:t>
            </a:r>
          </a:p>
          <a:p>
            <a:r>
              <a:rPr lang="sr-Latn-RS" sz="2800" dirty="0"/>
              <a:t>Arhitektura modula</a:t>
            </a:r>
          </a:p>
          <a:p>
            <a:pPr lvl="1"/>
            <a:r>
              <a:rPr lang="sr-Latn-RS" sz="2800" dirty="0"/>
              <a:t>merenja</a:t>
            </a:r>
            <a:endParaRPr lang="en-US" sz="2800" dirty="0"/>
          </a:p>
          <a:p>
            <a:pPr lvl="1"/>
            <a:r>
              <a:rPr lang="sr-Latn-RS" sz="2800" dirty="0"/>
              <a:t>parametri</a:t>
            </a:r>
          </a:p>
          <a:p>
            <a:pPr lvl="1"/>
            <a:r>
              <a:rPr lang="sr-Latn-RS" sz="2800" dirty="0" err="1"/>
              <a:t>PubSubComm</a:t>
            </a:r>
            <a:endParaRPr lang="sr-Latn-RS" sz="2800" dirty="0"/>
          </a:p>
          <a:p>
            <a:pPr lvl="1"/>
            <a:r>
              <a:rPr lang="sr-Latn-RS" sz="2800" dirty="0" err="1"/>
              <a:t>ResultSaver</a:t>
            </a:r>
            <a:endParaRPr lang="sr-Latn-RS" sz="2800" dirty="0"/>
          </a:p>
          <a:p>
            <a:r>
              <a:rPr lang="sr-Latn-RS" sz="2800" dirty="0"/>
              <a:t>Pomoćni alati</a:t>
            </a:r>
          </a:p>
          <a:p>
            <a:pPr lvl="1"/>
            <a:r>
              <a:rPr lang="sr-Latn-RS" sz="2800" dirty="0" err="1"/>
              <a:t>Docker</a:t>
            </a:r>
            <a:endParaRPr lang="sr-Latn-RS" sz="2800" dirty="0"/>
          </a:p>
          <a:p>
            <a:pPr lvl="1"/>
            <a:r>
              <a:rPr lang="sr-Latn-RS" sz="2800" dirty="0" err="1"/>
              <a:t>MySQL</a:t>
            </a:r>
            <a:endParaRPr lang="sr-Latn-RS" sz="2800" dirty="0"/>
          </a:p>
          <a:p>
            <a:pPr lvl="1"/>
            <a:r>
              <a:rPr lang="sr-Latn-RS" sz="2800" dirty="0" err="1"/>
              <a:t>Grafana</a:t>
            </a:r>
            <a:endParaRPr lang="sr-Latn-RS" sz="2800" dirty="0"/>
          </a:p>
          <a:p>
            <a:pPr lvl="1"/>
            <a:endParaRPr lang="sr-Latn-RS" sz="2800" dirty="0"/>
          </a:p>
          <a:p>
            <a:pPr lvl="1"/>
            <a:endParaRPr lang="sr-Latn-RS" sz="2800" dirty="0"/>
          </a:p>
          <a:p>
            <a:endParaRPr lang="sr-Latn-RS" sz="2800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60C9D7F-3F8B-4CE7-8A9E-0B88FE0F6C5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6386" name="Picture 2" descr="Grafana - Wikipedia">
            <a:extLst>
              <a:ext uri="{FF2B5EF4-FFF2-40B4-BE49-F238E27FC236}">
                <a16:creationId xmlns:a16="http://schemas.microsoft.com/office/drawing/2014/main" id="{764323B6-1B8A-4E8F-B587-E6DE8A67D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275" y="82938"/>
            <a:ext cx="889041" cy="90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C7F3FC-23CD-401A-A38E-38F68D6CC9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98461" y="1339089"/>
            <a:ext cx="8026428" cy="5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85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1565324"/>
          </a:xfrm>
        </p:spPr>
        <p:txBody>
          <a:bodyPr/>
          <a:lstStyle/>
          <a:p>
            <a:pPr algn="ctr"/>
            <a:r>
              <a:rPr lang="sr-Latn-RS" sz="6000" dirty="0"/>
              <a:t>Rezultati</a:t>
            </a:r>
            <a:br>
              <a:rPr lang="sr-Latn-RS" sz="6000" dirty="0"/>
            </a:br>
            <a:r>
              <a:rPr lang="sr-Latn-RS" sz="6000" dirty="0"/>
              <a:t>testova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648" y="2038525"/>
            <a:ext cx="4448572" cy="45446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Izvršavanje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08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1565324"/>
          </a:xfrm>
        </p:spPr>
        <p:txBody>
          <a:bodyPr/>
          <a:lstStyle/>
          <a:p>
            <a:pPr algn="ctr"/>
            <a:r>
              <a:rPr lang="sr-Latn-RS" sz="6000" dirty="0"/>
              <a:t>Rezultati</a:t>
            </a:r>
            <a:br>
              <a:rPr lang="sr-Latn-RS" sz="6000" dirty="0"/>
            </a:br>
            <a:r>
              <a:rPr lang="sr-Latn-RS" sz="6000" dirty="0"/>
              <a:t>testova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648" y="2038525"/>
            <a:ext cx="4448572" cy="45446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Izvršavanje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5DEFB-AC5E-4686-96FB-BD0950E054AC}"/>
              </a:ext>
            </a:extLst>
          </p:cNvPr>
          <p:cNvSpPr txBox="1"/>
          <p:nvPr/>
        </p:nvSpPr>
        <p:spPr>
          <a:xfrm>
            <a:off x="2412521" y="2164325"/>
            <a:ext cx="13013499" cy="4293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 -jar </a:t>
            </a:r>
            <a:r>
              <a:rPr lang="en-US" sz="1400" b="1" i="1" u="sng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MessageOrientedCommunicationTest</a:t>
            </a:r>
            <a:r>
              <a:rPr lang="en-U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sr-Latn-R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sr-Latn-R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sr-Latn-R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12.0</a:t>
            </a:r>
            <a:r>
              <a:rPr lang="en-US" sz="1400" b="1" i="1" u="sng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-jar-with-dependencies.jar 30 100 30 1000 3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2020-09-24 22:15:05,745 main ERROR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appender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File has no parameter that matches element Policies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22:15:05.968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it.robii.messageorientedcommunication.config.ConfigManager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All config initializes successfully!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22:15:05.991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Hello,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worlda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 parsed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paralelOnThreads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from index 4. Set default 3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22:15:05.992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testDuration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=30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22:15:05.992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everyXms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=100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22:15:05.992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sendYmessages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=30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22:15:05.993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msgSize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=1000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22:15:05.993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paralelOnThreads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=3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SLF4J: Failed to load class "org.slf4j.impl.StaticLoggerBinder".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SLF4J: Defaulting to no-operation (NOP) logger implementation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SLF4J: See http://www.slf4j.org/codes.html#StaticLoggerBinder for further details.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22:15:06.131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let's subscribe!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22:15:06.133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Subscribed!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22:15:06.133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Let's publish...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22:15:06.355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Published...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22:15:06.355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Waiting response...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22:15:06.399 [pool-2-thread-1]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Hey, man,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got a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message:EvetiKur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be: 2020-09-24T20:15:05.991105700Z</a:t>
            </a:r>
          </a:p>
          <a:p>
            <a:pPr>
              <a:lnSpc>
                <a:spcPct val="107000"/>
              </a:lnSpc>
            </a:pP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22:15:06.400 [main] DEBUG </a:t>
            </a:r>
            <a:r>
              <a:rPr lang="en-US" sz="1200" i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it.robii.messageorientedcommunication.Main</a:t>
            </a:r>
            <a:r>
              <a:rPr lang="en-US" sz="1200" i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Got it. all good!</a:t>
            </a:r>
          </a:p>
          <a:p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10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1565324"/>
          </a:xfrm>
        </p:spPr>
        <p:txBody>
          <a:bodyPr/>
          <a:lstStyle/>
          <a:p>
            <a:pPr algn="ctr"/>
            <a:r>
              <a:rPr lang="sr-Latn-RS" sz="6000" dirty="0"/>
              <a:t>Rezultati</a:t>
            </a:r>
            <a:br>
              <a:rPr lang="sr-Latn-RS" sz="6000" dirty="0"/>
            </a:br>
            <a:r>
              <a:rPr lang="sr-Latn-RS" sz="6000" dirty="0"/>
              <a:t>testova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648" y="2038525"/>
            <a:ext cx="4448572" cy="45446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Izvršavanje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94DEF-119E-422F-94AE-8028C1BAF1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98461" y="1339089"/>
            <a:ext cx="8026428" cy="5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55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A33A77-86F0-4A8B-8B1E-86F6037766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6825" y="612066"/>
            <a:ext cx="10220326" cy="62459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8" y="73834"/>
            <a:ext cx="6019801" cy="573926"/>
          </a:xfrm>
        </p:spPr>
        <p:txBody>
          <a:bodyPr>
            <a:noAutofit/>
          </a:bodyPr>
          <a:lstStyle/>
          <a:p>
            <a:pPr algn="ctr"/>
            <a:r>
              <a:rPr lang="sr-Latn-RS" sz="3200" dirty="0"/>
              <a:t>Rezultati testova – visoki zahtevi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790575" y="1111805"/>
            <a:ext cx="4964274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393E5-2974-4B7F-BAC0-D9F3A027FBC4}"/>
              </a:ext>
            </a:extLst>
          </p:cNvPr>
          <p:cNvSpPr txBox="1"/>
          <p:nvPr/>
        </p:nvSpPr>
        <p:spPr>
          <a:xfrm>
            <a:off x="0" y="4160400"/>
            <a:ext cx="2905125" cy="369332"/>
          </a:xfrm>
          <a:prstGeom prst="rect">
            <a:avLst/>
          </a:prstGeom>
          <a:solidFill>
            <a:srgbClr val="8C8D86"/>
          </a:solidFill>
        </p:spPr>
        <p:txBody>
          <a:bodyPr wrap="square" rtlCol="0">
            <a:spAutoFit/>
          </a:bodyPr>
          <a:lstStyle/>
          <a:p>
            <a:r>
              <a:rPr lang="sr-Latn-RS" dirty="0"/>
              <a:t>2.000 poruka po sekundi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6035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D9D483-5076-4EE5-8364-B43BB41005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85852" y="573926"/>
            <a:ext cx="10231332" cy="6284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8" y="73834"/>
            <a:ext cx="6019801" cy="573926"/>
          </a:xfrm>
        </p:spPr>
        <p:txBody>
          <a:bodyPr>
            <a:noAutofit/>
          </a:bodyPr>
          <a:lstStyle/>
          <a:p>
            <a:pPr algn="ctr"/>
            <a:r>
              <a:rPr lang="sr-Latn-RS" sz="3200" dirty="0"/>
              <a:t>Rezultati testova – visoki zahtevi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790575" y="1111805"/>
            <a:ext cx="4964274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393E5-2974-4B7F-BAC0-D9F3A027FBC4}"/>
              </a:ext>
            </a:extLst>
          </p:cNvPr>
          <p:cNvSpPr txBox="1"/>
          <p:nvPr/>
        </p:nvSpPr>
        <p:spPr>
          <a:xfrm>
            <a:off x="0" y="4409782"/>
            <a:ext cx="1657351" cy="369332"/>
          </a:xfrm>
          <a:prstGeom prst="rect">
            <a:avLst/>
          </a:prstGeom>
          <a:solidFill>
            <a:srgbClr val="8C8D8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50MB/s </a:t>
            </a:r>
            <a:r>
              <a:rPr lang="en-US" dirty="0" err="1"/>
              <a:t>protok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8688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4BA7-34F0-4A87-919E-43004FB6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8" y="73834"/>
            <a:ext cx="6019801" cy="573926"/>
          </a:xfrm>
        </p:spPr>
        <p:txBody>
          <a:bodyPr>
            <a:noAutofit/>
          </a:bodyPr>
          <a:lstStyle/>
          <a:p>
            <a:pPr algn="ctr"/>
            <a:r>
              <a:rPr lang="sr-Latn-RS" sz="3200" dirty="0"/>
              <a:t>Rezultati testova – visoki zahtevi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303E28-AD2D-4CA1-9331-F92D4EDD4469}"/>
              </a:ext>
            </a:extLst>
          </p:cNvPr>
          <p:cNvSpPr txBox="1">
            <a:spLocks/>
          </p:cNvSpPr>
          <p:nvPr/>
        </p:nvSpPr>
        <p:spPr>
          <a:xfrm>
            <a:off x="790575" y="1111805"/>
            <a:ext cx="4964274" cy="5341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C743A-6670-4DB1-BF6B-DA85E6F07B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78625" y="573926"/>
            <a:ext cx="10222799" cy="6284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393E5-2974-4B7F-BAC0-D9F3A027FBC4}"/>
              </a:ext>
            </a:extLst>
          </p:cNvPr>
          <p:cNvSpPr txBox="1"/>
          <p:nvPr/>
        </p:nvSpPr>
        <p:spPr>
          <a:xfrm>
            <a:off x="0" y="4029772"/>
            <a:ext cx="2790826" cy="369332"/>
          </a:xfrm>
          <a:prstGeom prst="rect">
            <a:avLst/>
          </a:prstGeom>
          <a:solidFill>
            <a:srgbClr val="8C8D86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Pokusaj</a:t>
            </a:r>
            <a:r>
              <a:rPr lang="en-US" dirty="0"/>
              <a:t> 100MB/s </a:t>
            </a:r>
            <a:r>
              <a:rPr lang="en-US" dirty="0" err="1"/>
              <a:t>protok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93505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782876"/>
          </a:xfrm>
        </p:spPr>
        <p:txBody>
          <a:bodyPr/>
          <a:lstStyle/>
          <a:p>
            <a:pPr algn="ctr"/>
            <a:r>
              <a:rPr lang="en-US" sz="6000" dirty="0" err="1"/>
              <a:t>Diskusija</a:t>
            </a:r>
            <a:endParaRPr lang="sr-Latn-R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8085" y="1009825"/>
            <a:ext cx="4448572" cy="454463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Redis</a:t>
            </a:r>
            <a:endParaRPr lang="sr-Latn-R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 dirty="0"/>
              <a:t>Pozitivno </a:t>
            </a:r>
            <a:r>
              <a:rPr lang="en-US" sz="2000" dirty="0" err="1"/>
              <a:t>iznena</a:t>
            </a:r>
            <a:r>
              <a:rPr lang="sr-Latn-RS" sz="2000" dirty="0" err="1"/>
              <a:t>đenje</a:t>
            </a:r>
            <a:endParaRPr lang="sr-Latn-RS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 dirty="0"/>
              <a:t>Negativno </a:t>
            </a:r>
            <a:r>
              <a:rPr lang="en-US" sz="2000" dirty="0" err="1"/>
              <a:t>iznena</a:t>
            </a:r>
            <a:r>
              <a:rPr lang="sr-Latn-RS" sz="2000" dirty="0" err="1"/>
              <a:t>đenje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Radi</a:t>
            </a:r>
            <a:r>
              <a:rPr lang="en-US" sz="2000" dirty="0"/>
              <a:t> u </a:t>
            </a:r>
            <a:r>
              <a:rPr lang="en-US" sz="2000" dirty="0" err="1"/>
              <a:t>memoriji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pic>
        <p:nvPicPr>
          <p:cNvPr id="3" name="Picture 4" descr="Redis - Wikipedia">
            <a:extLst>
              <a:ext uri="{FF2B5EF4-FFF2-40B4-BE49-F238E27FC236}">
                <a16:creationId xmlns:a16="http://schemas.microsoft.com/office/drawing/2014/main" id="{CCF451D4-51EE-4D8B-B335-3C78347AD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32" y="2134680"/>
            <a:ext cx="3878461" cy="12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03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782876"/>
          </a:xfrm>
        </p:spPr>
        <p:txBody>
          <a:bodyPr/>
          <a:lstStyle/>
          <a:p>
            <a:pPr algn="ctr"/>
            <a:r>
              <a:rPr lang="en-US" sz="6000" dirty="0" err="1"/>
              <a:t>Diskusija</a:t>
            </a:r>
            <a:endParaRPr lang="sr-Latn-R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8085" y="1009825"/>
            <a:ext cx="4448572" cy="454463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Redis</a:t>
            </a:r>
            <a:endParaRPr lang="sr-Latn-RS" sz="24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MQTT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err="1"/>
              <a:t>QoS</a:t>
            </a:r>
            <a:r>
              <a:rPr lang="sr-Latn-RS" sz="2000" dirty="0"/>
              <a:t> 0 pozitivno - negativno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 err="1"/>
              <a:t>QoS</a:t>
            </a:r>
            <a:r>
              <a:rPr lang="sr-Latn-RS" sz="2000" dirty="0"/>
              <a:t> </a:t>
            </a:r>
            <a:r>
              <a:rPr lang="en-US" sz="2000" dirty="0"/>
              <a:t>&gt; 0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Druge</a:t>
            </a:r>
            <a:r>
              <a:rPr lang="en-US" sz="2000" dirty="0"/>
              <a:t> </a:t>
            </a:r>
            <a:r>
              <a:rPr lang="en-US" sz="2000" dirty="0" err="1"/>
              <a:t>implementacije</a:t>
            </a:r>
            <a:r>
              <a:rPr lang="en-US" sz="2000" dirty="0"/>
              <a:t>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5EC7E0B-4FA5-445A-8E87-24F51F10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67" y="1891146"/>
            <a:ext cx="4619456" cy="17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59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254589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Uvod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- </a:t>
            </a:r>
            <a:r>
              <a:rPr lang="en-US" sz="3200" dirty="0" err="1">
                <a:solidFill>
                  <a:schemeClr val="tx1"/>
                </a:solidFill>
              </a:rPr>
              <a:t>motivacija</a:t>
            </a:r>
            <a:r>
              <a:rPr lang="en-US" sz="3200" dirty="0">
                <a:solidFill>
                  <a:schemeClr val="tx1"/>
                </a:solidFill>
              </a:rPr>
              <a:t> -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8503"/>
            <a:ext cx="9601200" cy="5084033"/>
          </a:xfrm>
        </p:spPr>
        <p:txBody>
          <a:bodyPr>
            <a:normAutofit/>
          </a:bodyPr>
          <a:lstStyle/>
          <a:p>
            <a:r>
              <a:rPr lang="sr-Latn-RS" sz="2400" dirty="0" err="1"/>
              <a:t>Distribu</a:t>
            </a:r>
            <a:r>
              <a:rPr lang="en-US" sz="2400" dirty="0" err="1"/>
              <a:t>irani</a:t>
            </a:r>
            <a:r>
              <a:rPr lang="sr-Latn-RS" sz="2400" dirty="0"/>
              <a:t> sistem</a:t>
            </a:r>
            <a:r>
              <a:rPr lang="en-US" sz="2400" dirty="0" err="1"/>
              <a:t>i</a:t>
            </a:r>
            <a:endParaRPr lang="sr-Latn-RS" sz="2400" dirty="0"/>
          </a:p>
          <a:p>
            <a:r>
              <a:rPr lang="sr-Latn-RS" sz="2400" dirty="0"/>
              <a:t>Komunikacija</a:t>
            </a:r>
          </a:p>
          <a:p>
            <a:r>
              <a:rPr lang="sr-Latn-RS" sz="2400" dirty="0"/>
              <a:t>Orijentacija ka porukama</a:t>
            </a:r>
          </a:p>
          <a:p>
            <a:r>
              <a:rPr lang="sr-Latn-RS" sz="2400" dirty="0"/>
              <a:t>Broker</a:t>
            </a:r>
          </a:p>
          <a:p>
            <a:endParaRPr lang="sr-Latn-RS" sz="2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DEFB7-014D-4975-9C81-F608D1E2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041" y="1359619"/>
            <a:ext cx="3306352" cy="51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1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782876"/>
          </a:xfrm>
        </p:spPr>
        <p:txBody>
          <a:bodyPr/>
          <a:lstStyle/>
          <a:p>
            <a:pPr algn="ctr"/>
            <a:r>
              <a:rPr lang="en-US" sz="6000" dirty="0" err="1"/>
              <a:t>Diskusija</a:t>
            </a:r>
            <a:endParaRPr lang="sr-Latn-R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8085" y="1009825"/>
            <a:ext cx="4448572" cy="454463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Redis</a:t>
            </a:r>
            <a:endParaRPr lang="sr-Latn-RS" sz="24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MQTT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Kafka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/>
              <a:t>Nema gubitka poruka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000" dirty="0"/>
              <a:t>Spor</a:t>
            </a:r>
            <a:endParaRPr lang="en-US" sz="2000" dirty="0"/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Radi</a:t>
            </a:r>
            <a:r>
              <a:rPr lang="en-US" sz="2000" dirty="0"/>
              <a:t> sa HDD | SSD</a:t>
            </a:r>
            <a:endParaRPr lang="sr-Latn-RS" sz="2000" dirty="0"/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Skaliranje</a:t>
            </a:r>
            <a:r>
              <a:rPr lang="en-US" sz="2000" dirty="0"/>
              <a:t>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pic>
        <p:nvPicPr>
          <p:cNvPr id="3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243C215D-6941-4D54-86A0-656E14E4C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02" y="1696755"/>
            <a:ext cx="4314688" cy="21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09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782876"/>
          </a:xfrm>
        </p:spPr>
        <p:txBody>
          <a:bodyPr/>
          <a:lstStyle/>
          <a:p>
            <a:pPr algn="ctr"/>
            <a:r>
              <a:rPr lang="en-US" sz="6000" dirty="0" err="1"/>
              <a:t>Diskusija</a:t>
            </a:r>
            <a:endParaRPr lang="sr-Latn-R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8085" y="953020"/>
            <a:ext cx="7889170" cy="454463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Redis</a:t>
            </a:r>
            <a:endParaRPr lang="sr-Latn-RS" sz="24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MQTT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Kafka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i="1" dirty="0"/>
              <a:t>„</a:t>
            </a:r>
            <a:r>
              <a:rPr lang="sr-Latn-RS" sz="2400" i="1" dirty="0" err="1"/>
              <a:t>Use</a:t>
            </a:r>
            <a:r>
              <a:rPr lang="sr-Latn-RS" sz="2400" i="1" dirty="0"/>
              <a:t> </a:t>
            </a:r>
            <a:r>
              <a:rPr lang="sr-Latn-RS" sz="2400" i="1" dirty="0" err="1"/>
              <a:t>the</a:t>
            </a:r>
            <a:r>
              <a:rPr lang="sr-Latn-RS" sz="2400" i="1" dirty="0"/>
              <a:t> </a:t>
            </a:r>
            <a:r>
              <a:rPr lang="sr-Latn-RS" sz="2400" i="1" dirty="0" err="1"/>
              <a:t>right</a:t>
            </a:r>
            <a:r>
              <a:rPr lang="sr-Latn-RS" sz="2400" i="1" dirty="0"/>
              <a:t> </a:t>
            </a:r>
            <a:r>
              <a:rPr lang="sr-Latn-RS" sz="2400" i="1" dirty="0" err="1"/>
              <a:t>tools</a:t>
            </a:r>
            <a:r>
              <a:rPr lang="sr-Latn-RS" sz="2400" i="1" dirty="0"/>
              <a:t> </a:t>
            </a:r>
            <a:br>
              <a:rPr lang="sr-Latn-RS" sz="2400" i="1" dirty="0"/>
            </a:br>
            <a:r>
              <a:rPr lang="sr-Latn-RS" sz="2400" i="1" dirty="0"/>
              <a:t>to do </a:t>
            </a:r>
            <a:r>
              <a:rPr lang="sr-Latn-RS" sz="2400" i="1" dirty="0" err="1"/>
              <a:t>the</a:t>
            </a:r>
            <a:r>
              <a:rPr lang="sr-Latn-RS" sz="2400" i="1" dirty="0"/>
              <a:t> </a:t>
            </a:r>
            <a:r>
              <a:rPr lang="sr-Latn-RS" sz="2400" i="1" dirty="0" err="1"/>
              <a:t>right</a:t>
            </a:r>
            <a:r>
              <a:rPr lang="sr-Latn-RS" sz="2400" i="1" dirty="0"/>
              <a:t> </a:t>
            </a:r>
            <a:r>
              <a:rPr lang="sr-Latn-RS" sz="2400" i="1" dirty="0" err="1"/>
              <a:t>job</a:t>
            </a:r>
            <a:r>
              <a:rPr lang="sr-Latn-RS" sz="2400" i="1" dirty="0"/>
              <a:t>“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52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782876"/>
          </a:xfrm>
        </p:spPr>
        <p:txBody>
          <a:bodyPr/>
          <a:lstStyle/>
          <a:p>
            <a:pPr algn="ctr"/>
            <a:r>
              <a:rPr lang="en-US" sz="6000" dirty="0" err="1"/>
              <a:t>Diskusija</a:t>
            </a:r>
            <a:endParaRPr lang="sr-Latn-R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8085" y="953020"/>
            <a:ext cx="7889170" cy="454463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Redis</a:t>
            </a:r>
            <a:endParaRPr lang="sr-Latn-RS" sz="24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MQTT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Kafka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i="1" dirty="0"/>
              <a:t>„</a:t>
            </a:r>
            <a:r>
              <a:rPr lang="sr-Latn-RS" sz="2400" i="1" dirty="0" err="1"/>
              <a:t>Use</a:t>
            </a:r>
            <a:r>
              <a:rPr lang="sr-Latn-RS" sz="2400" i="1" dirty="0"/>
              <a:t> </a:t>
            </a:r>
            <a:r>
              <a:rPr lang="sr-Latn-RS" sz="2400" i="1" dirty="0" err="1"/>
              <a:t>the</a:t>
            </a:r>
            <a:r>
              <a:rPr lang="sr-Latn-RS" sz="2400" i="1" dirty="0"/>
              <a:t> </a:t>
            </a:r>
            <a:r>
              <a:rPr lang="sr-Latn-RS" sz="2400" i="1" dirty="0" err="1"/>
              <a:t>right</a:t>
            </a:r>
            <a:r>
              <a:rPr lang="sr-Latn-RS" sz="2400" i="1" dirty="0"/>
              <a:t> </a:t>
            </a:r>
            <a:r>
              <a:rPr lang="sr-Latn-RS" sz="2400" i="1" dirty="0" err="1"/>
              <a:t>tools</a:t>
            </a:r>
            <a:r>
              <a:rPr lang="sr-Latn-RS" sz="2400" i="1" dirty="0"/>
              <a:t> </a:t>
            </a:r>
            <a:br>
              <a:rPr lang="sr-Latn-RS" sz="2400" i="1" dirty="0"/>
            </a:br>
            <a:r>
              <a:rPr lang="sr-Latn-RS" sz="2400" i="1" dirty="0"/>
              <a:t>to do </a:t>
            </a:r>
            <a:r>
              <a:rPr lang="sr-Latn-RS" sz="2400" i="1" dirty="0" err="1"/>
              <a:t>the</a:t>
            </a:r>
            <a:r>
              <a:rPr lang="sr-Latn-RS" sz="2400" i="1" dirty="0"/>
              <a:t> </a:t>
            </a:r>
            <a:r>
              <a:rPr lang="sr-Latn-RS" sz="2400" i="1" dirty="0" err="1"/>
              <a:t>right</a:t>
            </a:r>
            <a:r>
              <a:rPr lang="sr-Latn-RS" sz="2400" i="1" dirty="0"/>
              <a:t> </a:t>
            </a:r>
            <a:r>
              <a:rPr lang="sr-Latn-RS" sz="2400" i="1" dirty="0" err="1"/>
              <a:t>job</a:t>
            </a:r>
            <a:r>
              <a:rPr lang="sr-Latn-RS" sz="2400" i="1" dirty="0"/>
              <a:t>“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Zaista granica brokera?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216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4763698" cy="782876"/>
          </a:xfrm>
        </p:spPr>
        <p:txBody>
          <a:bodyPr/>
          <a:lstStyle/>
          <a:p>
            <a:pPr algn="ctr"/>
            <a:r>
              <a:rPr lang="en-US" sz="6000" dirty="0" err="1"/>
              <a:t>Diskusija</a:t>
            </a:r>
            <a:endParaRPr lang="sr-Latn-R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8085" y="953020"/>
            <a:ext cx="7889170" cy="454463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Redis</a:t>
            </a:r>
            <a:endParaRPr lang="sr-Latn-RS" sz="2400" dirty="0"/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MQTT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Kafka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i="1" dirty="0"/>
              <a:t>„</a:t>
            </a:r>
            <a:r>
              <a:rPr lang="sr-Latn-RS" sz="2400" i="1" dirty="0" err="1"/>
              <a:t>Use</a:t>
            </a:r>
            <a:r>
              <a:rPr lang="sr-Latn-RS" sz="2400" i="1" dirty="0"/>
              <a:t> </a:t>
            </a:r>
            <a:r>
              <a:rPr lang="sr-Latn-RS" sz="2400" i="1" dirty="0" err="1"/>
              <a:t>the</a:t>
            </a:r>
            <a:r>
              <a:rPr lang="sr-Latn-RS" sz="2400" i="1" dirty="0"/>
              <a:t> </a:t>
            </a:r>
            <a:r>
              <a:rPr lang="sr-Latn-RS" sz="2400" i="1" dirty="0" err="1"/>
              <a:t>right</a:t>
            </a:r>
            <a:r>
              <a:rPr lang="sr-Latn-RS" sz="2400" i="1" dirty="0"/>
              <a:t> </a:t>
            </a:r>
            <a:r>
              <a:rPr lang="sr-Latn-RS" sz="2400" i="1" dirty="0" err="1"/>
              <a:t>tools</a:t>
            </a:r>
            <a:r>
              <a:rPr lang="sr-Latn-RS" sz="2400" i="1" dirty="0"/>
              <a:t> </a:t>
            </a:r>
            <a:br>
              <a:rPr lang="sr-Latn-RS" sz="2400" i="1" dirty="0"/>
            </a:br>
            <a:r>
              <a:rPr lang="sr-Latn-RS" sz="2400" i="1" dirty="0"/>
              <a:t>to do </a:t>
            </a:r>
            <a:r>
              <a:rPr lang="sr-Latn-RS" sz="2400" i="1" dirty="0" err="1"/>
              <a:t>the</a:t>
            </a:r>
            <a:r>
              <a:rPr lang="sr-Latn-RS" sz="2400" i="1" dirty="0"/>
              <a:t> </a:t>
            </a:r>
            <a:r>
              <a:rPr lang="sr-Latn-RS" sz="2400" i="1" dirty="0" err="1"/>
              <a:t>right</a:t>
            </a:r>
            <a:r>
              <a:rPr lang="sr-Latn-RS" sz="2400" i="1" dirty="0"/>
              <a:t> </a:t>
            </a:r>
            <a:r>
              <a:rPr lang="sr-Latn-RS" sz="2400" i="1" dirty="0" err="1"/>
              <a:t>job</a:t>
            </a:r>
            <a:r>
              <a:rPr lang="sr-Latn-RS" sz="2400" i="1" dirty="0"/>
              <a:t>“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sz="2400" dirty="0"/>
              <a:t>Zaista granica brokera?</a:t>
            </a:r>
            <a:endParaRPr lang="sr-Latn-RS" sz="2400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8FB8B-B325-40C1-B613-5DDB3644C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06" y="895350"/>
            <a:ext cx="6650294" cy="503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33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175-BE4C-41F0-92A4-39DD852E4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607" y="1821503"/>
            <a:ext cx="8361229" cy="1914992"/>
          </a:xfrm>
        </p:spPr>
        <p:txBody>
          <a:bodyPr/>
          <a:lstStyle/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Komunikacija u distribuiranim sistemima</a:t>
            </a:r>
            <a:b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orijentisana porukama</a:t>
            </a: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C99D8-1AEC-4A53-8BE9-8086EAC92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023" y="4979773"/>
            <a:ext cx="8796398" cy="1125472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 Sabo</a:t>
            </a:r>
          </a:p>
          <a:p>
            <a:pPr algn="r"/>
            <a:r>
              <a:rPr lang="en-US" sz="1400" i="1" dirty="0"/>
              <a:t>robert.sabo0@gmail.com</a:t>
            </a:r>
          </a:p>
          <a:p>
            <a:endParaRPr lang="en-US" sz="1400" dirty="0"/>
          </a:p>
          <a:p>
            <a:r>
              <a:rPr lang="en-US" sz="1200" dirty="0"/>
              <a:t>Novi Sad 20</a:t>
            </a:r>
            <a:r>
              <a:rPr lang="sr-Latn-RS" sz="1200" dirty="0"/>
              <a:t>20</a:t>
            </a:r>
            <a:r>
              <a:rPr lang="en-US" sz="1200" dirty="0"/>
              <a:t> </a:t>
            </a:r>
            <a:endParaRPr lang="sr-Latn-R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554FC-4329-44A3-BB04-D6E09E977EAB}"/>
              </a:ext>
            </a:extLst>
          </p:cNvPr>
          <p:cNvSpPr/>
          <p:nvPr/>
        </p:nvSpPr>
        <p:spPr>
          <a:xfrm>
            <a:off x="359248" y="0"/>
            <a:ext cx="37601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A40CDBF-8DF2-41F4-8B25-10F4AC95D522}"/>
              </a:ext>
            </a:extLst>
          </p:cNvPr>
          <p:cNvSpPr txBox="1">
            <a:spLocks/>
          </p:cNvSpPr>
          <p:nvPr/>
        </p:nvSpPr>
        <p:spPr>
          <a:xfrm>
            <a:off x="1400961" y="4408208"/>
            <a:ext cx="10140556" cy="84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/>
              <a:t>Ceo</a:t>
            </a:r>
            <a:r>
              <a:rPr lang="en-US" sz="2000" dirty="0"/>
              <a:t> rad </a:t>
            </a:r>
            <a:r>
              <a:rPr lang="en-US" sz="2000" dirty="0" err="1"/>
              <a:t>dostupan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sr-Latn-RS" sz="2000" dirty="0"/>
              <a:t>   </a:t>
            </a:r>
            <a:r>
              <a:rPr lang="en-US" sz="2000" dirty="0"/>
              <a:t> </a:t>
            </a:r>
            <a:r>
              <a:rPr lang="sr-Latn-RS" sz="2000" dirty="0"/>
              <a:t>  </a:t>
            </a:r>
            <a:r>
              <a:rPr lang="en-US" sz="2000" dirty="0"/>
              <a:t>github.com/robertsabo0/</a:t>
            </a:r>
            <a:r>
              <a:rPr lang="en-US" sz="2000" dirty="0" err="1"/>
              <a:t>MessageOrientedCommunication</a:t>
            </a:r>
            <a:endParaRPr lang="sr-Latn-RS" sz="2000" dirty="0"/>
          </a:p>
        </p:txBody>
      </p:sp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EBA109A-8270-4434-8F4A-C1F43F75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219" y="4435115"/>
            <a:ext cx="331558" cy="33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03401D-7EC5-4D03-A42F-075E4B936EDF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0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FB8-7E9D-4786-9BBC-F49AF420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05030"/>
            <a:ext cx="9601200" cy="146304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Uvod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85BB-956C-4FAC-87EA-FEA8BEC1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48503"/>
            <a:ext cx="9601200" cy="5084033"/>
          </a:xfrm>
        </p:spPr>
        <p:txBody>
          <a:bodyPr>
            <a:normAutofit/>
          </a:bodyPr>
          <a:lstStyle/>
          <a:p>
            <a:r>
              <a:rPr lang="sr-Latn-RS" sz="2400" dirty="0" err="1"/>
              <a:t>Distribu</a:t>
            </a:r>
            <a:r>
              <a:rPr lang="en-US" sz="2400" dirty="0" err="1"/>
              <a:t>irani</a:t>
            </a:r>
            <a:r>
              <a:rPr lang="sr-Latn-RS" sz="2400" dirty="0"/>
              <a:t> sistem</a:t>
            </a:r>
            <a:r>
              <a:rPr lang="en-US" sz="2400" dirty="0" err="1"/>
              <a:t>i</a:t>
            </a:r>
            <a:endParaRPr lang="sr-Latn-RS" sz="2400" dirty="0"/>
          </a:p>
          <a:p>
            <a:r>
              <a:rPr lang="sr-Latn-RS" sz="2400" dirty="0"/>
              <a:t>Komunikacija</a:t>
            </a:r>
          </a:p>
          <a:p>
            <a:r>
              <a:rPr lang="sr-Latn-RS" sz="2400" dirty="0"/>
              <a:t>Orijentacija ka porukama</a:t>
            </a:r>
          </a:p>
          <a:p>
            <a:r>
              <a:rPr lang="sr-Latn-RS" sz="2400" dirty="0"/>
              <a:t>Broker</a:t>
            </a:r>
          </a:p>
          <a:p>
            <a:r>
              <a:rPr lang="sr-Latn-RS" sz="2400" i="1" dirty="0" err="1"/>
              <a:t>Publish-subscribe</a:t>
            </a:r>
            <a:endParaRPr lang="sr-Latn-RS" sz="2400" i="1" dirty="0"/>
          </a:p>
          <a:p>
            <a:endParaRPr lang="sr-Latn-RS" sz="24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5EAE0D5-9F56-454A-BB39-BA8D579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5" y="6412969"/>
            <a:ext cx="6280830" cy="404614"/>
          </a:xfrm>
        </p:spPr>
        <p:txBody>
          <a:bodyPr/>
          <a:lstStyle/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Supercharging Kafka — Enable Realtime Web Streaming by Adding Pushpin | by  Justin Baker | HackerNoon.com | Medium">
            <a:extLst>
              <a:ext uri="{FF2B5EF4-FFF2-40B4-BE49-F238E27FC236}">
                <a16:creationId xmlns:a16="http://schemas.microsoft.com/office/drawing/2014/main" id="{B9DA56CB-F1B7-4E5A-8541-C1850D9411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93" y="2294537"/>
            <a:ext cx="6005207" cy="3110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74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6D57-8F8F-4DC5-A3EC-21BA24E7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85" y="112474"/>
            <a:ext cx="3855720" cy="2157884"/>
          </a:xfrm>
        </p:spPr>
        <p:txBody>
          <a:bodyPr/>
          <a:lstStyle/>
          <a:p>
            <a:pPr algn="ctr"/>
            <a:r>
              <a:rPr lang="sr-Latn-RS" sz="6000" dirty="0"/>
              <a:t>Brokeri</a:t>
            </a:r>
          </a:p>
        </p:txBody>
      </p:sp>
      <p:pic>
        <p:nvPicPr>
          <p:cNvPr id="1028" name="Picture 4" descr="Redis - Wikipedia">
            <a:extLst>
              <a:ext uri="{FF2B5EF4-FFF2-40B4-BE49-F238E27FC236}">
                <a16:creationId xmlns:a16="http://schemas.microsoft.com/office/drawing/2014/main" id="{F59AF78C-7B07-441C-BB97-050B30B60D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50" y="2615640"/>
            <a:ext cx="4448572" cy="148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60FB-881C-4B92-BC60-0C103E07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8356" y="1294879"/>
            <a:ext cx="4448572" cy="54506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err="1"/>
              <a:t>Redis</a:t>
            </a: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/>
              <a:t>Kafka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4EE-6667-41FC-9B37-C014FD82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 err="1">
                <a:latin typeface="Consolas" panose="020B0609020204030204" pitchFamily="49" charset="0"/>
              </a:rPr>
              <a:t>robii</a:t>
            </a:r>
            <a:endParaRPr lang="en-US" i="1" dirty="0"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6F26D1-DBDE-4F03-AC18-E83A61609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69" y="331753"/>
            <a:ext cx="6045584" cy="228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Training in Brighton | Apache Kafka Training | FinTech Alliance">
            <a:extLst>
              <a:ext uri="{FF2B5EF4-FFF2-40B4-BE49-F238E27FC236}">
                <a16:creationId xmlns:a16="http://schemas.microsoft.com/office/drawing/2014/main" id="{6DFEF407-B4A2-4BFC-833C-CAFF8A85A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65" y="4102204"/>
            <a:ext cx="4565257" cy="228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0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sr-Latn-RS" dirty="0"/>
              <a:t>M</a:t>
            </a:r>
            <a:r>
              <a:rPr lang="en-US" dirty="0"/>
              <a:t> </a:t>
            </a:r>
            <a:r>
              <a:rPr lang="sr-Latn-RS" dirty="0"/>
              <a:t>Q</a:t>
            </a:r>
            <a:r>
              <a:rPr lang="en-US" dirty="0"/>
              <a:t> </a:t>
            </a:r>
            <a:r>
              <a:rPr lang="sr-Latn-RS" dirty="0"/>
              <a:t>T</a:t>
            </a:r>
            <a:r>
              <a:rPr lang="en-US" dirty="0"/>
              <a:t> </a:t>
            </a:r>
            <a:r>
              <a:rPr lang="sr-Latn-RS" dirty="0"/>
              <a:t>T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Protokol</a:t>
            </a:r>
          </a:p>
          <a:p>
            <a:pPr lvl="1"/>
            <a:r>
              <a:rPr lang="sr-Latn-RS" sz="2800" dirty="0" err="1"/>
              <a:t>lightweight</a:t>
            </a:r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C72461-3D61-440F-82CE-B3A9DB92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67" y="0"/>
            <a:ext cx="4619456" cy="17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30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sr-Latn-RS" dirty="0"/>
              <a:t>M</a:t>
            </a:r>
            <a:r>
              <a:rPr lang="en-US" dirty="0"/>
              <a:t> </a:t>
            </a:r>
            <a:r>
              <a:rPr lang="sr-Latn-RS" dirty="0"/>
              <a:t>Q</a:t>
            </a:r>
            <a:r>
              <a:rPr lang="en-US" dirty="0"/>
              <a:t> </a:t>
            </a:r>
            <a:r>
              <a:rPr lang="sr-Latn-RS" dirty="0"/>
              <a:t>T</a:t>
            </a:r>
            <a:r>
              <a:rPr lang="en-US" dirty="0"/>
              <a:t> </a:t>
            </a:r>
            <a:r>
              <a:rPr lang="sr-Latn-RS" dirty="0"/>
              <a:t>T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2" y="1516418"/>
            <a:ext cx="4787218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Protokol</a:t>
            </a:r>
          </a:p>
          <a:p>
            <a:pPr lvl="1"/>
            <a:r>
              <a:rPr lang="sr-Latn-RS" sz="2800" dirty="0" err="1"/>
              <a:t>lightweight</a:t>
            </a:r>
            <a:endParaRPr lang="sr-Latn-RS" sz="2800" dirty="0"/>
          </a:p>
          <a:p>
            <a:r>
              <a:rPr lang="sr-Latn-RS" sz="2800" i="1" dirty="0" err="1"/>
              <a:t>Mosquitto</a:t>
            </a:r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C72461-3D61-440F-82CE-B3A9DB92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67" y="0"/>
            <a:ext cx="4619456" cy="17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clipse Mosquitto">
            <a:extLst>
              <a:ext uri="{FF2B5EF4-FFF2-40B4-BE49-F238E27FC236}">
                <a16:creationId xmlns:a16="http://schemas.microsoft.com/office/drawing/2014/main" id="{EDD03842-45E1-4B45-8BE8-42D62ED9A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9" y="3219141"/>
            <a:ext cx="5546721" cy="111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nabling Open Innovation &amp; Collaboration | The Eclipse Foundation">
            <a:extLst>
              <a:ext uri="{FF2B5EF4-FFF2-40B4-BE49-F238E27FC236}">
                <a16:creationId xmlns:a16="http://schemas.microsoft.com/office/drawing/2014/main" id="{4A081DD5-C253-4FEA-82E8-47369E54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835" y="4544256"/>
            <a:ext cx="1567434" cy="58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2D1B1E-B5B4-49FD-AF14-36EEE739AF43}"/>
              </a:ext>
            </a:extLst>
          </p:cNvPr>
          <p:cNvSpPr txBox="1"/>
          <p:nvPr/>
        </p:nvSpPr>
        <p:spPr>
          <a:xfrm>
            <a:off x="9689284" y="4649855"/>
            <a:ext cx="45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err="1"/>
              <a:t>by</a:t>
            </a:r>
            <a:r>
              <a:rPr lang="sr-Latn-RS" dirty="0"/>
              <a:t>: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C17DEFA-67C5-47E1-90A2-BF720CE6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67" y="-62345"/>
            <a:ext cx="4619456" cy="17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60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B371-00C3-4B05-BE77-E4090C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5649985" cy="899914"/>
          </a:xfrm>
        </p:spPr>
        <p:txBody>
          <a:bodyPr/>
          <a:lstStyle/>
          <a:p>
            <a:pPr algn="ctr"/>
            <a:r>
              <a:rPr lang="sr-Latn-RS" dirty="0"/>
              <a:t>M</a:t>
            </a:r>
            <a:r>
              <a:rPr lang="en-US" dirty="0"/>
              <a:t> </a:t>
            </a:r>
            <a:r>
              <a:rPr lang="sr-Latn-RS" dirty="0"/>
              <a:t>Q</a:t>
            </a:r>
            <a:r>
              <a:rPr lang="en-US" dirty="0"/>
              <a:t> </a:t>
            </a:r>
            <a:r>
              <a:rPr lang="sr-Latn-RS" dirty="0"/>
              <a:t>T</a:t>
            </a:r>
            <a:r>
              <a:rPr lang="en-US" dirty="0"/>
              <a:t> </a:t>
            </a:r>
            <a:r>
              <a:rPr lang="sr-Latn-RS" dirty="0"/>
              <a:t>T</a:t>
            </a:r>
            <a:endParaRPr lang="sr-Latn-R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55AD-CC03-4497-834B-22EE2FF79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9241" y="1516418"/>
            <a:ext cx="6213345" cy="5341581"/>
          </a:xfrm>
        </p:spPr>
        <p:txBody>
          <a:bodyPr>
            <a:normAutofit/>
          </a:bodyPr>
          <a:lstStyle/>
          <a:p>
            <a:r>
              <a:rPr lang="sr-Latn-RS" sz="2800" dirty="0"/>
              <a:t>Protokol</a:t>
            </a:r>
          </a:p>
          <a:p>
            <a:pPr lvl="1"/>
            <a:r>
              <a:rPr lang="sr-Latn-RS" sz="2800" dirty="0" err="1"/>
              <a:t>lightweight</a:t>
            </a:r>
            <a:endParaRPr lang="sr-Latn-RS" sz="2800" dirty="0"/>
          </a:p>
          <a:p>
            <a:r>
              <a:rPr lang="sr-Latn-RS" sz="2800" i="1" dirty="0" err="1"/>
              <a:t>Mosquitto</a:t>
            </a:r>
            <a:endParaRPr lang="sr-Latn-RS" sz="2800" i="1" dirty="0"/>
          </a:p>
          <a:p>
            <a:r>
              <a:rPr lang="sr-Latn-RS" sz="2800" i="1" dirty="0" err="1"/>
              <a:t>QoS</a:t>
            </a:r>
            <a:endParaRPr lang="sr-Latn-RS" sz="2800" i="1" dirty="0"/>
          </a:p>
          <a:p>
            <a:pPr lvl="1"/>
            <a:r>
              <a:rPr lang="sr-Latn-RS" sz="2800" dirty="0"/>
              <a:t>0 – at most </a:t>
            </a:r>
            <a:r>
              <a:rPr lang="sr-Latn-RS" sz="2800" dirty="0" err="1"/>
              <a:t>once</a:t>
            </a:r>
            <a:r>
              <a:rPr lang="sr-Latn-RS" sz="2800" dirty="0"/>
              <a:t> </a:t>
            </a:r>
            <a:r>
              <a:rPr lang="en-US" sz="2800" dirty="0"/>
              <a:t>| fire and forget</a:t>
            </a:r>
          </a:p>
          <a:p>
            <a:pPr lvl="1"/>
            <a:r>
              <a:rPr lang="en-US" sz="2800" i="1" dirty="0"/>
              <a:t>1 – at least once</a:t>
            </a:r>
          </a:p>
          <a:p>
            <a:pPr lvl="1"/>
            <a:r>
              <a:rPr lang="en-US" sz="2800" dirty="0"/>
              <a:t>2 – exactly once</a:t>
            </a:r>
            <a:endParaRPr lang="sr-Latn-RS" sz="2800" i="1" dirty="0"/>
          </a:p>
          <a:p>
            <a:pPr lvl="1"/>
            <a:endParaRPr lang="sr-Latn-RS" sz="2800" dirty="0"/>
          </a:p>
          <a:p>
            <a:endParaRPr lang="sr-Latn-RS" sz="2800" dirty="0"/>
          </a:p>
          <a:p>
            <a:pPr lvl="1"/>
            <a:endParaRPr lang="sr-Latn-RS" sz="28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FC4A06-B72C-48AB-98AC-0978311ED597}"/>
              </a:ext>
            </a:extLst>
          </p:cNvPr>
          <p:cNvSpPr txBox="1">
            <a:spLocks/>
          </p:cNvSpPr>
          <p:nvPr/>
        </p:nvSpPr>
        <p:spPr>
          <a:xfrm>
            <a:off x="2961445" y="6408043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robii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C72461-3D61-440F-82CE-B3A9DB92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367" y="0"/>
            <a:ext cx="4619456" cy="17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982B1E6-4363-451E-97D2-510405C8FAEE}"/>
              </a:ext>
            </a:extLst>
          </p:cNvPr>
          <p:cNvGrpSpPr/>
          <p:nvPr/>
        </p:nvGrpSpPr>
        <p:grpSpPr>
          <a:xfrm>
            <a:off x="7021585" y="1745128"/>
            <a:ext cx="4230918" cy="4230726"/>
            <a:chOff x="0" y="0"/>
            <a:chExt cx="3489960" cy="37104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A0051E-EC6A-4673-A98B-561B4388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89960" cy="1353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 descr="Quality of Service 0,1 &amp; 2 - MQTT Essentials: Part 6">
              <a:extLst>
                <a:ext uri="{FF2B5EF4-FFF2-40B4-BE49-F238E27FC236}">
                  <a16:creationId xmlns:a16="http://schemas.microsoft.com/office/drawing/2014/main" id="{9AD7A864-7AD2-448A-84F0-DA7BAD591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1080"/>
              <a:ext cx="3489325" cy="1353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29A0CC-159B-4397-87B9-9ABE31596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" y="2194560"/>
              <a:ext cx="3438525" cy="1333500"/>
            </a:xfrm>
            <a:prstGeom prst="rect">
              <a:avLst/>
            </a:prstGeom>
          </p:spPr>
        </p:pic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F28B6AD7-BC63-4800-AB4B-51A8C761C12D}"/>
                </a:ext>
              </a:extLst>
            </p:cNvPr>
            <p:cNvSpPr txBox="1"/>
            <p:nvPr/>
          </p:nvSpPr>
          <p:spPr>
            <a:xfrm>
              <a:off x="38100" y="3589020"/>
              <a:ext cx="3438525" cy="12146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1000"/>
                </a:spcAft>
              </a:pPr>
              <a:endParaRPr lang="en-US" sz="9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301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5098</TotalTime>
  <Words>1197</Words>
  <Application>Microsoft Office PowerPoint</Application>
  <PresentationFormat>Widescreen</PresentationFormat>
  <Paragraphs>407</Paragraphs>
  <Slides>44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Franklin Gothic Book</vt:lpstr>
      <vt:lpstr>Times New Roman</vt:lpstr>
      <vt:lpstr>Crop</vt:lpstr>
      <vt:lpstr>Komunikacija u distribuiranim sistemima orijentisana porukama  </vt:lpstr>
      <vt:lpstr>PowerPoint Presentation</vt:lpstr>
      <vt:lpstr>Uvod</vt:lpstr>
      <vt:lpstr>Uvod - motivacija -</vt:lpstr>
      <vt:lpstr>Uvod</vt:lpstr>
      <vt:lpstr>Brokeri</vt:lpstr>
      <vt:lpstr>M Q T T</vt:lpstr>
      <vt:lpstr>M Q T T</vt:lpstr>
      <vt:lpstr>M Q T T</vt:lpstr>
      <vt:lpstr>M Q T T</vt:lpstr>
      <vt:lpstr>R e d i s</vt:lpstr>
      <vt:lpstr>R e d i s</vt:lpstr>
      <vt:lpstr>R e d i s</vt:lpstr>
      <vt:lpstr>R e d i s</vt:lpstr>
      <vt:lpstr>K a f k a</vt:lpstr>
      <vt:lpstr>K a f k a</vt:lpstr>
      <vt:lpstr>K a f k a</vt:lpstr>
      <vt:lpstr>K a f k a</vt:lpstr>
      <vt:lpstr>K a f k a</vt:lpstr>
      <vt:lpstr>K a f k a</vt:lpstr>
      <vt:lpstr>Tester performansi</vt:lpstr>
      <vt:lpstr>Tester perfomansi</vt:lpstr>
      <vt:lpstr>Tester perfomansi</vt:lpstr>
      <vt:lpstr>Tester perfomansi</vt:lpstr>
      <vt:lpstr>Tester perfomansi</vt:lpstr>
      <vt:lpstr>Tester perfomansi</vt:lpstr>
      <vt:lpstr>Tester perfomansi</vt:lpstr>
      <vt:lpstr>Tester perfomansi</vt:lpstr>
      <vt:lpstr>Tester perfomansi</vt:lpstr>
      <vt:lpstr>Tester perfomansi</vt:lpstr>
      <vt:lpstr>Tester perfomansi</vt:lpstr>
      <vt:lpstr>Rezultati testova</vt:lpstr>
      <vt:lpstr>Rezultati testova</vt:lpstr>
      <vt:lpstr>Rezultati testova</vt:lpstr>
      <vt:lpstr>Rezultati testova – visoki zahtevi</vt:lpstr>
      <vt:lpstr>Rezultati testova – visoki zahtevi</vt:lpstr>
      <vt:lpstr>Rezultati testova – visoki zahtevi</vt:lpstr>
      <vt:lpstr>Diskusija</vt:lpstr>
      <vt:lpstr>Diskusija</vt:lpstr>
      <vt:lpstr>Diskusija</vt:lpstr>
      <vt:lpstr>Diskusija</vt:lpstr>
      <vt:lpstr>Diskusija</vt:lpstr>
      <vt:lpstr>Diskusija</vt:lpstr>
      <vt:lpstr>Komunikacija u distribuiranim sistemima orijentisana porukama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Skalabilan mikroservis orijentisan sistem namenjen berzi kriptovaluta  C  r  y  p  t  O  f  f  e  r</dc:title>
  <dc:creator>Robert Sabo</dc:creator>
  <cp:lastModifiedBy>Robert Sabo</cp:lastModifiedBy>
  <cp:revision>373</cp:revision>
  <dcterms:created xsi:type="dcterms:W3CDTF">2018-09-23T18:21:17Z</dcterms:created>
  <dcterms:modified xsi:type="dcterms:W3CDTF">2020-10-21T16:57:18Z</dcterms:modified>
  <cp:contentStatus/>
</cp:coreProperties>
</file>