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77" r:id="rId6"/>
    <p:sldId id="278" r:id="rId7"/>
    <p:sldId id="279" r:id="rId8"/>
    <p:sldId id="280" r:id="rId9"/>
    <p:sldId id="264" r:id="rId10"/>
    <p:sldId id="265" r:id="rId11"/>
    <p:sldId id="282" r:id="rId12"/>
    <p:sldId id="283" r:id="rId13"/>
    <p:sldId id="284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5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8.10.2020.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2020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clipse Mosquitto">
            <a:extLst>
              <a:ext uri="{FF2B5EF4-FFF2-40B4-BE49-F238E27FC236}">
                <a16:creationId xmlns:a16="http://schemas.microsoft.com/office/drawing/2014/main" id="{EDD03842-45E1-4B45-8BE8-42D62ED9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9" y="3219141"/>
            <a:ext cx="5546721" cy="11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abling Open Innovation &amp; Collaboration | The Eclipse Foundation">
            <a:extLst>
              <a:ext uri="{FF2B5EF4-FFF2-40B4-BE49-F238E27FC236}">
                <a16:creationId xmlns:a16="http://schemas.microsoft.com/office/drawing/2014/main" id="{4A081DD5-C253-4FEA-82E8-47369E54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835" y="4544256"/>
            <a:ext cx="1567434" cy="5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D1B1E-B5B4-49FD-AF14-36EEE739AF43}"/>
              </a:ext>
            </a:extLst>
          </p:cNvPr>
          <p:cNvSpPr txBox="1"/>
          <p:nvPr/>
        </p:nvSpPr>
        <p:spPr>
          <a:xfrm>
            <a:off x="9689284" y="4649855"/>
            <a:ext cx="45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by</a:t>
            </a:r>
            <a:r>
              <a:rPr lang="sr-Latn-R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82B1E6-4363-451E-97D2-510405C8FAEE}"/>
              </a:ext>
            </a:extLst>
          </p:cNvPr>
          <p:cNvGrpSpPr/>
          <p:nvPr/>
        </p:nvGrpSpPr>
        <p:grpSpPr>
          <a:xfrm>
            <a:off x="7021585" y="1745128"/>
            <a:ext cx="4230918" cy="4230726"/>
            <a:chOff x="0" y="0"/>
            <a:chExt cx="3489960" cy="37104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A0051E-EC6A-4673-A98B-561B4388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89960" cy="135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Quality of Service 0,1 &amp; 2 - MQTT Essentials: Part 6">
              <a:extLst>
                <a:ext uri="{FF2B5EF4-FFF2-40B4-BE49-F238E27FC236}">
                  <a16:creationId xmlns:a16="http://schemas.microsoft.com/office/drawing/2014/main" id="{9AD7A864-7AD2-448A-84F0-DA7BAD59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1080"/>
              <a:ext cx="3489325" cy="1353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29A0CC-159B-4397-87B9-9ABE31596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" y="2194560"/>
              <a:ext cx="3438525" cy="1333500"/>
            </a:xfrm>
            <a:prstGeom prst="rect">
              <a:avLst/>
            </a:prstGeom>
          </p:spPr>
        </p:pic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F28B6AD7-BC63-4800-AB4B-51A8C761C12D}"/>
                </a:ext>
              </a:extLst>
            </p:cNvPr>
            <p:cNvSpPr txBox="1"/>
            <p:nvPr/>
          </p:nvSpPr>
          <p:spPr>
            <a:xfrm>
              <a:off x="38100" y="3589020"/>
              <a:ext cx="3438525" cy="12146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3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E271F-9BB4-4913-BC37-D14BC72F6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42" y="2461114"/>
            <a:ext cx="5528102" cy="2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 CryptoAdvertising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301259"/>
            <a:ext cx="7035581" cy="5309091"/>
          </a:xfrm>
        </p:spPr>
        <p:txBody>
          <a:bodyPr>
            <a:normAutofit/>
          </a:bodyPr>
          <a:lstStyle/>
          <a:p>
            <a:r>
              <a:rPr lang="en-US" sz="2400" dirty="0" err="1"/>
              <a:t>Mikroservis</a:t>
            </a:r>
            <a:r>
              <a:rPr lang="en-US" sz="2400" dirty="0"/>
              <a:t> u </a:t>
            </a:r>
            <a:r>
              <a:rPr lang="en-US" sz="2400" dirty="0" err="1"/>
              <a:t>pravom</a:t>
            </a:r>
            <a:r>
              <a:rPr lang="en-US" sz="2400" dirty="0"/>
              <a:t> </a:t>
            </a:r>
            <a:r>
              <a:rPr lang="en-US" sz="2400" dirty="0" err="1"/>
              <a:t>smislu</a:t>
            </a:r>
            <a:endParaRPr lang="en-US" sz="2400" dirty="0"/>
          </a:p>
          <a:p>
            <a:r>
              <a:rPr lang="sr-Latn-RS" sz="2400" dirty="0"/>
              <a:t>Logika kripto berze (oglasnik)</a:t>
            </a:r>
            <a:endParaRPr lang="en-US" sz="2400" dirty="0"/>
          </a:p>
          <a:p>
            <a:pPr lvl="3"/>
            <a:r>
              <a:rPr lang="en-US" sz="2000" dirty="0" err="1"/>
              <a:t>Pregled</a:t>
            </a:r>
            <a:r>
              <a:rPr lang="en-US" sz="2000" dirty="0"/>
              <a:t> I </a:t>
            </a:r>
            <a:r>
              <a:rPr lang="en-US" sz="2000" dirty="0" err="1"/>
              <a:t>pretraga</a:t>
            </a:r>
            <a:endParaRPr lang="en-US" sz="2000" dirty="0"/>
          </a:p>
          <a:p>
            <a:pPr lvl="3"/>
            <a:r>
              <a:rPr lang="en-US" sz="2000" dirty="0" err="1"/>
              <a:t>Dodavanje</a:t>
            </a:r>
            <a:endParaRPr lang="en-US" sz="2000" dirty="0"/>
          </a:p>
          <a:p>
            <a:pPr lvl="3"/>
            <a:r>
              <a:rPr lang="en-US" sz="2000" dirty="0" err="1"/>
              <a:t>Realizacija</a:t>
            </a:r>
            <a:r>
              <a:rPr lang="en-US" sz="2000" dirty="0"/>
              <a:t> </a:t>
            </a:r>
            <a:r>
              <a:rPr lang="sr-Latn-RS" sz="2000" dirty="0"/>
              <a:t>(</a:t>
            </a:r>
            <a:r>
              <a:rPr lang="en-US" sz="2000" dirty="0"/>
              <a:t> </a:t>
            </a:r>
            <a:r>
              <a:rPr lang="en-US" sz="2000" dirty="0" err="1"/>
              <a:t>svoj</a:t>
            </a:r>
            <a:r>
              <a:rPr lang="en-US" sz="2000" dirty="0"/>
              <a:t> </a:t>
            </a:r>
            <a:r>
              <a:rPr lang="en-US" sz="2000" dirty="0" err="1"/>
              <a:t>oglas</a:t>
            </a:r>
            <a:r>
              <a:rPr lang="sr-Latn-RS" sz="2000" dirty="0"/>
              <a:t>;</a:t>
            </a:r>
            <a:r>
              <a:rPr lang="en-US" sz="2000" dirty="0"/>
              <a:t> </a:t>
            </a:r>
            <a:r>
              <a:rPr lang="en-US" sz="2000" dirty="0" err="1"/>
              <a:t>javljanje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sr-Latn-RS" sz="2000" dirty="0"/>
              <a:t>đ</a:t>
            </a:r>
            <a:r>
              <a:rPr lang="en-US" sz="2000" dirty="0" err="1"/>
              <a:t>i</a:t>
            </a:r>
            <a:r>
              <a:rPr lang="sr-Latn-RS" sz="2000" dirty="0"/>
              <a:t>)</a:t>
            </a:r>
          </a:p>
          <a:p>
            <a:r>
              <a:rPr lang="sr-Latn-RS" sz="2400" dirty="0"/>
              <a:t>Baza podataka</a:t>
            </a:r>
          </a:p>
          <a:p>
            <a:pPr lvl="1"/>
            <a:r>
              <a:rPr lang="sr-Latn-RS" sz="2400" dirty="0"/>
              <a:t>Samo jedna tabela</a:t>
            </a:r>
          </a:p>
          <a:p>
            <a:pPr lvl="1"/>
            <a:r>
              <a:rPr lang="sr-Latn-RS" sz="2400" dirty="0"/>
              <a:t>Koji oglas kome pripada?</a:t>
            </a:r>
          </a:p>
          <a:p>
            <a:r>
              <a:rPr lang="en-US" sz="2400" dirty="0" err="1"/>
              <a:t>Slojevita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en-US" sz="2400" dirty="0"/>
          </a:p>
          <a:p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sr-Latn-RS" sz="2400" dirty="0"/>
          </a:p>
          <a:p>
            <a:r>
              <a:rPr lang="sr-Latn-RS" sz="2400" dirty="0"/>
              <a:t>Ribbon Klijent</a:t>
            </a:r>
            <a:endParaRPr lang="en-US" sz="2400" dirty="0"/>
          </a:p>
          <a:p>
            <a:pPr marL="0" indent="0">
              <a:buNone/>
            </a:pPr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002128" y="3807875"/>
            <a:ext cx="1730327" cy="1603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E2677F4-41C3-439B-979D-69ECDBD9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29914-F588-4CF1-8E1D-9F8D7F1B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955804"/>
            <a:ext cx="1600200" cy="25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CryptoWallets</a:t>
            </a:r>
            <a:endParaRPr lang="sr-Latn-RS" i="1" spc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404002" y="3995225"/>
            <a:ext cx="2795076" cy="1786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450C4D1-242A-4FB1-8514-B5F79778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6C1948-A895-4321-AC08-9967ACB58F5E}"/>
              </a:ext>
            </a:extLst>
          </p:cNvPr>
          <p:cNvSpPr txBox="1">
            <a:spLocks/>
          </p:cNvSpPr>
          <p:nvPr/>
        </p:nvSpPr>
        <p:spPr>
          <a:xfrm>
            <a:off x="959241" y="1301259"/>
            <a:ext cx="6623245" cy="518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Mikroservis</a:t>
            </a:r>
            <a:r>
              <a:rPr lang="en-US" sz="2400" dirty="0"/>
              <a:t> u </a:t>
            </a:r>
            <a:r>
              <a:rPr lang="en-US" sz="2400" dirty="0" err="1"/>
              <a:t>pravom</a:t>
            </a:r>
            <a:r>
              <a:rPr lang="en-US" sz="2400" dirty="0"/>
              <a:t> </a:t>
            </a:r>
            <a:r>
              <a:rPr lang="en-US" sz="2400" dirty="0" err="1"/>
              <a:t>smislu</a:t>
            </a:r>
            <a:endParaRPr lang="en-US" sz="2400" dirty="0"/>
          </a:p>
          <a:p>
            <a:r>
              <a:rPr lang="sr-Latn-RS" sz="2400" dirty="0"/>
              <a:t>Logika stanja kriptovaluta korisnika</a:t>
            </a:r>
            <a:endParaRPr lang="en-US" sz="2400" dirty="0"/>
          </a:p>
          <a:p>
            <a:pPr lvl="3"/>
            <a:r>
              <a:rPr lang="en-US" sz="2000" dirty="0" err="1"/>
              <a:t>Celokupno</a:t>
            </a:r>
            <a:r>
              <a:rPr lang="en-US" sz="2000" dirty="0"/>
              <a:t>, po </a:t>
            </a:r>
            <a:r>
              <a:rPr lang="en-US" sz="2000" dirty="0" err="1"/>
              <a:t>valuti</a:t>
            </a:r>
            <a:r>
              <a:rPr lang="en-US" sz="2000" dirty="0"/>
              <a:t>, </a:t>
            </a:r>
            <a:r>
              <a:rPr lang="en-US" sz="2000" dirty="0" err="1"/>
              <a:t>detaljan</a:t>
            </a:r>
            <a:r>
              <a:rPr lang="en-US" sz="2000" dirty="0"/>
              <a:t> </a:t>
            </a:r>
            <a:r>
              <a:rPr lang="en-US" sz="2000" dirty="0" err="1"/>
              <a:t>pregled</a:t>
            </a:r>
            <a:endParaRPr lang="en-US" sz="2000" dirty="0"/>
          </a:p>
          <a:p>
            <a:pPr lvl="3"/>
            <a:r>
              <a:rPr lang="sr-Latn-RS" sz="2000" dirty="0"/>
              <a:t>Ručno upravljanje stanjem…</a:t>
            </a:r>
          </a:p>
          <a:p>
            <a:r>
              <a:rPr lang="sr-Latn-RS" sz="2400" dirty="0"/>
              <a:t>Podaci</a:t>
            </a:r>
          </a:p>
          <a:p>
            <a:pPr lvl="1"/>
            <a:r>
              <a:rPr lang="sr-Latn-RS" sz="2400" dirty="0"/>
              <a:t>Baza podataka</a:t>
            </a:r>
          </a:p>
          <a:p>
            <a:pPr lvl="1"/>
            <a:r>
              <a:rPr lang="sr-Latn-RS" sz="2400" dirty="0"/>
              <a:t>Eksterni izvor</a:t>
            </a:r>
          </a:p>
          <a:p>
            <a:r>
              <a:rPr lang="sr-Latn-RS" sz="2400" dirty="0"/>
              <a:t>Slojevita arhitektura</a:t>
            </a:r>
          </a:p>
          <a:p>
            <a:r>
              <a:rPr lang="en-US" sz="2400" dirty="0"/>
              <a:t>Eureka </a:t>
            </a:r>
            <a:r>
              <a:rPr lang="en-US" sz="2400" dirty="0" err="1"/>
              <a:t>Klijent</a:t>
            </a:r>
            <a:endParaRPr lang="sr-Latn-RS" sz="2400" dirty="0"/>
          </a:p>
          <a:p>
            <a:r>
              <a:rPr lang="sr-Latn-RS" sz="2400" dirty="0"/>
              <a:t>Ribbon Klijent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9DAD-6A17-4C02-9310-6B15370A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25" y="3977268"/>
            <a:ext cx="3165977" cy="26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EurekaServer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064" y="1446344"/>
            <a:ext cx="6847552" cy="5411656"/>
          </a:xfrm>
        </p:spPr>
        <p:txBody>
          <a:bodyPr>
            <a:normAutofit/>
          </a:bodyPr>
          <a:lstStyle/>
          <a:p>
            <a:r>
              <a:rPr lang="sr-Latn-RS" sz="2400" dirty="0"/>
              <a:t>Eureka Server       </a:t>
            </a:r>
            <a:r>
              <a:rPr lang="sr-Latn-RS" sz="2400" i="1" dirty="0"/>
              <a:t>+ Javljanja</a:t>
            </a:r>
          </a:p>
          <a:p>
            <a:pPr marL="0" indent="0">
              <a:buNone/>
            </a:pPr>
            <a:r>
              <a:rPr lang="sr-Latn-RS" sz="2400" i="1" dirty="0"/>
              <a:t>		            + Pronalaženje</a:t>
            </a:r>
            <a:r>
              <a:rPr lang="en-US" sz="2400" i="1" dirty="0"/>
              <a:t> po </a:t>
            </a:r>
            <a:r>
              <a:rPr lang="en-US" sz="2400" i="1" dirty="0" err="1"/>
              <a:t>imenu</a:t>
            </a:r>
            <a:endParaRPr lang="sr-Latn-RS" sz="2400" dirty="0"/>
          </a:p>
          <a:p>
            <a:r>
              <a:rPr lang="en-US" sz="2400" dirty="0" err="1"/>
              <a:t>Celokupan</a:t>
            </a:r>
            <a:r>
              <a:rPr lang="en-US" sz="2400" dirty="0"/>
              <a:t> </a:t>
            </a:r>
            <a:r>
              <a:rPr lang="en-US" sz="2400" dirty="0" err="1"/>
              <a:t>tok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pPr marL="1444752" lvl="3" indent="0">
              <a:buNone/>
            </a:pPr>
            <a:r>
              <a:rPr lang="sr-Latn-RS" sz="2000" dirty="0"/>
              <a:t>0.     </a:t>
            </a:r>
            <a:r>
              <a:rPr lang="en-US" sz="2000" dirty="0" err="1"/>
              <a:t>Javljanje</a:t>
            </a:r>
            <a:r>
              <a:rPr lang="en-US" sz="2000" dirty="0"/>
              <a:t> </a:t>
            </a:r>
            <a:r>
              <a:rPr lang="sr-Latn-RS" sz="2000" dirty="0"/>
              <a:t>mikroservisa</a:t>
            </a:r>
            <a:endParaRPr lang="en-US" sz="2000" dirty="0"/>
          </a:p>
          <a:p>
            <a:pPr marL="1901952" lvl="3" indent="-457200">
              <a:buFont typeface="+mj-lt"/>
              <a:buAutoNum type="arabicPeriod"/>
            </a:pPr>
            <a:r>
              <a:rPr lang="en-US" sz="2000" dirty="0" err="1"/>
              <a:t>Tra</a:t>
            </a:r>
            <a:r>
              <a:rPr lang="sr-Latn-RS" sz="2000" dirty="0"/>
              <a:t>ž</a:t>
            </a:r>
            <a:r>
              <a:rPr lang="en-US" sz="2000" dirty="0" err="1"/>
              <a:t>enje</a:t>
            </a:r>
            <a:r>
              <a:rPr lang="en-US" sz="2000" dirty="0"/>
              <a:t> po </a:t>
            </a:r>
            <a:r>
              <a:rPr lang="en-US" sz="2000" dirty="0" err="1"/>
              <a:t>imenu</a:t>
            </a:r>
            <a:r>
              <a:rPr lang="en-US" sz="2000" dirty="0"/>
              <a:t> (po </a:t>
            </a:r>
            <a:r>
              <a:rPr lang="en-US" sz="2000" dirty="0" err="1"/>
              <a:t>zahtevu</a:t>
            </a:r>
            <a:r>
              <a:rPr lang="sr-Latn-RS" sz="2000" dirty="0"/>
              <a:t>)</a:t>
            </a:r>
            <a:endParaRPr lang="en-US" sz="2000" dirty="0"/>
          </a:p>
          <a:p>
            <a:pPr marL="1901952" lvl="3" indent="-457200">
              <a:buFont typeface="+mj-lt"/>
              <a:buAutoNum type="arabicPeriod"/>
            </a:pPr>
            <a:r>
              <a:rPr lang="en-US" sz="2000" dirty="0" err="1"/>
              <a:t>Pronala</a:t>
            </a:r>
            <a:r>
              <a:rPr lang="sr-Latn-RS" sz="2000" dirty="0"/>
              <a:t>ž</a:t>
            </a:r>
            <a:r>
              <a:rPr lang="en-US" sz="2000" dirty="0" err="1"/>
              <a:t>enje</a:t>
            </a:r>
            <a:r>
              <a:rPr lang="sr-Latn-RS" sz="2000" dirty="0"/>
              <a:t> instance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sz="2000" dirty="0"/>
              <a:t>Odgovor traženja po imenu</a:t>
            </a:r>
          </a:p>
          <a:p>
            <a:pPr marL="1901952" lvl="3" indent="-457200">
              <a:buFont typeface="+mj-lt"/>
              <a:buAutoNum type="arabicPeriod"/>
            </a:pPr>
            <a:r>
              <a:rPr lang="sr-Latn-RS" sz="2000" dirty="0"/>
              <a:t>Direktna komunikacija</a:t>
            </a:r>
          </a:p>
          <a:p>
            <a:r>
              <a:rPr lang="sr-Latn-RS" sz="2400" dirty="0"/>
              <a:t>Ribbon</a:t>
            </a:r>
            <a:r>
              <a:rPr lang="en-US" sz="2400" dirty="0"/>
              <a:t> Load Balancer</a:t>
            </a:r>
            <a:endParaRPr lang="sr-Latn-RS" sz="2400" dirty="0"/>
          </a:p>
          <a:p>
            <a:r>
              <a:rPr lang="en-US" sz="2400" dirty="0"/>
              <a:t>Feign</a:t>
            </a:r>
            <a:endParaRPr lang="sr-Latn-RS" sz="2400" dirty="0"/>
          </a:p>
          <a:p>
            <a:r>
              <a:rPr lang="sr-Latn-RS" sz="2400" dirty="0"/>
              <a:t>Prost </a:t>
            </a:r>
            <a:r>
              <a:rPr lang="en-US" sz="2400" dirty="0"/>
              <a:t>&lt;-&gt; </a:t>
            </a:r>
            <a:r>
              <a:rPr lang="en-US" sz="2400" dirty="0" err="1"/>
              <a:t>Kompleksan</a:t>
            </a:r>
            <a:r>
              <a:rPr lang="en-US" sz="2400" dirty="0"/>
              <a:t> ? </a:t>
            </a:r>
            <a:endParaRPr lang="sr-Latn-RS" sz="2400" i="1" dirty="0"/>
          </a:p>
          <a:p>
            <a:pPr marL="0" indent="0">
              <a:buNone/>
            </a:pPr>
            <a:r>
              <a:rPr lang="sr-Latn-RS" sz="2400" i="1" dirty="0"/>
              <a:t>	</a:t>
            </a:r>
            <a:endParaRPr lang="en-US" sz="2400" i="1" dirty="0"/>
          </a:p>
          <a:p>
            <a:pPr lvl="1"/>
            <a:endParaRPr lang="sr-Latn-R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7582486" y="2811777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1BC5E78-7F2F-42ED-A7F2-554E5F9D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1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1198695"/>
          </a:xfrm>
        </p:spPr>
        <p:txBody>
          <a:bodyPr>
            <a:normAutofit/>
          </a:bodyPr>
          <a:lstStyle/>
          <a:p>
            <a:pPr algn="ctr"/>
            <a:r>
              <a:rPr lang="sr-Latn-RS" sz="4800" i="1" spc="2000" dirty="0"/>
              <a:t>Crypt</a:t>
            </a:r>
            <a:r>
              <a:rPr lang="en-US" sz="4800" i="1" spc="2000" dirty="0" err="1"/>
              <a:t>AuthService</a:t>
            </a:r>
            <a:endParaRPr lang="sr-Latn-RS" i="1" spc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93" y="1265119"/>
            <a:ext cx="6032401" cy="5309091"/>
          </a:xfrm>
        </p:spPr>
        <p:txBody>
          <a:bodyPr>
            <a:normAutofit lnSpcReduction="10000"/>
          </a:bodyPr>
          <a:lstStyle/>
          <a:p>
            <a:r>
              <a:rPr lang="sr-Latn-RS" sz="2400" dirty="0"/>
              <a:t>OAuth2</a:t>
            </a:r>
          </a:p>
          <a:p>
            <a:pPr lvl="1"/>
            <a:r>
              <a:rPr lang="sr-Latn-RS" sz="2400" dirty="0"/>
              <a:t>Token</a:t>
            </a:r>
          </a:p>
          <a:p>
            <a:endParaRPr lang="sr-Latn-RS" sz="2400" dirty="0"/>
          </a:p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r>
              <a:rPr lang="sr-Latn-RS" sz="2400" dirty="0"/>
              <a:t>Funkcionalnosti</a:t>
            </a:r>
          </a:p>
          <a:p>
            <a:pPr lvl="1"/>
            <a:r>
              <a:rPr lang="sr-Latn-RS" sz="2400" dirty="0"/>
              <a:t>Integrisane         + Login</a:t>
            </a:r>
          </a:p>
          <a:p>
            <a:pPr marL="1444752" lvl="3" indent="0">
              <a:buNone/>
            </a:pPr>
            <a:r>
              <a:rPr lang="sr-Latn-RS" sz="2000" dirty="0"/>
              <a:t>	               </a:t>
            </a:r>
            <a:r>
              <a:rPr lang="en-US" sz="2000" dirty="0"/>
              <a:t>    </a:t>
            </a:r>
            <a:r>
              <a:rPr lang="sr-Latn-RS" sz="2400" dirty="0"/>
              <a:t>+</a:t>
            </a:r>
            <a:r>
              <a:rPr lang="sr-Latn-RS" sz="2000" dirty="0"/>
              <a:t> </a:t>
            </a:r>
            <a:r>
              <a:rPr lang="sr-Latn-RS" sz="2400" dirty="0"/>
              <a:t>Provera tokena</a:t>
            </a:r>
            <a:endParaRPr lang="sr-Latn-RS" sz="2000" dirty="0"/>
          </a:p>
          <a:p>
            <a:pPr lvl="1"/>
            <a:r>
              <a:rPr lang="sr-Latn-RS" sz="2400" dirty="0"/>
              <a:t>Javne                  + Registracija</a:t>
            </a:r>
            <a:endParaRPr lang="sr-Latn-RS" sz="2400" i="0" dirty="0"/>
          </a:p>
          <a:p>
            <a:pPr marL="530352" lvl="1" indent="0">
              <a:buNone/>
            </a:pPr>
            <a:r>
              <a:rPr lang="sr-Latn-RS" sz="2400" i="1" dirty="0"/>
              <a:t>                                 + Podaci o korisniku</a:t>
            </a:r>
          </a:p>
          <a:p>
            <a:r>
              <a:rPr lang="sr-Latn-RS" sz="2400" dirty="0"/>
              <a:t>Baza podataka</a:t>
            </a:r>
          </a:p>
          <a:p>
            <a:r>
              <a:rPr lang="sr-Latn-RS" sz="2400" dirty="0"/>
              <a:t>BCryptPasswordEncoder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CC67AE-430E-46A0-9C8A-AEE403C0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82486" y="1301260"/>
            <a:ext cx="4609514" cy="4110395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9D1D40F-9325-4358-B130-0EB9E73C2C8E}"/>
              </a:ext>
            </a:extLst>
          </p:cNvPr>
          <p:cNvSpPr/>
          <p:nvPr/>
        </p:nvSpPr>
        <p:spPr>
          <a:xfrm>
            <a:off x="10705514" y="2366886"/>
            <a:ext cx="1486486" cy="1628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8712642-EA6A-4BF3-B760-226C0FA5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6BBF8-B7E1-4EA4-8490-57D09616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22" y="1023686"/>
            <a:ext cx="3780671" cy="24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96" y="600317"/>
            <a:ext cx="1814578" cy="600317"/>
          </a:xfrm>
        </p:spPr>
        <p:txBody>
          <a:bodyPr>
            <a:normAutofit/>
          </a:bodyPr>
          <a:lstStyle/>
          <a:p>
            <a:r>
              <a:rPr lang="en-US" sz="2400" dirty="0"/>
              <a:t>Dashboard</a:t>
            </a:r>
            <a:endParaRPr lang="sr-Latn-R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9B0AE2-9A9F-4030-A28D-AB480254C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7472" y="987532"/>
            <a:ext cx="4971923" cy="614294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91F32-18ED-4766-8D17-6DC59E126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09606" y="1034158"/>
            <a:ext cx="4682394" cy="5677166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7778987" y="733999"/>
            <a:ext cx="4143632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Detaljan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za </a:t>
            </a:r>
            <a:r>
              <a:rPr lang="en-US" sz="2400" dirty="0" err="1"/>
              <a:t>valutu</a:t>
            </a:r>
            <a:r>
              <a:rPr lang="en-US" sz="2400" dirty="0"/>
              <a:t> Ripple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80607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8CFB-06DA-47D2-9EFA-B38051AA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691" y="722730"/>
            <a:ext cx="1814578" cy="600317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Prikaz</a:t>
            </a:r>
            <a:r>
              <a:rPr lang="en-US" sz="2400" dirty="0"/>
              <a:t> </a:t>
            </a:r>
            <a:r>
              <a:rPr lang="en-US" sz="2400" dirty="0" err="1"/>
              <a:t>oglasa</a:t>
            </a:r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8961F6-1895-4105-9276-9DD93B2E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7" y="1022889"/>
            <a:ext cx="7080267" cy="54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92DA-8C22-432D-861F-A3AAD712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C37267-9F5B-4674-9594-7DCBF500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849" y="476588"/>
            <a:ext cx="3464740" cy="55936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908E4-C01F-4C74-867B-9A643302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96471"/>
            <a:ext cx="5390989" cy="432517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</a:t>
            </a:r>
            <a:r>
              <a:rPr lang="sr-Latn-RS" sz="1800" dirty="0" err="1"/>
              <a:t>ža</a:t>
            </a:r>
            <a:r>
              <a:rPr lang="sr-Latn-RS" sz="1800" dirty="0"/>
              <a:t> Đerđa 4, Novi Sad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Email: robert.sabo0@gmail.com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Kontakt</a:t>
            </a:r>
            <a:r>
              <a:rPr lang="en-US" sz="1800" dirty="0"/>
              <a:t> </a:t>
            </a:r>
            <a:r>
              <a:rPr lang="en-US" sz="1800" dirty="0" err="1"/>
              <a:t>tel</a:t>
            </a:r>
            <a:r>
              <a:rPr lang="en-US" sz="1800" dirty="0"/>
              <a:t>: +381631164045</a:t>
            </a:r>
            <a:endParaRPr lang="sr-Latn-R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600" dirty="0"/>
              <a:t>       robii.it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/>
              <a:t>      </a:t>
            </a:r>
            <a:r>
              <a:rPr lang="en-US" sz="1800" dirty="0"/>
              <a:t>github.com/robertsabo0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facebook.com/robert.sabo0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linkedin.com/in/robert-robii-sabo-34425bb0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   twitter.com/</a:t>
            </a:r>
            <a:r>
              <a:rPr lang="en-US" sz="1800" dirty="0" err="1"/>
              <a:t>RobiiSabo</a:t>
            </a:r>
            <a:endParaRPr lang="sr-Latn-RS" sz="1800" dirty="0"/>
          </a:p>
          <a:p>
            <a:br>
              <a:rPr lang="sr-Latn-RS" sz="1800" dirty="0"/>
            </a:br>
            <a:r>
              <a:rPr lang="en-US" sz="1800" dirty="0"/>
              <a:t>        </a:t>
            </a:r>
            <a:endParaRPr lang="sr-Latn-R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54D-AB1B-4529-B041-2CF849A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robii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DA644E0D-7D1B-47F4-BE42-53852815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9" y="3429000"/>
            <a:ext cx="333632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FF65C-3D3C-4BEB-9D58-396D0F1B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9" y="3893601"/>
            <a:ext cx="304802" cy="30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616CDA-2566-4DC9-A020-C863E759D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49" y="4357973"/>
            <a:ext cx="301752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E1735-91B7-487A-8BF8-A8E2D68AC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9" y="4819295"/>
            <a:ext cx="301752" cy="301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A5B830-A108-4DE1-9E47-9799AB239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51" y="3013086"/>
            <a:ext cx="334528" cy="2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4275050" y="0"/>
            <a:ext cx="4621815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endParaRPr lang="sr-Latn-R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8034132" y="812860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Dodavanje</a:t>
            </a:r>
            <a:r>
              <a:rPr lang="en-US" sz="2400" dirty="0"/>
              <a:t> </a:t>
            </a:r>
            <a:r>
              <a:rPr lang="en-US" sz="2400" dirty="0" err="1"/>
              <a:t>ponude</a:t>
            </a:r>
            <a:endParaRPr lang="sr-Latn-R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F416E-D1B7-48A6-8E8E-268AA52E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597" y="1217690"/>
            <a:ext cx="5798546" cy="442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3C1BB-053E-46C4-BECC-8317F66D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553"/>
            <a:ext cx="6185127" cy="37147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797700" y="812859"/>
            <a:ext cx="4246110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Dodavanje</a:t>
            </a:r>
            <a:r>
              <a:rPr lang="en-US" sz="2400" dirty="0"/>
              <a:t> </a:t>
            </a:r>
            <a:r>
              <a:rPr lang="en-US" sz="2400" dirty="0" err="1"/>
              <a:t>promene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stanju</a:t>
            </a:r>
            <a:endParaRPr lang="sr-Latn-R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954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C33226-CB8B-402E-A68F-64BF56A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2E2466-B29F-4757-9AEB-16FC8E066CB1}"/>
              </a:ext>
            </a:extLst>
          </p:cNvPr>
          <p:cNvSpPr txBox="1">
            <a:spLocks/>
          </p:cNvSpPr>
          <p:nvPr/>
        </p:nvSpPr>
        <p:spPr>
          <a:xfrm>
            <a:off x="1517571" y="-19297"/>
            <a:ext cx="9941661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Prikaz</a:t>
            </a:r>
            <a:r>
              <a:rPr lang="en-US" sz="3600" dirty="0"/>
              <a:t> </a:t>
            </a:r>
            <a:r>
              <a:rPr lang="en-US" sz="3600" dirty="0" err="1"/>
              <a:t>rada</a:t>
            </a:r>
            <a:r>
              <a:rPr lang="en-US" sz="3600" dirty="0"/>
              <a:t> </a:t>
            </a:r>
            <a:r>
              <a:rPr lang="en-US" sz="3600" dirty="0" err="1"/>
              <a:t>aplikacije</a:t>
            </a:r>
            <a:r>
              <a:rPr lang="sr-Latn-RS" sz="3600" dirty="0"/>
              <a:t> – Eureka Server monitoring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6E6BFC-AC9B-445E-914C-91CA40BC0BAD}"/>
              </a:ext>
            </a:extLst>
          </p:cNvPr>
          <p:cNvSpPr txBox="1">
            <a:spLocks/>
          </p:cNvSpPr>
          <p:nvPr/>
        </p:nvSpPr>
        <p:spPr>
          <a:xfrm>
            <a:off x="7465721" y="4295799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Slu</a:t>
            </a:r>
            <a:r>
              <a:rPr lang="sr-Latn-RS" sz="2400" dirty="0"/>
              <a:t>čaj višestrukih inastanci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C6AAAD-7022-4D97-BBFF-1BFB01026234}"/>
              </a:ext>
            </a:extLst>
          </p:cNvPr>
          <p:cNvSpPr txBox="1">
            <a:spLocks/>
          </p:cNvSpPr>
          <p:nvPr/>
        </p:nvSpPr>
        <p:spPr>
          <a:xfrm>
            <a:off x="1517571" y="702941"/>
            <a:ext cx="3541387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Eureka dashboard</a:t>
            </a:r>
            <a:endParaRPr lang="sr-Latn-R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9C85E-83E9-4C6C-BC05-03C5F7EC6A75}"/>
              </a:ext>
            </a:extLst>
          </p:cNvPr>
          <p:cNvSpPr/>
          <p:nvPr/>
        </p:nvSpPr>
        <p:spPr>
          <a:xfrm>
            <a:off x="321276" y="0"/>
            <a:ext cx="494270" cy="1925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94BE7-8214-4BB0-B05E-B33F5FAF7869}"/>
              </a:ext>
            </a:extLst>
          </p:cNvPr>
          <p:cNvSpPr/>
          <p:nvPr/>
        </p:nvSpPr>
        <p:spPr>
          <a:xfrm>
            <a:off x="321276" y="5486400"/>
            <a:ext cx="49427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C8F48-DFE9-4005-AA3A-878CF47CC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0" r="241"/>
          <a:stretch/>
        </p:blipFill>
        <p:spPr>
          <a:xfrm>
            <a:off x="0" y="1167269"/>
            <a:ext cx="6342570" cy="5123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DFFF3-F237-4686-A0F8-5DEA37D9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02" y="4685402"/>
            <a:ext cx="5703598" cy="2042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0BC8A1-6A74-4786-BF16-A918FB5094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74850" y="1105164"/>
            <a:ext cx="4723130" cy="277495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17FC74-BB42-47B2-AC5A-ACB8997C2095}"/>
              </a:ext>
            </a:extLst>
          </p:cNvPr>
          <p:cNvSpPr txBox="1">
            <a:spLocks/>
          </p:cNvSpPr>
          <p:nvPr/>
        </p:nvSpPr>
        <p:spPr>
          <a:xfrm>
            <a:off x="6844189" y="715561"/>
            <a:ext cx="5140831" cy="600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400" dirty="0"/>
              <a:t>Simulacija rada Ribbon Load Balancera</a:t>
            </a:r>
          </a:p>
        </p:txBody>
      </p:sp>
    </p:spTree>
    <p:extLst>
      <p:ext uri="{BB962C8B-B14F-4D97-AF65-F5344CB8AC3E}">
        <p14:creationId xmlns:p14="http://schemas.microsoft.com/office/powerpoint/2010/main" val="279420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E524-24EB-42B3-B8C8-C117C902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89" y="214113"/>
            <a:ext cx="9601200" cy="776487"/>
          </a:xfrm>
        </p:spPr>
        <p:txBody>
          <a:bodyPr/>
          <a:lstStyle/>
          <a:p>
            <a:pPr algn="ctr"/>
            <a:r>
              <a:rPr lang="en-US" dirty="0"/>
              <a:t>Za</a:t>
            </a:r>
            <a:r>
              <a:rPr lang="sr-Latn-RS" dirty="0"/>
              <a:t>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93B3-7E59-4475-8FC3-5D1E20C1D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989" y="995747"/>
            <a:ext cx="8686411" cy="5457639"/>
          </a:xfrm>
        </p:spPr>
        <p:txBody>
          <a:bodyPr>
            <a:normAutofit/>
          </a:bodyPr>
          <a:lstStyle/>
          <a:p>
            <a:r>
              <a:rPr lang="sr-Latn-RS" sz="2400" dirty="0"/>
              <a:t>Da li je sve ovo neophodno?</a:t>
            </a:r>
          </a:p>
          <a:p>
            <a:r>
              <a:rPr lang="en-US" sz="2400" dirty="0" err="1"/>
              <a:t>Motivacija</a:t>
            </a:r>
            <a:r>
              <a:rPr lang="sr-Latn-RS" sz="2400" dirty="0"/>
              <a:t>: izučavanje funkcionalnosti mikroservisa</a:t>
            </a:r>
          </a:p>
          <a:p>
            <a:r>
              <a:rPr lang="sr-Latn-RS" sz="2400" dirty="0"/>
              <a:t>Uspešno učenje rada tehnologija</a:t>
            </a:r>
          </a:p>
          <a:p>
            <a:pPr lvl="1"/>
            <a:r>
              <a:rPr lang="sr-Latn-RS" sz="2400" dirty="0"/>
              <a:t>Angular</a:t>
            </a:r>
          </a:p>
          <a:p>
            <a:pPr lvl="1"/>
            <a:r>
              <a:rPr lang="sr-Latn-RS" sz="2400" dirty="0"/>
              <a:t>OAuth2</a:t>
            </a:r>
          </a:p>
          <a:p>
            <a:pPr lvl="1"/>
            <a:r>
              <a:rPr lang="sr-Latn-RS" sz="2400" dirty="0"/>
              <a:t>Spring Cloud Netflix libs</a:t>
            </a:r>
          </a:p>
          <a:p>
            <a:pPr lvl="2"/>
            <a:r>
              <a:rPr lang="sr-Latn-RS" sz="2000" dirty="0"/>
              <a:t>Eureka</a:t>
            </a:r>
          </a:p>
          <a:p>
            <a:pPr lvl="2"/>
            <a:r>
              <a:rPr lang="sr-Latn-RS" sz="2000" dirty="0"/>
              <a:t>Ribbon</a:t>
            </a:r>
          </a:p>
          <a:p>
            <a:pPr lvl="2"/>
            <a:r>
              <a:rPr lang="sr-Latn-RS" sz="2000" dirty="0"/>
              <a:t>Feign</a:t>
            </a:r>
          </a:p>
          <a:p>
            <a:r>
              <a:rPr lang="sr-Latn-RS" sz="2400" dirty="0"/>
              <a:t>Opa</a:t>
            </a:r>
            <a:r>
              <a:rPr lang="en-US" sz="2400" dirty="0"/>
              <a:t>s</a:t>
            </a:r>
            <a:r>
              <a:rPr lang="sr-Latn-RS" sz="2400" dirty="0"/>
              <a:t>nost: Loša arhitekura</a:t>
            </a:r>
            <a:endParaRPr lang="en-US" sz="2400" dirty="0"/>
          </a:p>
          <a:p>
            <a:r>
              <a:rPr lang="en-US" sz="2400" dirty="0" err="1"/>
              <a:t>Inicijalna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r>
              <a:rPr lang="en-US" sz="2400" dirty="0"/>
              <a:t> -&gt; </a:t>
            </a:r>
            <a:r>
              <a:rPr lang="en-US" sz="2400" dirty="0" err="1"/>
              <a:t>monolitan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sr-Latn-RS" sz="2400" dirty="0"/>
          </a:p>
          <a:p>
            <a:r>
              <a:rPr lang="en-US" sz="2400" dirty="0"/>
              <a:t>“Pick the right tool for the job”</a:t>
            </a:r>
            <a:endParaRPr lang="sr-Latn-R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3623-573D-4BD0-A5EE-C57DAE87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i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86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10458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Skalabilan mikroservis orijentisan sistem namenjen berzi kriptovaluta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r  y  p  t  O  f  f  e  r</a:t>
            </a:r>
            <a:b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3" y="4979773"/>
            <a:ext cx="8796398" cy="112547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pPr algn="r"/>
            <a:r>
              <a:rPr lang="en-US" sz="1400" i="1" dirty="0"/>
              <a:t>robert.sabo0@gmail.com</a:t>
            </a:r>
          </a:p>
          <a:p>
            <a:endParaRPr lang="en-US" sz="1400" dirty="0"/>
          </a:p>
          <a:p>
            <a:r>
              <a:rPr lang="en-US" sz="1200" dirty="0"/>
              <a:t>Novi Sad 2018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40CDBF-8DF2-41F4-8B25-10F4AC95D522}"/>
              </a:ext>
            </a:extLst>
          </p:cNvPr>
          <p:cNvSpPr txBox="1">
            <a:spLocks/>
          </p:cNvSpPr>
          <p:nvPr/>
        </p:nvSpPr>
        <p:spPr>
          <a:xfrm>
            <a:off x="1915127" y="4283119"/>
            <a:ext cx="10398177" cy="88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Ceo</a:t>
            </a:r>
            <a:r>
              <a:rPr lang="en-US" sz="2000" dirty="0"/>
              <a:t> rad </a:t>
            </a:r>
            <a:r>
              <a:rPr lang="en-US" sz="2000" dirty="0" err="1"/>
              <a:t>dostupan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      : github.com/robertsabo0/AWS_CryptOffer</a:t>
            </a:r>
            <a:endParaRPr lang="sr-Latn-RS" sz="2000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EBA109A-8270-4434-8F4A-C1F43F75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45" y="4345177"/>
            <a:ext cx="331558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E562D-289B-4C47-BF67-D1E66036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98" y="2491523"/>
            <a:ext cx="792733" cy="671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DCEA9D-40C1-4B26-9A81-0F1A5B21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271" y="2491523"/>
            <a:ext cx="792733" cy="6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43" y="2149311"/>
            <a:ext cx="9601200" cy="4418430"/>
          </a:xfrm>
        </p:spPr>
        <p:txBody>
          <a:bodyPr>
            <a:normAutofit/>
          </a:bodyPr>
          <a:lstStyle/>
          <a:p>
            <a:r>
              <a:rPr lang="en-US" sz="2400" dirty="0" err="1"/>
              <a:t>Uvod</a:t>
            </a:r>
            <a:endParaRPr lang="en-US" sz="2400" dirty="0"/>
          </a:p>
          <a:p>
            <a:pPr lvl="1"/>
            <a:r>
              <a:rPr lang="en-US" sz="2400" dirty="0" err="1"/>
              <a:t>Distribuirani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endParaRPr lang="en-US" sz="2400" dirty="0"/>
          </a:p>
          <a:p>
            <a:pPr lvl="1"/>
            <a:r>
              <a:rPr lang="en-US" sz="2400" dirty="0"/>
              <a:t>publish-subscribe</a:t>
            </a:r>
            <a:endParaRPr lang="sr-Latn-RS" sz="2400" dirty="0"/>
          </a:p>
          <a:p>
            <a:r>
              <a:rPr lang="en-US" sz="2400" dirty="0" err="1"/>
              <a:t>Brokeri</a:t>
            </a:r>
            <a:endParaRPr lang="sr-Latn-RS" sz="2400" dirty="0"/>
          </a:p>
          <a:p>
            <a:r>
              <a:rPr lang="en-US" sz="2400" dirty="0"/>
              <a:t>Tester </a:t>
            </a:r>
            <a:r>
              <a:rPr lang="en-US" sz="2400" dirty="0" err="1"/>
              <a:t>performansi</a:t>
            </a:r>
            <a:endParaRPr lang="en-US" sz="2400" dirty="0"/>
          </a:p>
          <a:p>
            <a:r>
              <a:rPr lang="sr-Latn-RS" sz="2400" dirty="0"/>
              <a:t>Izvršavanje testova</a:t>
            </a:r>
          </a:p>
          <a:p>
            <a:r>
              <a:rPr lang="sr-Latn-RS" sz="2400" dirty="0"/>
              <a:t>Rezultati </a:t>
            </a:r>
            <a:r>
              <a:rPr lang="sr-Latn-RS" sz="2400" dirty="0" err="1"/>
              <a:t>restova</a:t>
            </a:r>
            <a:endParaRPr lang="sr-Latn-RS" sz="2400" dirty="0"/>
          </a:p>
          <a:p>
            <a:r>
              <a:rPr lang="sr-Latn-RS" sz="2400" dirty="0"/>
              <a:t>Diskusija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594780" y="290259"/>
            <a:ext cx="11040750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</a:p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85319-708D-4F1B-BB62-1F3F33CFA856}"/>
              </a:ext>
            </a:extLst>
          </p:cNvPr>
          <p:cNvSpPr txBox="1"/>
          <p:nvPr/>
        </p:nvSpPr>
        <p:spPr>
          <a:xfrm>
            <a:off x="889686" y="1626091"/>
            <a:ext cx="34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Agenda: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</a:t>
            </a:r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FFD1A-040F-4B20-8E3E-0C4727A7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11" y="3153782"/>
            <a:ext cx="662235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7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6EEDF-ED55-458B-8B40-CA3C0148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66" y="2020321"/>
            <a:ext cx="4287698" cy="39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</a:t>
            </a:r>
            <a: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distribuiranim sistemima</a:t>
            </a:r>
            <a:br>
              <a:rPr lang="sv-SE" sz="4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2CD83-B93C-437E-BCF4-687DB3FF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04" y="2191270"/>
            <a:ext cx="4764414" cy="38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DEFB7-014D-4975-9C81-F608D1E2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86" y="1271519"/>
            <a:ext cx="3306352" cy="51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/>
              <a:t>Distribucija sistema</a:t>
            </a:r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r>
              <a:rPr lang="sr-Latn-RS" sz="2400" i="1" dirty="0" err="1"/>
              <a:t>Publish-subscribe</a:t>
            </a:r>
            <a:endParaRPr lang="sr-Latn-RS" sz="2400" i="1" dirty="0"/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Supercharging Kafka — Enable Realtime Web Streaming by Adding Pushpin | by  Justin Baker | HackerNoon.com | Medium">
            <a:extLst>
              <a:ext uri="{FF2B5EF4-FFF2-40B4-BE49-F238E27FC236}">
                <a16:creationId xmlns:a16="http://schemas.microsoft.com/office/drawing/2014/main" id="{B9DA56CB-F1B7-4E5A-8541-C1850D941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93" y="2294537"/>
            <a:ext cx="6005207" cy="311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4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3855720" cy="2157884"/>
          </a:xfrm>
        </p:spPr>
        <p:txBody>
          <a:bodyPr/>
          <a:lstStyle/>
          <a:p>
            <a:pPr algn="ctr"/>
            <a:r>
              <a:rPr lang="sr-Latn-RS" sz="6000" dirty="0"/>
              <a:t>Brokeri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356" y="1294879"/>
            <a:ext cx="4448572" cy="545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err="1"/>
              <a:t>Redis</a:t>
            </a: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F26D1-DBDE-4F03-AC18-E83A6160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69" y="331753"/>
            <a:ext cx="6045584" cy="2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is - Wikipedia">
            <a:extLst>
              <a:ext uri="{FF2B5EF4-FFF2-40B4-BE49-F238E27FC236}">
                <a16:creationId xmlns:a16="http://schemas.microsoft.com/office/drawing/2014/main" id="{F59AF78C-7B07-441C-BB97-050B30B60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50" y="2615640"/>
            <a:ext cx="4448572" cy="14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6DFEF407-B4A2-4BFC-833C-CAFF8A85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65" y="4102204"/>
            <a:ext cx="4565257" cy="22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3325</TotalTime>
  <Words>521</Words>
  <Application>Microsoft Office PowerPoint</Application>
  <PresentationFormat>Widescreen</PresentationFormat>
  <Paragraphs>181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Franklin Gothic Book</vt:lpstr>
      <vt:lpstr>Times New Roman</vt:lpstr>
      <vt:lpstr>Crop</vt:lpstr>
      <vt:lpstr>Komunikacija u distribuiranim sistemima orijentisana porukama  </vt:lpstr>
      <vt:lpstr>Robert Sabo    </vt:lpstr>
      <vt:lpstr>PowerPoint Presentation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Komunikacija u distribuiranim sistemima orijentisana porukama</vt:lpstr>
      <vt:lpstr>Brokeri</vt:lpstr>
      <vt:lpstr>M Q T T</vt:lpstr>
      <vt:lpstr>M Q T T</vt:lpstr>
      <vt:lpstr>M Q T T</vt:lpstr>
      <vt:lpstr>R e d i s</vt:lpstr>
      <vt:lpstr> CryptoAdvertising</vt:lpstr>
      <vt:lpstr>CryptoWallets</vt:lpstr>
      <vt:lpstr>CryptEurekaServer</vt:lpstr>
      <vt:lpstr>CryptAuthService</vt:lpstr>
      <vt:lpstr>Dashboard</vt:lpstr>
      <vt:lpstr>Prikaz oglasa</vt:lpstr>
      <vt:lpstr>PowerPoint Presentation</vt:lpstr>
      <vt:lpstr>PowerPoint Presentation</vt:lpstr>
      <vt:lpstr>Zaključak</vt:lpstr>
      <vt:lpstr>Skalabilan mikroservis orijentisan sistem namenjen berzi kriptovaluta  C  r  y  p  t  O  f  f  e 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169</cp:revision>
  <dcterms:created xsi:type="dcterms:W3CDTF">2018-09-23T18:21:17Z</dcterms:created>
  <dcterms:modified xsi:type="dcterms:W3CDTF">2020-10-08T21:51:48Z</dcterms:modified>
  <cp:contentStatus/>
</cp:coreProperties>
</file>