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60" r:id="rId4"/>
    <p:sldId id="261" r:id="rId5"/>
    <p:sldId id="277" r:id="rId6"/>
    <p:sldId id="278" r:id="rId7"/>
    <p:sldId id="279" r:id="rId8"/>
    <p:sldId id="280" r:id="rId9"/>
    <p:sldId id="264" r:id="rId10"/>
    <p:sldId id="265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1" r:id="rId20"/>
    <p:sldId id="292" r:id="rId21"/>
    <p:sldId id="290" r:id="rId22"/>
    <p:sldId id="293" r:id="rId23"/>
    <p:sldId id="294" r:id="rId24"/>
    <p:sldId id="295" r:id="rId25"/>
    <p:sldId id="297" r:id="rId26"/>
    <p:sldId id="296" r:id="rId27"/>
    <p:sldId id="298" r:id="rId28"/>
    <p:sldId id="299" r:id="rId29"/>
    <p:sldId id="301" r:id="rId30"/>
    <p:sldId id="300" r:id="rId31"/>
    <p:sldId id="302" r:id="rId32"/>
    <p:sldId id="303" r:id="rId33"/>
    <p:sldId id="304" r:id="rId34"/>
    <p:sldId id="305" r:id="rId35"/>
    <p:sldId id="309" r:id="rId36"/>
    <p:sldId id="306" r:id="rId37"/>
    <p:sldId id="308" r:id="rId38"/>
    <p:sldId id="307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27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C88A-7687-478E-9332-A0FBE1827FD0}" type="datetimeFigureOut">
              <a:rPr lang="sr-Latn-RS" smtClean="0"/>
              <a:t>16.10.2020.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B70F-55C8-4301-8AC5-47F8CE76E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44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4CF51-5A3F-455F-9488-BEEE221BD0A6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5BFF-AF6D-484D-BD2D-7FBDD16E2153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9A8F-324F-431B-AD87-E57F3ABBDEC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92C-06DA-4C13-B2F4-96063B0505EC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2378C-ABFC-4A6C-AFE7-4370505F60D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4E-8961-4AF4-852B-FC31A5E02C41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88B-167B-45CA-8D10-5281E636FA80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0E7-B225-4F85-90F2-2B79367D0D5B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5DD-59D7-47E6-B482-25CD8E74038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B59DB-E213-40FA-B104-9A99120614E7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3A247-B1D5-4D91-A16C-418C999A1F0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B163F-9C1F-44BC-8C83-E28755A2E48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88085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169" y="4703077"/>
            <a:ext cx="8796398" cy="88934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endParaRPr lang="en-US" sz="1400" dirty="0"/>
          </a:p>
          <a:p>
            <a:r>
              <a:rPr lang="en-US" sz="1200" dirty="0"/>
              <a:t>Novi Sad 2020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C27D-FB03-4B72-9B85-6A099FFBE65A}"/>
              </a:ext>
            </a:extLst>
          </p:cNvPr>
          <p:cNvSpPr txBox="1"/>
          <p:nvPr/>
        </p:nvSpPr>
        <p:spPr>
          <a:xfrm>
            <a:off x="3348681" y="1430647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Novom Sadu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Prirodno-matematički fakultet</a:t>
            </a:r>
          </a:p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 za matematiku i informatiku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b Univerziteta">
            <a:extLst>
              <a:ext uri="{FF2B5EF4-FFF2-40B4-BE49-F238E27FC236}">
                <a16:creationId xmlns:a16="http://schemas.microsoft.com/office/drawing/2014/main" id="{CDD5AC1A-2A25-4005-A4FE-BF09AFE39F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8" y="1235615"/>
            <a:ext cx="125486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rb PMF-a">
            <a:extLst>
              <a:ext uri="{FF2B5EF4-FFF2-40B4-BE49-F238E27FC236}">
                <a16:creationId xmlns:a16="http://schemas.microsoft.com/office/drawing/2014/main" id="{79A4D50C-9D4F-46EE-AACE-12D40855DD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97" y="1363817"/>
            <a:ext cx="1166359" cy="1069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892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clipse Mosquitto">
            <a:extLst>
              <a:ext uri="{FF2B5EF4-FFF2-40B4-BE49-F238E27FC236}">
                <a16:creationId xmlns:a16="http://schemas.microsoft.com/office/drawing/2014/main" id="{EDD03842-45E1-4B45-8BE8-42D62ED9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9" y="3219141"/>
            <a:ext cx="5546721" cy="11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abling Open Innovation &amp; Collaboration | The Eclipse Foundation">
            <a:extLst>
              <a:ext uri="{FF2B5EF4-FFF2-40B4-BE49-F238E27FC236}">
                <a16:creationId xmlns:a16="http://schemas.microsoft.com/office/drawing/2014/main" id="{4A081DD5-C253-4FEA-82E8-47369E54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835" y="4544256"/>
            <a:ext cx="1567434" cy="5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D1B1E-B5B4-49FD-AF14-36EEE739AF43}"/>
              </a:ext>
            </a:extLst>
          </p:cNvPr>
          <p:cNvSpPr txBox="1"/>
          <p:nvPr/>
        </p:nvSpPr>
        <p:spPr>
          <a:xfrm>
            <a:off x="9689284" y="4649855"/>
            <a:ext cx="45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by</a:t>
            </a:r>
            <a:r>
              <a:rPr lang="sr-Latn-R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621334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r>
              <a:rPr lang="sr-Latn-RS" sz="2800" i="1" dirty="0" err="1"/>
              <a:t>QoS</a:t>
            </a:r>
            <a:endParaRPr lang="sr-Latn-RS" sz="2800" i="1" dirty="0"/>
          </a:p>
          <a:p>
            <a:pPr lvl="1"/>
            <a:r>
              <a:rPr lang="sr-Latn-RS" sz="2800" dirty="0"/>
              <a:t>0 – at most </a:t>
            </a:r>
            <a:r>
              <a:rPr lang="sr-Latn-RS" sz="2800" dirty="0" err="1"/>
              <a:t>once</a:t>
            </a:r>
            <a:r>
              <a:rPr lang="sr-Latn-RS" sz="2800" dirty="0"/>
              <a:t> </a:t>
            </a:r>
            <a:r>
              <a:rPr lang="en-US" sz="2800" dirty="0"/>
              <a:t>| fire and forget</a:t>
            </a:r>
          </a:p>
          <a:p>
            <a:pPr lvl="1"/>
            <a:r>
              <a:rPr lang="en-US" sz="2800" i="1" dirty="0"/>
              <a:t>1 – at least once</a:t>
            </a:r>
          </a:p>
          <a:p>
            <a:pPr lvl="1"/>
            <a:r>
              <a:rPr lang="en-US" sz="2800" dirty="0"/>
              <a:t>2 – exactly once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82B1E6-4363-451E-97D2-510405C8FAEE}"/>
              </a:ext>
            </a:extLst>
          </p:cNvPr>
          <p:cNvGrpSpPr/>
          <p:nvPr/>
        </p:nvGrpSpPr>
        <p:grpSpPr>
          <a:xfrm>
            <a:off x="7021585" y="1745128"/>
            <a:ext cx="4230918" cy="4230726"/>
            <a:chOff x="0" y="0"/>
            <a:chExt cx="3489960" cy="37104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A0051E-EC6A-4673-A98B-561B4388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89960" cy="135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Quality of Service 0,1 &amp; 2 - MQTT Essentials: Part 6">
              <a:extLst>
                <a:ext uri="{FF2B5EF4-FFF2-40B4-BE49-F238E27FC236}">
                  <a16:creationId xmlns:a16="http://schemas.microsoft.com/office/drawing/2014/main" id="{9AD7A864-7AD2-448A-84F0-DA7BAD59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1080"/>
              <a:ext cx="3489325" cy="1353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29A0CC-159B-4397-87B9-9ABE31596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" y="2194560"/>
              <a:ext cx="3438525" cy="1333500"/>
            </a:xfrm>
            <a:prstGeom prst="rect">
              <a:avLst/>
            </a:prstGeom>
          </p:spPr>
        </p:pic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F28B6AD7-BC63-4800-AB4B-51A8C761C12D}"/>
                </a:ext>
              </a:extLst>
            </p:cNvPr>
            <p:cNvSpPr txBox="1"/>
            <p:nvPr/>
          </p:nvSpPr>
          <p:spPr>
            <a:xfrm>
              <a:off x="38100" y="3589020"/>
              <a:ext cx="3438525" cy="12146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3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621334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r>
              <a:rPr lang="sr-Latn-RS" sz="2800" i="1" dirty="0" err="1"/>
              <a:t>QoS</a:t>
            </a:r>
            <a:endParaRPr lang="sr-Latn-RS" sz="2800" i="1" dirty="0"/>
          </a:p>
          <a:p>
            <a:pPr lvl="1"/>
            <a:r>
              <a:rPr lang="sr-Latn-RS" sz="2800" dirty="0"/>
              <a:t>0 – at most </a:t>
            </a:r>
            <a:r>
              <a:rPr lang="sr-Latn-RS" sz="2800" dirty="0" err="1"/>
              <a:t>once</a:t>
            </a:r>
            <a:r>
              <a:rPr lang="sr-Latn-RS" sz="2800" dirty="0"/>
              <a:t> </a:t>
            </a:r>
            <a:r>
              <a:rPr lang="en-US" sz="2800" dirty="0"/>
              <a:t>| fire and forget</a:t>
            </a:r>
          </a:p>
          <a:p>
            <a:pPr lvl="1"/>
            <a:r>
              <a:rPr lang="en-US" sz="2800" i="1" dirty="0"/>
              <a:t>1 – at least once</a:t>
            </a:r>
          </a:p>
          <a:p>
            <a:pPr lvl="1"/>
            <a:r>
              <a:rPr lang="en-US" sz="2800" dirty="0"/>
              <a:t>2 – exactly once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i="1" dirty="0"/>
              <a:t>SSL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i="1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77C91-EA24-4CC7-81E3-AD5D16C8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5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E271F-9BB4-4913-BC37-D14BC72F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42" y="2461114"/>
            <a:ext cx="5528102" cy="22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9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</a:p>
          <a:p>
            <a:r>
              <a:rPr lang="sr-Latn-RS" sz="2800" dirty="0"/>
              <a:t>Bezbednost komunikacije</a:t>
            </a:r>
            <a:endParaRPr lang="en-US" sz="2800" dirty="0"/>
          </a:p>
          <a:p>
            <a:pPr lvl="1"/>
            <a:r>
              <a:rPr lang="en-US" sz="2800" i="1" dirty="0" err="1"/>
              <a:t>Lo</a:t>
            </a:r>
            <a:r>
              <a:rPr lang="en-US" sz="2800" dirty="0" err="1"/>
              <a:t>zinka</a:t>
            </a:r>
            <a:endParaRPr lang="sr-Latn-RS" sz="2800" i="1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42350-E955-4F6B-AF5C-18986F95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</a:p>
          <a:p>
            <a:r>
              <a:rPr lang="sr-Latn-RS" sz="2800" dirty="0"/>
              <a:t>Bezbednost komunikacije</a:t>
            </a:r>
            <a:endParaRPr lang="en-US" sz="2800" dirty="0"/>
          </a:p>
          <a:p>
            <a:pPr lvl="1"/>
            <a:r>
              <a:rPr lang="en-US" sz="2800" dirty="0" err="1"/>
              <a:t>L</a:t>
            </a:r>
            <a:r>
              <a:rPr lang="en-US" sz="2800" i="1" dirty="0" err="1"/>
              <a:t>ozinka</a:t>
            </a:r>
            <a:endParaRPr lang="en-US" sz="2800" i="1" dirty="0"/>
          </a:p>
          <a:p>
            <a:r>
              <a:rPr lang="en-US" sz="2800" dirty="0" err="1"/>
              <a:t>Klaster</a:t>
            </a:r>
            <a:endParaRPr lang="sr-Latn-RS" sz="2800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is Cluster - MYNOTES.KR">
            <a:extLst>
              <a:ext uri="{FF2B5EF4-FFF2-40B4-BE49-F238E27FC236}">
                <a16:creationId xmlns:a16="http://schemas.microsoft.com/office/drawing/2014/main" id="{3DC9D4B1-CC18-45CE-877C-B41EE3D7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95" y="2413417"/>
            <a:ext cx="3081459" cy="23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6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B5518738-2CEA-492D-83F9-FEFEB4CA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atomy of a Kafka Topic and Partitions (from Kafka website) | Download  Scientific Diagram">
            <a:extLst>
              <a:ext uri="{FF2B5EF4-FFF2-40B4-BE49-F238E27FC236}">
                <a16:creationId xmlns:a16="http://schemas.microsoft.com/office/drawing/2014/main" id="{60E8676E-190D-4F0D-82EF-8EDDB308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23" y="2659800"/>
            <a:ext cx="4596035" cy="24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2DA-8C22-432D-861F-A3AAD71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37267-9F5B-4674-9594-7DCBF500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3201" y="2048023"/>
            <a:ext cx="1518036" cy="245080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908E4-C01F-4C74-867B-9A643302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96471"/>
            <a:ext cx="5390989" cy="432517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</a:t>
            </a:r>
            <a:r>
              <a:rPr lang="sr-Latn-RS" sz="1800" dirty="0" err="1"/>
              <a:t>ža</a:t>
            </a:r>
            <a:r>
              <a:rPr lang="sr-Latn-RS" sz="1800" dirty="0"/>
              <a:t> Đerđa 4, Novi Sad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Email: robert.sabo0@gmail.com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Kontakt</a:t>
            </a:r>
            <a:r>
              <a:rPr lang="en-US" sz="1800" dirty="0"/>
              <a:t> </a:t>
            </a:r>
            <a:r>
              <a:rPr lang="en-US" sz="1800" dirty="0" err="1"/>
              <a:t>tel</a:t>
            </a:r>
            <a:r>
              <a:rPr lang="en-US" sz="1800" dirty="0"/>
              <a:t>: +381631164045</a:t>
            </a:r>
            <a:endParaRPr lang="sr-Latn-R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       robii.it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      </a:t>
            </a:r>
            <a:r>
              <a:rPr lang="en-US" sz="1800" dirty="0"/>
              <a:t>github.com/robertsabo0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facebook.com/robert.sabo0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linkedin.com/in/robert-robii-sabo-34425bb0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twitter.com/</a:t>
            </a:r>
            <a:r>
              <a:rPr lang="en-US" sz="1800" dirty="0" err="1"/>
              <a:t>RobiiSabo</a:t>
            </a:r>
            <a:endParaRPr lang="sr-Latn-RS" sz="1800" dirty="0"/>
          </a:p>
          <a:p>
            <a:br>
              <a:rPr lang="sr-Latn-RS" sz="1800" dirty="0"/>
            </a:br>
            <a:r>
              <a:rPr lang="en-US" sz="1800" dirty="0"/>
              <a:t>        </a:t>
            </a:r>
            <a:endParaRPr lang="sr-Latn-R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54D-AB1B-4529-B041-2CF849A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robii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A644E0D-7D1B-47F4-BE42-53852815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9" y="3429000"/>
            <a:ext cx="333632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FF65C-3D3C-4BEB-9D58-396D0F1B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9" y="3893601"/>
            <a:ext cx="304802" cy="3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16CDA-2566-4DC9-A020-C863E759D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49" y="4357973"/>
            <a:ext cx="301752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E1735-91B7-487A-8BF8-A8E2D68A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9" y="4819295"/>
            <a:ext cx="301752" cy="301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5B830-A108-4DE1-9E47-9799AB239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51" y="3013086"/>
            <a:ext cx="334528" cy="2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pache Kafka">
            <a:extLst>
              <a:ext uri="{FF2B5EF4-FFF2-40B4-BE49-F238E27FC236}">
                <a16:creationId xmlns:a16="http://schemas.microsoft.com/office/drawing/2014/main" id="{0A193A9F-17D7-420F-ABD7-B6E58146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42" y="2346296"/>
            <a:ext cx="5243655" cy="278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B1682D-FADB-4AA9-BC6C-6A997FD1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20" y="1853486"/>
            <a:ext cx="6669080" cy="407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7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sr-Latn-RS" sz="2800" dirty="0" err="1"/>
              <a:t>Replikacija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leader takes the writes from the producer and the followers merely copy the leader’s log in order.">
            <a:extLst>
              <a:ext uri="{FF2B5EF4-FFF2-40B4-BE49-F238E27FC236}">
                <a16:creationId xmlns:a16="http://schemas.microsoft.com/office/drawing/2014/main" id="{72921ADE-5A8D-40E0-A14E-8B69643A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82" y="1890218"/>
            <a:ext cx="5880144" cy="44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3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sr-Latn-RS" sz="2800" dirty="0" err="1"/>
              <a:t>Replikacija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dirty="0"/>
              <a:t>Autorizacija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dirty="0"/>
          </a:p>
          <a:p>
            <a:pPr lvl="1"/>
            <a:r>
              <a:rPr lang="sr-Latn-RS" sz="2800" dirty="0"/>
              <a:t>SSL</a:t>
            </a:r>
          </a:p>
          <a:p>
            <a:pPr marL="530352" lvl="1" indent="0">
              <a:buNone/>
            </a:pP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41328-2085-4CFA-A5FE-3A6362A2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5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sr-Latn-RS" sz="2800" dirty="0" err="1"/>
              <a:t>Replikacija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dirty="0"/>
              <a:t>Autorizacija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dirty="0"/>
          </a:p>
          <a:p>
            <a:pPr lvl="1"/>
            <a:r>
              <a:rPr lang="sr-Latn-RS" sz="2800" dirty="0"/>
              <a:t>SSL</a:t>
            </a:r>
          </a:p>
          <a:p>
            <a:pPr lvl="1"/>
            <a:r>
              <a:rPr lang="sr-Latn-RS" sz="2800" dirty="0"/>
              <a:t>Višestruki osluškivači</a:t>
            </a:r>
          </a:p>
          <a:p>
            <a:pPr marL="530352" lvl="1" indent="0">
              <a:buNone/>
            </a:pP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33C34-3623-46B9-A757-6B864681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35" y="2651447"/>
            <a:ext cx="6909065" cy="307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 err="1"/>
              <a:t>Tester</a:t>
            </a:r>
            <a:r>
              <a:rPr lang="sr-Latn-RS" sz="6000" dirty="0"/>
              <a:t> performansi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Ideja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Arhitektura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Moduli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Pomoćni alati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6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6D83CD-43CA-4AED-BC06-A602BAA206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76408" y="1923031"/>
            <a:ext cx="5795972" cy="282708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F32785C-FF1A-42FF-88BA-1D357D50F998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6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6FC6A1-11C5-441B-BBA9-76DC5DDF5910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8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C1A0E-6F32-4E91-BDDE-400A3F155C41}"/>
              </a:ext>
            </a:extLst>
          </p:cNvPr>
          <p:cNvSpPr txBox="1"/>
          <p:nvPr/>
        </p:nvSpPr>
        <p:spPr>
          <a:xfrm>
            <a:off x="1683221" y="4643343"/>
            <a:ext cx="9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Consolas" panose="020B0609020204030204" pitchFamily="49" charset="0"/>
              </a:rPr>
              <a:t>s</a:t>
            </a:r>
            <a:r>
              <a:rPr lang="en-US" sz="1600" u="sng" dirty="0">
                <a:latin typeface="Consolas" panose="020B0609020204030204" pitchFamily="49" charset="0"/>
              </a:rPr>
              <a:t> se</a:t>
            </a:r>
            <a:r>
              <a:rPr lang="sr-Latn-RS" sz="1600" u="sng" dirty="0" err="1">
                <a:latin typeface="Consolas" panose="020B0609020204030204" pitchFamily="49" charset="0"/>
              </a:rPr>
              <a:t>kundi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šalji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svakih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x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milisekundi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y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poruka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veličine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z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bajtova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paralelno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na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t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niti</a:t>
            </a:r>
            <a:endParaRPr lang="en-US" sz="1600" u="sng" dirty="0">
              <a:latin typeface="Consolas" panose="020B06090202040302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5432C2-03C0-406F-B38E-28CBC0E708D4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4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 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A8946-9BB2-4D25-AD11-194CFDAA0BBD}"/>
              </a:ext>
            </a:extLst>
          </p:cNvPr>
          <p:cNvSpPr txBox="1"/>
          <p:nvPr/>
        </p:nvSpPr>
        <p:spPr>
          <a:xfrm>
            <a:off x="7323590" y="5644737"/>
            <a:ext cx="4546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sendingYMessages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ofZsize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 (1000/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everyXms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8F3528-FE9C-4A8D-A8DF-19C240642674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F0131-0837-4774-8C93-E9EBDDA179BB}"/>
              </a:ext>
            </a:extLst>
          </p:cNvPr>
          <p:cNvSpPr txBox="1"/>
          <p:nvPr/>
        </p:nvSpPr>
        <p:spPr>
          <a:xfrm>
            <a:off x="1909260" y="5644736"/>
            <a:ext cx="2104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recTS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sr-Latn-R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sentTS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4F904-1538-47FB-9E76-835BAC7A6FA8}"/>
              </a:ext>
            </a:extLst>
          </p:cNvPr>
          <p:cNvSpPr txBox="1"/>
          <p:nvPr/>
        </p:nvSpPr>
        <p:spPr>
          <a:xfrm>
            <a:off x="1295400" y="5183071"/>
            <a:ext cx="310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/>
              <a:t>Vreme protoka - brzina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272A-24CE-402D-BE1F-F51E2A20B45F}"/>
              </a:ext>
            </a:extLst>
          </p:cNvPr>
          <p:cNvSpPr txBox="1"/>
          <p:nvPr/>
        </p:nvSpPr>
        <p:spPr>
          <a:xfrm>
            <a:off x="8146229" y="5183070"/>
            <a:ext cx="25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/>
              <a:t>Količina podataka</a:t>
            </a:r>
            <a:endParaRPr lang="en-US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054AFC-8552-42B3-9799-26B01BBF38A7}"/>
              </a:ext>
            </a:extLst>
          </p:cNvPr>
          <p:cNvSpPr/>
          <p:nvPr/>
        </p:nvSpPr>
        <p:spPr>
          <a:xfrm>
            <a:off x="967631" y="4865615"/>
            <a:ext cx="3579202" cy="154242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FD2482-8941-4250-9A6A-3018676D2BEB}"/>
              </a:ext>
            </a:extLst>
          </p:cNvPr>
          <p:cNvSpPr/>
          <p:nvPr/>
        </p:nvSpPr>
        <p:spPr>
          <a:xfrm>
            <a:off x="7036516" y="4854178"/>
            <a:ext cx="4833905" cy="154242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66C7-697B-4ACF-B68C-42D2DD06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43" y="2149311"/>
            <a:ext cx="9601200" cy="4418430"/>
          </a:xfrm>
        </p:spPr>
        <p:txBody>
          <a:bodyPr>
            <a:normAutofit/>
          </a:bodyPr>
          <a:lstStyle/>
          <a:p>
            <a:r>
              <a:rPr lang="en-US" sz="2400" dirty="0" err="1"/>
              <a:t>Uvod</a:t>
            </a:r>
            <a:endParaRPr lang="en-US" sz="2400" dirty="0"/>
          </a:p>
          <a:p>
            <a:pPr lvl="1"/>
            <a:r>
              <a:rPr lang="en-US" sz="2400" dirty="0" err="1"/>
              <a:t>Distribuirani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endParaRPr lang="en-US" sz="2400" dirty="0"/>
          </a:p>
          <a:p>
            <a:pPr lvl="1"/>
            <a:r>
              <a:rPr lang="en-US" sz="2400" dirty="0"/>
              <a:t>publish-subscribe</a:t>
            </a:r>
            <a:endParaRPr lang="sr-Latn-RS" sz="2400" dirty="0"/>
          </a:p>
          <a:p>
            <a:r>
              <a:rPr lang="en-US" sz="2400" dirty="0" err="1"/>
              <a:t>Brokeri</a:t>
            </a:r>
            <a:endParaRPr lang="sr-Latn-RS" sz="2400" dirty="0"/>
          </a:p>
          <a:p>
            <a:r>
              <a:rPr lang="en-US" sz="2400" dirty="0"/>
              <a:t>Tester </a:t>
            </a:r>
            <a:r>
              <a:rPr lang="en-US" sz="2400" dirty="0" err="1"/>
              <a:t>performansi</a:t>
            </a:r>
            <a:endParaRPr lang="sr-Latn-RS" sz="2400" dirty="0"/>
          </a:p>
          <a:p>
            <a:r>
              <a:rPr lang="sr-Latn-RS" sz="2400" dirty="0"/>
              <a:t>Rezultati </a:t>
            </a:r>
            <a:r>
              <a:rPr lang="sr-Latn-RS" sz="2400" dirty="0" err="1"/>
              <a:t>restova</a:t>
            </a:r>
            <a:endParaRPr lang="sr-Latn-RS" sz="2400" dirty="0"/>
          </a:p>
          <a:p>
            <a:r>
              <a:rPr lang="sr-Latn-RS" sz="2400" dirty="0"/>
              <a:t>Diskusija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20D387-1788-403D-96C1-A40773D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32CB8-12FF-4938-8E21-A6534251E912}"/>
              </a:ext>
            </a:extLst>
          </p:cNvPr>
          <p:cNvSpPr txBox="1">
            <a:spLocks/>
          </p:cNvSpPr>
          <p:nvPr/>
        </p:nvSpPr>
        <p:spPr>
          <a:xfrm>
            <a:off x="594780" y="290259"/>
            <a:ext cx="11040750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</a:p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85319-708D-4F1B-BB62-1F3F33CFA856}"/>
              </a:ext>
            </a:extLst>
          </p:cNvPr>
          <p:cNvSpPr txBox="1"/>
          <p:nvPr/>
        </p:nvSpPr>
        <p:spPr>
          <a:xfrm>
            <a:off x="889686" y="1626091"/>
            <a:ext cx="34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Agenda: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3756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7049A-AE33-4E7C-9D90-49F597BE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00" y="3631671"/>
            <a:ext cx="7877426" cy="3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55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A5137-F758-478B-B5B7-EFABFD32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45" y="3633520"/>
            <a:ext cx="6415587" cy="29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0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 descr="Docker tutorial : Build Docker images using Jenkins | by KarthiKeyan  Shanmugam | Medium">
            <a:extLst>
              <a:ext uri="{FF2B5EF4-FFF2-40B4-BE49-F238E27FC236}">
                <a16:creationId xmlns:a16="http://schemas.microsoft.com/office/drawing/2014/main" id="{25C121EE-0E59-45C7-AF42-4A53D8FC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2" y="1860827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7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5362" name="Picture 2" descr="MySQL Design | Designing a MySQL Database - We Build Databases">
            <a:extLst>
              <a:ext uri="{FF2B5EF4-FFF2-40B4-BE49-F238E27FC236}">
                <a16:creationId xmlns:a16="http://schemas.microsoft.com/office/drawing/2014/main" id="{189CC13E-ABF4-465C-B957-BAF5DCA8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20" y="1774184"/>
            <a:ext cx="2381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96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r>
              <a:rPr lang="sr-Latn-RS" sz="2800" dirty="0" err="1"/>
              <a:t>Grafana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386" name="Picture 2" descr="Grafana - Wikipedia">
            <a:extLst>
              <a:ext uri="{FF2B5EF4-FFF2-40B4-BE49-F238E27FC236}">
                <a16:creationId xmlns:a16="http://schemas.microsoft.com/office/drawing/2014/main" id="{764323B6-1B8A-4E8F-B587-E6DE8A67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20" y="1802759"/>
            <a:ext cx="2936800" cy="29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1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r>
              <a:rPr lang="sr-Latn-RS" sz="2800" dirty="0" err="1"/>
              <a:t>Grafana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386" name="Picture 2" descr="Grafana - Wikipedia">
            <a:extLst>
              <a:ext uri="{FF2B5EF4-FFF2-40B4-BE49-F238E27FC236}">
                <a16:creationId xmlns:a16="http://schemas.microsoft.com/office/drawing/2014/main" id="{764323B6-1B8A-4E8F-B587-E6DE8A67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75" y="82938"/>
            <a:ext cx="889041" cy="9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7F3FC-23CD-401A-A38E-38F68D6CC9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8461" y="1339089"/>
            <a:ext cx="8026428" cy="5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0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5DEFB-AC5E-4686-96FB-BD0950E054AC}"/>
              </a:ext>
            </a:extLst>
          </p:cNvPr>
          <p:cNvSpPr txBox="1"/>
          <p:nvPr/>
        </p:nvSpPr>
        <p:spPr>
          <a:xfrm>
            <a:off x="2412521" y="2164325"/>
            <a:ext cx="13013499" cy="429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 -jar </a:t>
            </a:r>
            <a:r>
              <a:rPr lang="en-US" sz="1400"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MessageOrientedCommunicationTest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12.0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-jar-with-dependencies.jar 30 100 30 1000 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2020-09-24 22:15:05,745 main ERROR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appender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File has no parameter that matches element Policies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22:15:05.968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it.robii.messageorientedcommunication.config.ConfigManager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All config initializes successfully!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22:15:05.991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Hello,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worlda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parsed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paralelOnThreads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index 4. Set default 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testDuration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everyXms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=100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sendYmessages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msgSize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=1000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paralelOnThreads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Failed to load class "org.slf4j.impl.StaticLoggerBinder".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Defaulting to no-operation (NOP) logger implementation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See http://www.slf4j.org/codes.html#StaticLoggerBinder for further details.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22:15:06.131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let's subscribe!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Subscribed!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Let's publish...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22:15:06.355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Published...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22:15:06.355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Waiting response...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22:15:06.399 [pool-2-thread-1]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Hey, man,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got a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message:EvetiKur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be: 2020-09-24T20:15:05.991105700Z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22:15:06.400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Got it. all good!</a:t>
            </a:r>
          </a:p>
          <a:p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0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94DEF-119E-422F-94AE-8028C1BAF1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8461" y="1339089"/>
            <a:ext cx="8026428" cy="5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55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5343"/>
            <a:ext cx="3699980" cy="573926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/>
              <a:t>Rezultati testova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A9D5D-694C-4511-9838-8CE6EC2165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6967" y="573926"/>
            <a:ext cx="10234457" cy="6284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565261"/>
            <a:ext cx="2286000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MQTT Značajno kasni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</a:t>
            </a:r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FFD1A-040F-4B20-8E3E-0C4727A7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11" y="3153782"/>
            <a:ext cx="662235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7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2AD303-9A9E-4AAB-9977-D6DB3B1E5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825" y="507771"/>
            <a:ext cx="10134600" cy="6304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5343"/>
            <a:ext cx="3699980" cy="573926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/>
              <a:t>Rezultati testova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-38100" y="4207902"/>
            <a:ext cx="1657350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Poređenje </a:t>
            </a:r>
            <a:r>
              <a:rPr lang="sr-Latn-RS" i="1" dirty="0" err="1"/>
              <a:t>QoS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9296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E03242-DF72-45CA-A282-A8C69E79E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825" y="531522"/>
            <a:ext cx="10220326" cy="6326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5343"/>
            <a:ext cx="3699980" cy="573926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/>
              <a:t>Rezultati testova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23626" y="4469158"/>
            <a:ext cx="2905125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Ponovljen test 24 sa </a:t>
            </a:r>
            <a:r>
              <a:rPr lang="sr-Latn-RS" dirty="0" err="1"/>
              <a:t>QoS</a:t>
            </a:r>
            <a:r>
              <a:rPr lang="sr-Latn-RS" dirty="0"/>
              <a:t> 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4553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A33A77-86F0-4A8B-8B1E-86F6037766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825" y="612066"/>
            <a:ext cx="10220326" cy="6245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160400"/>
            <a:ext cx="2905125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2.000 poruka po sekundi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6035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9D483-5076-4EE5-8364-B43BB41005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5852" y="573926"/>
            <a:ext cx="10231332" cy="6284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409782"/>
            <a:ext cx="1657351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8688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5BDD5-58FE-49A0-8748-703D33F3A53D}"/>
              </a:ext>
            </a:extLst>
          </p:cNvPr>
          <p:cNvGrpSpPr/>
          <p:nvPr/>
        </p:nvGrpSpPr>
        <p:grpSpPr>
          <a:xfrm>
            <a:off x="1178623" y="573926"/>
            <a:ext cx="10222801" cy="6284074"/>
            <a:chOff x="2057398" y="647760"/>
            <a:chExt cx="10134602" cy="62102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D9D483-5076-4EE5-8364-B43BB410055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647760"/>
              <a:ext cx="10134600" cy="62102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4D07B1-71A2-480C-97E1-1B6610437AD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57399" y="1497349"/>
              <a:ext cx="9991725" cy="28460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30FE49-9C82-4986-80FB-5FA3F322B79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057398" y="4218305"/>
              <a:ext cx="10134600" cy="263969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033639"/>
            <a:ext cx="1657351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734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C743A-6670-4DB1-BF6B-DA85E6F07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8625" y="573926"/>
            <a:ext cx="10222799" cy="6284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029772"/>
            <a:ext cx="2790826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Pokusaj</a:t>
            </a:r>
            <a:r>
              <a:rPr lang="en-US" dirty="0"/>
              <a:t> 100MB/s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3505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9A0BE-5AFC-4EC5-A4F4-FAF88600B2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2681" y="573926"/>
            <a:ext cx="10178744" cy="6284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362281"/>
            <a:ext cx="2057400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Velik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klijenata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8470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10098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Izneti</a:t>
            </a:r>
            <a:r>
              <a:rPr lang="en-US" sz="2400" dirty="0"/>
              <a:t> </a:t>
            </a:r>
            <a:r>
              <a:rPr lang="en-US" sz="2400" dirty="0" err="1"/>
              <a:t>diskusiju</a:t>
            </a:r>
            <a:r>
              <a:rPr lang="en-US" sz="2400" dirty="0"/>
              <a:t> </a:t>
            </a:r>
            <a:r>
              <a:rPr lang="en-US" sz="2400" dirty="0" err="1"/>
              <a:t>rezultata</a:t>
            </a:r>
            <a:r>
              <a:rPr lang="en-US" sz="2400" dirty="0"/>
              <a:t>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 li </a:t>
            </a:r>
            <a:r>
              <a:rPr lang="en-US" sz="2400" dirty="0" err="1"/>
              <a:t>su</a:t>
            </a:r>
            <a:r>
              <a:rPr lang="en-US" sz="2400" dirty="0"/>
              <a:t> to </a:t>
            </a:r>
            <a:r>
              <a:rPr lang="en-US" sz="2400" dirty="0" err="1"/>
              <a:t>zaista</a:t>
            </a:r>
            <a:r>
              <a:rPr lang="en-US" sz="2400" dirty="0"/>
              <a:t> </a:t>
            </a:r>
            <a:r>
              <a:rPr lang="en-US" sz="2400" dirty="0" err="1"/>
              <a:t>granice</a:t>
            </a:r>
            <a:r>
              <a:rPr lang="en-U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 bi </a:t>
            </a:r>
            <a:r>
              <a:rPr lang="en-US" sz="2400" dirty="0" err="1"/>
              <a:t>bilo</a:t>
            </a:r>
            <a:r>
              <a:rPr lang="en-US" sz="2400" dirty="0"/>
              <a:t> dobro </a:t>
            </a:r>
            <a:r>
              <a:rPr lang="en-US" sz="2400" dirty="0" err="1"/>
              <a:t>uraditi</a:t>
            </a:r>
            <a:r>
              <a:rPr lang="en-US" sz="24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Zakljucak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03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607" y="1821503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023" y="4979773"/>
            <a:ext cx="8796398" cy="112547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pPr algn="r"/>
            <a:r>
              <a:rPr lang="en-US" sz="1400" i="1" dirty="0"/>
              <a:t>robert.sabo0@gmail.com</a:t>
            </a:r>
          </a:p>
          <a:p>
            <a:endParaRPr lang="en-US" sz="1400" dirty="0"/>
          </a:p>
          <a:p>
            <a:r>
              <a:rPr lang="en-US" sz="1200" dirty="0"/>
              <a:t>Novi Sad 20</a:t>
            </a:r>
            <a:r>
              <a:rPr lang="sr-Latn-RS" sz="1200" dirty="0"/>
              <a:t>20</a:t>
            </a:r>
            <a:r>
              <a:rPr lang="en-US" sz="1200" dirty="0"/>
              <a:t> </a:t>
            </a:r>
            <a:endParaRPr lang="sr-Latn-R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A40CDBF-8DF2-41F4-8B25-10F4AC95D522}"/>
              </a:ext>
            </a:extLst>
          </p:cNvPr>
          <p:cNvSpPr txBox="1">
            <a:spLocks/>
          </p:cNvSpPr>
          <p:nvPr/>
        </p:nvSpPr>
        <p:spPr>
          <a:xfrm>
            <a:off x="1400961" y="4408208"/>
            <a:ext cx="10140556" cy="8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Ceo</a:t>
            </a:r>
            <a:r>
              <a:rPr lang="en-US" sz="2000" dirty="0"/>
              <a:t> rad </a:t>
            </a:r>
            <a:r>
              <a:rPr lang="en-US" sz="2000" dirty="0" err="1"/>
              <a:t>dostupan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sr-Latn-RS" sz="2000" dirty="0"/>
              <a:t>   </a:t>
            </a:r>
            <a:r>
              <a:rPr lang="en-US" sz="2000" dirty="0"/>
              <a:t> </a:t>
            </a:r>
            <a:r>
              <a:rPr lang="sr-Latn-RS" sz="2000" dirty="0"/>
              <a:t>  </a:t>
            </a:r>
            <a:r>
              <a:rPr lang="en-US" sz="2000" dirty="0"/>
              <a:t>github.com/robertsabo0/</a:t>
            </a:r>
            <a:r>
              <a:rPr lang="en-US" sz="2000" dirty="0" err="1"/>
              <a:t>MessageOrientedCommunication</a:t>
            </a:r>
            <a:endParaRPr lang="sr-Latn-RS" sz="2000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EBA109A-8270-4434-8F4A-C1F43F75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219" y="4435115"/>
            <a:ext cx="331558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03401D-7EC5-4D03-A42F-075E4B936ED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6EEDF-ED55-458B-8B40-CA3C0148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66" y="2020321"/>
            <a:ext cx="4287698" cy="39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</a:t>
            </a: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2CD83-B93C-437E-BCF4-687DB3FF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04" y="2191270"/>
            <a:ext cx="4764414" cy="38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DEFB7-014D-4975-9C81-F608D1E2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86" y="1271519"/>
            <a:ext cx="3306352" cy="51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5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r>
              <a:rPr lang="sr-Latn-RS" sz="2400" i="1" dirty="0" err="1"/>
              <a:t>Publish-subscribe</a:t>
            </a:r>
            <a:endParaRPr lang="sr-Latn-RS" sz="2400" i="1" dirty="0"/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Supercharging Kafka — Enable Realtime Web Streaming by Adding Pushpin | by  Justin Baker | HackerNoon.com | Medium">
            <a:extLst>
              <a:ext uri="{FF2B5EF4-FFF2-40B4-BE49-F238E27FC236}">
                <a16:creationId xmlns:a16="http://schemas.microsoft.com/office/drawing/2014/main" id="{B9DA56CB-F1B7-4E5A-8541-C1850D941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93" y="2294537"/>
            <a:ext cx="6005207" cy="311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3855720" cy="2157884"/>
          </a:xfrm>
        </p:spPr>
        <p:txBody>
          <a:bodyPr/>
          <a:lstStyle/>
          <a:p>
            <a:pPr algn="ctr"/>
            <a:r>
              <a:rPr lang="sr-Latn-RS" sz="6000" dirty="0"/>
              <a:t>Brokeri</a:t>
            </a:r>
          </a:p>
        </p:txBody>
      </p:sp>
      <p:pic>
        <p:nvPicPr>
          <p:cNvPr id="1028" name="Picture 4" descr="Redis - Wikipedia">
            <a:extLst>
              <a:ext uri="{FF2B5EF4-FFF2-40B4-BE49-F238E27FC236}">
                <a16:creationId xmlns:a16="http://schemas.microsoft.com/office/drawing/2014/main" id="{F59AF78C-7B07-441C-BB97-050B30B60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50" y="2615640"/>
            <a:ext cx="4448572" cy="14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356" y="1294879"/>
            <a:ext cx="4448572" cy="545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err="1"/>
              <a:t>Redis</a:t>
            </a: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6F26D1-DBDE-4F03-AC18-E83A6160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69" y="331753"/>
            <a:ext cx="6045584" cy="2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6DFEF407-B4A2-4BFC-833C-CAFF8A85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65" y="4102204"/>
            <a:ext cx="4565257" cy="228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42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1026</Words>
  <Application>Microsoft Office PowerPoint</Application>
  <PresentationFormat>Widescreen</PresentationFormat>
  <Paragraphs>336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Franklin Gothic Book</vt:lpstr>
      <vt:lpstr>Times New Roman</vt:lpstr>
      <vt:lpstr>Crop</vt:lpstr>
      <vt:lpstr>Komunikacija u distribuiranim sistemima orijentisana porukama  </vt:lpstr>
      <vt:lpstr>Robert Sabo    </vt:lpstr>
      <vt:lpstr>PowerPoint Presentation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Brokeri</vt:lpstr>
      <vt:lpstr>M Q T T</vt:lpstr>
      <vt:lpstr>M Q T T</vt:lpstr>
      <vt:lpstr>M Q T T</vt:lpstr>
      <vt:lpstr>M Q T T</vt:lpstr>
      <vt:lpstr>R e d i s</vt:lpstr>
      <vt:lpstr>R e d i s</vt:lpstr>
      <vt:lpstr>R e d i s</vt:lpstr>
      <vt:lpstr>R e d i s</vt:lpstr>
      <vt:lpstr>K a f k a</vt:lpstr>
      <vt:lpstr>K a f k a</vt:lpstr>
      <vt:lpstr>K a f k a</vt:lpstr>
      <vt:lpstr>K a f k a</vt:lpstr>
      <vt:lpstr>K a f k a</vt:lpstr>
      <vt:lpstr>K a f k a</vt:lpstr>
      <vt:lpstr>K a f k a</vt:lpstr>
      <vt:lpstr>Tester performansi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Rezultati testova</vt:lpstr>
      <vt:lpstr>Rezultati testova</vt:lpstr>
      <vt:lpstr>Rezultati testova</vt:lpstr>
      <vt:lpstr>Rezultati testova</vt:lpstr>
      <vt:lpstr>Rezultati testova</vt:lpstr>
      <vt:lpstr>Rezultati testova</vt:lpstr>
      <vt:lpstr>Rezultati testova – visoki zahtevi</vt:lpstr>
      <vt:lpstr>Rezultati testova – visoki zahtevi</vt:lpstr>
      <vt:lpstr>Rezultati testova – visoki zahtevi</vt:lpstr>
      <vt:lpstr>Rezultati testova – visoki zahtevi</vt:lpstr>
      <vt:lpstr>Rezultati testova – visoki zahtevi</vt:lpstr>
      <vt:lpstr>Diskusija</vt:lpstr>
      <vt:lpstr>Komunikacija u distribuiranim sistemima orijentisana porukama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Skalabilan mikroservis orijentisan sistem namenjen berzi kriptovaluta  C  r  y  p  t  O  f  f  e  r</dc:title>
  <dc:creator>Robert Sabo</dc:creator>
  <cp:lastModifiedBy>Robert Sabo</cp:lastModifiedBy>
  <cp:revision>237</cp:revision>
  <dcterms:created xsi:type="dcterms:W3CDTF">2018-09-23T18:21:17Z</dcterms:created>
  <dcterms:modified xsi:type="dcterms:W3CDTF">2020-10-16T22:45:00Z</dcterms:modified>
  <cp:contentStatus/>
</cp:coreProperties>
</file>